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 id="2147483658" r:id="rId2"/>
    <p:sldMasterId id="2147483691" r:id="rId3"/>
  </p:sldMasterIdLst>
  <p:notesMasterIdLst>
    <p:notesMasterId r:id="rId110"/>
  </p:notesMasterIdLst>
  <p:handoutMasterIdLst>
    <p:handoutMasterId r:id="rId111"/>
  </p:handoutMasterIdLst>
  <p:sldIdLst>
    <p:sldId id="5859" r:id="rId4"/>
    <p:sldId id="5860" r:id="rId5"/>
    <p:sldId id="5862" r:id="rId6"/>
    <p:sldId id="674" r:id="rId7"/>
    <p:sldId id="672" r:id="rId8"/>
    <p:sldId id="5863" r:id="rId9"/>
    <p:sldId id="5858" r:id="rId10"/>
    <p:sldId id="5842" r:id="rId11"/>
    <p:sldId id="5843" r:id="rId12"/>
    <p:sldId id="5844" r:id="rId13"/>
    <p:sldId id="5845" r:id="rId14"/>
    <p:sldId id="5846" r:id="rId15"/>
    <p:sldId id="5794" r:id="rId16"/>
    <p:sldId id="5836" r:id="rId17"/>
    <p:sldId id="5847" r:id="rId18"/>
    <p:sldId id="5835" r:id="rId19"/>
    <p:sldId id="5838" r:id="rId20"/>
    <p:sldId id="5801" r:id="rId21"/>
    <p:sldId id="5802" r:id="rId22"/>
    <p:sldId id="5805" r:id="rId23"/>
    <p:sldId id="5848" r:id="rId24"/>
    <p:sldId id="5849" r:id="rId25"/>
    <p:sldId id="5850" r:id="rId26"/>
    <p:sldId id="5864" r:id="rId27"/>
    <p:sldId id="5807" r:id="rId28"/>
    <p:sldId id="5810" r:id="rId29"/>
    <p:sldId id="5809" r:id="rId30"/>
    <p:sldId id="5811" r:id="rId31"/>
    <p:sldId id="5812" r:id="rId32"/>
    <p:sldId id="5813" r:id="rId33"/>
    <p:sldId id="5865" r:id="rId34"/>
    <p:sldId id="5851" r:id="rId35"/>
    <p:sldId id="5852" r:id="rId36"/>
    <p:sldId id="5853" r:id="rId37"/>
    <p:sldId id="5866" r:id="rId38"/>
    <p:sldId id="678" r:id="rId39"/>
    <p:sldId id="5808" r:id="rId40"/>
    <p:sldId id="5814" r:id="rId41"/>
    <p:sldId id="5902" r:id="rId42"/>
    <p:sldId id="5815" r:id="rId43"/>
    <p:sldId id="5854" r:id="rId44"/>
    <p:sldId id="5900" r:id="rId45"/>
    <p:sldId id="5855" r:id="rId46"/>
    <p:sldId id="5867" r:id="rId47"/>
    <p:sldId id="5800" r:id="rId48"/>
    <p:sldId id="5823" r:id="rId49"/>
    <p:sldId id="5819" r:id="rId50"/>
    <p:sldId id="5826" r:id="rId51"/>
    <p:sldId id="5899" r:id="rId52"/>
    <p:sldId id="5817" r:id="rId53"/>
    <p:sldId id="5824" r:id="rId54"/>
    <p:sldId id="5818" r:id="rId55"/>
    <p:sldId id="5825" r:id="rId56"/>
    <p:sldId id="5822" r:id="rId57"/>
    <p:sldId id="5901" r:id="rId58"/>
    <p:sldId id="5820" r:id="rId59"/>
    <p:sldId id="5821" r:id="rId60"/>
    <p:sldId id="5903" r:id="rId61"/>
    <p:sldId id="5827" r:id="rId62"/>
    <p:sldId id="5828" r:id="rId63"/>
    <p:sldId id="5829" r:id="rId64"/>
    <p:sldId id="5830" r:id="rId65"/>
    <p:sldId id="5831" r:id="rId66"/>
    <p:sldId id="5832" r:id="rId67"/>
    <p:sldId id="5833" r:id="rId68"/>
    <p:sldId id="5834" r:id="rId69"/>
    <p:sldId id="5868" r:id="rId70"/>
    <p:sldId id="5839" r:id="rId71"/>
    <p:sldId id="5840" r:id="rId72"/>
    <p:sldId id="5841" r:id="rId73"/>
    <p:sldId id="5869" r:id="rId74"/>
    <p:sldId id="5856" r:id="rId75"/>
    <p:sldId id="5857" r:id="rId76"/>
    <p:sldId id="5870" r:id="rId77"/>
    <p:sldId id="673" r:id="rId78"/>
    <p:sldId id="675" r:id="rId79"/>
    <p:sldId id="676" r:id="rId80"/>
    <p:sldId id="5872" r:id="rId81"/>
    <p:sldId id="5873" r:id="rId82"/>
    <p:sldId id="5874" r:id="rId83"/>
    <p:sldId id="5875" r:id="rId84"/>
    <p:sldId id="5876" r:id="rId85"/>
    <p:sldId id="5877" r:id="rId86"/>
    <p:sldId id="5878" r:id="rId87"/>
    <p:sldId id="5879" r:id="rId88"/>
    <p:sldId id="5880" r:id="rId89"/>
    <p:sldId id="5881" r:id="rId90"/>
    <p:sldId id="5882" r:id="rId91"/>
    <p:sldId id="5883" r:id="rId92"/>
    <p:sldId id="5884" r:id="rId93"/>
    <p:sldId id="5885" r:id="rId94"/>
    <p:sldId id="5892" r:id="rId95"/>
    <p:sldId id="5893" r:id="rId96"/>
    <p:sldId id="5888" r:id="rId97"/>
    <p:sldId id="5889" r:id="rId98"/>
    <p:sldId id="5890" r:id="rId99"/>
    <p:sldId id="5891" r:id="rId100"/>
    <p:sldId id="5871" r:id="rId101"/>
    <p:sldId id="5861" r:id="rId102"/>
    <p:sldId id="5894" r:id="rId103"/>
    <p:sldId id="5895" r:id="rId104"/>
    <p:sldId id="5898" r:id="rId105"/>
    <p:sldId id="5799" r:id="rId106"/>
    <p:sldId id="5896" r:id="rId107"/>
    <p:sldId id="5897" r:id="rId108"/>
    <p:sldId id="5803" r:id="rId109"/>
  </p:sldIdLst>
  <p:sldSz cx="9144000" cy="6858000" type="screen4x3"/>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B3D6"/>
    <a:srgbClr val="F7F7F7"/>
    <a:srgbClr val="F3F3F3"/>
    <a:srgbClr val="1996B3"/>
    <a:srgbClr val="E46C0A"/>
    <a:srgbClr val="548235"/>
    <a:srgbClr val="8064A2"/>
    <a:srgbClr val="FFC000"/>
    <a:srgbClr val="FFFFFF"/>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505E3EF-67EA-436B-97B2-0124C06EBD24}" styleName="보통 스타일 4 - 강조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보통 스타일 3 - 강조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91EBBBCC-DAD2-459C-BE2E-F6DE35CF9A28}" styleName="어두운 스타일 2 - 강조 3/강조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F2DE63D5-997A-4646-A377-4702673A728D}" styleName="밝은 스타일 2 - 강조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C083E6E3-FA7D-4D7B-A595-EF9225AFEA82}" styleName="밝은 스타일 1 - 강조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5758FB7-9AC5-4552-8A53-C91805E547FA}" styleName="테마 스타일 1 - 강조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DF18680-E054-41AD-8BC1-D1AEF772440D}" styleName="보통 스타일 2 - 강조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89" autoAdjust="0"/>
    <p:restoredTop sz="96429" autoAdjust="0"/>
  </p:normalViewPr>
  <p:slideViewPr>
    <p:cSldViewPr>
      <p:cViewPr varScale="1">
        <p:scale>
          <a:sx n="142" d="100"/>
          <a:sy n="142" d="100"/>
        </p:scale>
        <p:origin x="102" y="264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p:scale>
          <a:sx n="66" d="100"/>
          <a:sy n="66" d="100"/>
        </p:scale>
        <p:origin x="-3066" y="174"/>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presProps" Target="presProps.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102" Type="http://schemas.openxmlformats.org/officeDocument/2006/relationships/slide" Target="slides/slide99.xml"/><Relationship Id="rId110" Type="http://schemas.openxmlformats.org/officeDocument/2006/relationships/notesMaster" Target="notesMasters/notesMaster1.xml"/><Relationship Id="rId115"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13"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1" y="4"/>
            <a:ext cx="2946401" cy="496888"/>
          </a:xfrm>
          <a:prstGeom prst="rect">
            <a:avLst/>
          </a:prstGeom>
        </p:spPr>
        <p:txBody>
          <a:bodyPr vert="horz" lIns="91406" tIns="45704" rIns="91406" bIns="45704" rtlCol="0"/>
          <a:lstStyle>
            <a:lvl1pPr algn="l">
              <a:defRPr sz="1200"/>
            </a:lvl1pPr>
          </a:lstStyle>
          <a:p>
            <a:endParaRPr lang="ko-KR" altLang="en-US" dirty="0"/>
          </a:p>
        </p:txBody>
      </p:sp>
      <p:sp>
        <p:nvSpPr>
          <p:cNvPr id="3" name="날짜 개체 틀 2"/>
          <p:cNvSpPr>
            <a:spLocks noGrp="1"/>
          </p:cNvSpPr>
          <p:nvPr>
            <p:ph type="dt" sz="quarter" idx="1"/>
          </p:nvPr>
        </p:nvSpPr>
        <p:spPr>
          <a:xfrm>
            <a:off x="3849688" y="4"/>
            <a:ext cx="2946401" cy="496888"/>
          </a:xfrm>
          <a:prstGeom prst="rect">
            <a:avLst/>
          </a:prstGeom>
        </p:spPr>
        <p:txBody>
          <a:bodyPr vert="horz" lIns="91406" tIns="45704" rIns="91406" bIns="45704" rtlCol="0"/>
          <a:lstStyle>
            <a:lvl1pPr algn="r">
              <a:defRPr sz="1200"/>
            </a:lvl1pPr>
          </a:lstStyle>
          <a:p>
            <a:fld id="{BAE430B1-2629-46D7-83F9-04115C2B566B}" type="datetimeFigureOut">
              <a:rPr lang="ko-KR" altLang="en-US" smtClean="0"/>
              <a:pPr/>
              <a:t>2021-04-12</a:t>
            </a:fld>
            <a:endParaRPr lang="ko-KR" altLang="en-US" dirty="0"/>
          </a:p>
        </p:txBody>
      </p:sp>
      <p:sp>
        <p:nvSpPr>
          <p:cNvPr id="4" name="바닥글 개체 틀 3"/>
          <p:cNvSpPr>
            <a:spLocks noGrp="1"/>
          </p:cNvSpPr>
          <p:nvPr>
            <p:ph type="ftr" sz="quarter" idx="2"/>
          </p:nvPr>
        </p:nvSpPr>
        <p:spPr>
          <a:xfrm>
            <a:off x="1" y="9428166"/>
            <a:ext cx="2946401" cy="496888"/>
          </a:xfrm>
          <a:prstGeom prst="rect">
            <a:avLst/>
          </a:prstGeom>
        </p:spPr>
        <p:txBody>
          <a:bodyPr vert="horz" lIns="91406" tIns="45704" rIns="91406" bIns="45704" rtlCol="0" anchor="b"/>
          <a:lstStyle>
            <a:lvl1pPr algn="l">
              <a:defRPr sz="1200"/>
            </a:lvl1pPr>
          </a:lstStyle>
          <a:p>
            <a:endParaRPr lang="ko-KR" altLang="en-US" dirty="0"/>
          </a:p>
        </p:txBody>
      </p:sp>
      <p:sp>
        <p:nvSpPr>
          <p:cNvPr id="5" name="슬라이드 번호 개체 틀 4"/>
          <p:cNvSpPr>
            <a:spLocks noGrp="1"/>
          </p:cNvSpPr>
          <p:nvPr>
            <p:ph type="sldNum" sz="quarter" idx="3"/>
          </p:nvPr>
        </p:nvSpPr>
        <p:spPr>
          <a:xfrm>
            <a:off x="3849688" y="9428166"/>
            <a:ext cx="2946401" cy="496888"/>
          </a:xfrm>
          <a:prstGeom prst="rect">
            <a:avLst/>
          </a:prstGeom>
        </p:spPr>
        <p:txBody>
          <a:bodyPr vert="horz" lIns="91406" tIns="45704" rIns="91406" bIns="45704" rtlCol="0" anchor="b"/>
          <a:lstStyle>
            <a:lvl1pPr algn="r">
              <a:defRPr sz="1200"/>
            </a:lvl1pPr>
          </a:lstStyle>
          <a:p>
            <a:fld id="{874A5A2D-6BDB-4159-83F0-CFCD1EB69B34}" type="slidenum">
              <a:rPr lang="ko-KR" altLang="en-US" smtClean="0"/>
              <a:pPr/>
              <a:t>‹#›</a:t>
            </a:fld>
            <a:endParaRPr lang="ko-KR" altLang="en-US" dirty="0"/>
          </a:p>
        </p:txBody>
      </p:sp>
    </p:spTree>
    <p:extLst>
      <p:ext uri="{BB962C8B-B14F-4D97-AF65-F5344CB8AC3E}">
        <p14:creationId xmlns:p14="http://schemas.microsoft.com/office/powerpoint/2010/main" val="39308695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4" y="3"/>
            <a:ext cx="2945659" cy="496333"/>
          </a:xfrm>
          <a:prstGeom prst="rect">
            <a:avLst/>
          </a:prstGeom>
        </p:spPr>
        <p:txBody>
          <a:bodyPr vert="horz" lIns="91397" tIns="45698" rIns="91397" bIns="45698" rtlCol="0"/>
          <a:lstStyle>
            <a:lvl1pPr algn="l">
              <a:defRPr sz="1200"/>
            </a:lvl1pPr>
          </a:lstStyle>
          <a:p>
            <a:endParaRPr lang="ko-KR" altLang="en-US" dirty="0"/>
          </a:p>
        </p:txBody>
      </p:sp>
      <p:sp>
        <p:nvSpPr>
          <p:cNvPr id="3" name="날짜 개체 틀 2"/>
          <p:cNvSpPr>
            <a:spLocks noGrp="1"/>
          </p:cNvSpPr>
          <p:nvPr>
            <p:ph type="dt" idx="1"/>
          </p:nvPr>
        </p:nvSpPr>
        <p:spPr>
          <a:xfrm>
            <a:off x="3850446" y="3"/>
            <a:ext cx="2945659" cy="496333"/>
          </a:xfrm>
          <a:prstGeom prst="rect">
            <a:avLst/>
          </a:prstGeom>
        </p:spPr>
        <p:txBody>
          <a:bodyPr vert="horz" lIns="91397" tIns="45698" rIns="91397" bIns="45698" rtlCol="0"/>
          <a:lstStyle>
            <a:lvl1pPr algn="r">
              <a:defRPr sz="1200"/>
            </a:lvl1pPr>
          </a:lstStyle>
          <a:p>
            <a:fld id="{25761C32-A773-4EE8-B6B4-73184D1F3984}" type="datetimeFigureOut">
              <a:rPr lang="ko-KR" altLang="en-US" smtClean="0"/>
              <a:pPr/>
              <a:t>2021-04-12</a:t>
            </a:fld>
            <a:endParaRPr lang="ko-KR" altLang="en-US" dirty="0"/>
          </a:p>
        </p:txBody>
      </p:sp>
      <p:sp>
        <p:nvSpPr>
          <p:cNvPr id="4" name="슬라이드 이미지 개체 틀 3"/>
          <p:cNvSpPr>
            <a:spLocks noGrp="1" noRot="1" noChangeAspect="1"/>
          </p:cNvSpPr>
          <p:nvPr>
            <p:ph type="sldImg" idx="2"/>
          </p:nvPr>
        </p:nvSpPr>
        <p:spPr>
          <a:xfrm>
            <a:off x="919163" y="746125"/>
            <a:ext cx="4959350" cy="3721100"/>
          </a:xfrm>
          <a:prstGeom prst="rect">
            <a:avLst/>
          </a:prstGeom>
          <a:noFill/>
          <a:ln w="12700">
            <a:solidFill>
              <a:prstClr val="black"/>
            </a:solidFill>
          </a:ln>
        </p:spPr>
        <p:txBody>
          <a:bodyPr vert="horz" lIns="91397" tIns="45698" rIns="91397" bIns="45698" rtlCol="0" anchor="ctr"/>
          <a:lstStyle/>
          <a:p>
            <a:endParaRPr lang="ko-KR" altLang="en-US" dirty="0"/>
          </a:p>
        </p:txBody>
      </p:sp>
      <p:sp>
        <p:nvSpPr>
          <p:cNvPr id="5" name="슬라이드 노트 개체 틀 4"/>
          <p:cNvSpPr>
            <a:spLocks noGrp="1"/>
          </p:cNvSpPr>
          <p:nvPr>
            <p:ph type="body" sz="quarter" idx="3"/>
          </p:nvPr>
        </p:nvSpPr>
        <p:spPr>
          <a:xfrm>
            <a:off x="679768" y="4715156"/>
            <a:ext cx="5438140" cy="4466986"/>
          </a:xfrm>
          <a:prstGeom prst="rect">
            <a:avLst/>
          </a:prstGeom>
        </p:spPr>
        <p:txBody>
          <a:bodyPr vert="horz" lIns="91397" tIns="45698" rIns="91397" bIns="45698"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4" y="9428586"/>
            <a:ext cx="2945659" cy="496333"/>
          </a:xfrm>
          <a:prstGeom prst="rect">
            <a:avLst/>
          </a:prstGeom>
        </p:spPr>
        <p:txBody>
          <a:bodyPr vert="horz" lIns="91397" tIns="45698" rIns="91397" bIns="45698" rtlCol="0" anchor="b"/>
          <a:lstStyle>
            <a:lvl1pPr algn="l">
              <a:defRPr sz="1200"/>
            </a:lvl1pPr>
          </a:lstStyle>
          <a:p>
            <a:endParaRPr lang="ko-KR" altLang="en-US" dirty="0"/>
          </a:p>
        </p:txBody>
      </p:sp>
      <p:sp>
        <p:nvSpPr>
          <p:cNvPr id="7" name="슬라이드 번호 개체 틀 6"/>
          <p:cNvSpPr>
            <a:spLocks noGrp="1"/>
          </p:cNvSpPr>
          <p:nvPr>
            <p:ph type="sldNum" sz="quarter" idx="5"/>
          </p:nvPr>
        </p:nvSpPr>
        <p:spPr>
          <a:xfrm>
            <a:off x="3850446" y="9428586"/>
            <a:ext cx="2945659" cy="496333"/>
          </a:xfrm>
          <a:prstGeom prst="rect">
            <a:avLst/>
          </a:prstGeom>
        </p:spPr>
        <p:txBody>
          <a:bodyPr vert="horz" lIns="91397" tIns="45698" rIns="91397" bIns="45698" rtlCol="0" anchor="b"/>
          <a:lstStyle>
            <a:lvl1pPr algn="r">
              <a:defRPr sz="1200"/>
            </a:lvl1pPr>
          </a:lstStyle>
          <a:p>
            <a:fld id="{1C7A677F-5F1A-4680-B9FF-F491EB615AB8}" type="slidenum">
              <a:rPr lang="ko-KR" altLang="en-US" smtClean="0"/>
              <a:pPr/>
              <a:t>‹#›</a:t>
            </a:fld>
            <a:endParaRPr lang="ko-KR" altLang="en-US" dirty="0"/>
          </a:p>
        </p:txBody>
      </p:sp>
    </p:spTree>
    <p:extLst>
      <p:ext uri="{BB962C8B-B14F-4D97-AF65-F5344CB8AC3E}">
        <p14:creationId xmlns:p14="http://schemas.microsoft.com/office/powerpoint/2010/main" val="241785357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1</a:t>
            </a:fld>
            <a:endParaRPr lang="ko-KR" altLang="en-US" dirty="0"/>
          </a:p>
        </p:txBody>
      </p:sp>
    </p:spTree>
    <p:extLst>
      <p:ext uri="{BB962C8B-B14F-4D97-AF65-F5344CB8AC3E}">
        <p14:creationId xmlns:p14="http://schemas.microsoft.com/office/powerpoint/2010/main" val="2160437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22</a:t>
            </a:fld>
            <a:endParaRPr lang="ko-KR" altLang="en-US" dirty="0"/>
          </a:p>
        </p:txBody>
      </p:sp>
    </p:spTree>
    <p:extLst>
      <p:ext uri="{BB962C8B-B14F-4D97-AF65-F5344CB8AC3E}">
        <p14:creationId xmlns:p14="http://schemas.microsoft.com/office/powerpoint/2010/main" val="18551018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23</a:t>
            </a:fld>
            <a:endParaRPr lang="ko-KR" altLang="en-US" dirty="0"/>
          </a:p>
        </p:txBody>
      </p:sp>
    </p:spTree>
    <p:extLst>
      <p:ext uri="{BB962C8B-B14F-4D97-AF65-F5344CB8AC3E}">
        <p14:creationId xmlns:p14="http://schemas.microsoft.com/office/powerpoint/2010/main" val="3376479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24</a:t>
            </a:fld>
            <a:endParaRPr lang="ko-KR" altLang="en-US" dirty="0"/>
          </a:p>
        </p:txBody>
      </p:sp>
    </p:spTree>
    <p:extLst>
      <p:ext uri="{BB962C8B-B14F-4D97-AF65-F5344CB8AC3E}">
        <p14:creationId xmlns:p14="http://schemas.microsoft.com/office/powerpoint/2010/main" val="2968358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25</a:t>
            </a:fld>
            <a:endParaRPr lang="ko-KR" altLang="en-US" dirty="0"/>
          </a:p>
        </p:txBody>
      </p:sp>
    </p:spTree>
    <p:extLst>
      <p:ext uri="{BB962C8B-B14F-4D97-AF65-F5344CB8AC3E}">
        <p14:creationId xmlns:p14="http://schemas.microsoft.com/office/powerpoint/2010/main" val="1557193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26</a:t>
            </a:fld>
            <a:endParaRPr lang="ko-KR" altLang="en-US" dirty="0"/>
          </a:p>
        </p:txBody>
      </p:sp>
    </p:spTree>
    <p:extLst>
      <p:ext uri="{BB962C8B-B14F-4D97-AF65-F5344CB8AC3E}">
        <p14:creationId xmlns:p14="http://schemas.microsoft.com/office/powerpoint/2010/main" val="15907525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27</a:t>
            </a:fld>
            <a:endParaRPr lang="ko-KR" altLang="en-US" dirty="0"/>
          </a:p>
        </p:txBody>
      </p:sp>
    </p:spTree>
    <p:extLst>
      <p:ext uri="{BB962C8B-B14F-4D97-AF65-F5344CB8AC3E}">
        <p14:creationId xmlns:p14="http://schemas.microsoft.com/office/powerpoint/2010/main" val="32867446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28</a:t>
            </a:fld>
            <a:endParaRPr lang="ko-KR" altLang="en-US" dirty="0"/>
          </a:p>
        </p:txBody>
      </p:sp>
    </p:spTree>
    <p:extLst>
      <p:ext uri="{BB962C8B-B14F-4D97-AF65-F5344CB8AC3E}">
        <p14:creationId xmlns:p14="http://schemas.microsoft.com/office/powerpoint/2010/main" val="2723092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29</a:t>
            </a:fld>
            <a:endParaRPr lang="ko-KR" altLang="en-US" dirty="0"/>
          </a:p>
        </p:txBody>
      </p:sp>
    </p:spTree>
    <p:extLst>
      <p:ext uri="{BB962C8B-B14F-4D97-AF65-F5344CB8AC3E}">
        <p14:creationId xmlns:p14="http://schemas.microsoft.com/office/powerpoint/2010/main" val="3056100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30</a:t>
            </a:fld>
            <a:endParaRPr lang="ko-KR" altLang="en-US" dirty="0"/>
          </a:p>
        </p:txBody>
      </p:sp>
    </p:spTree>
    <p:extLst>
      <p:ext uri="{BB962C8B-B14F-4D97-AF65-F5344CB8AC3E}">
        <p14:creationId xmlns:p14="http://schemas.microsoft.com/office/powerpoint/2010/main" val="25622419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31</a:t>
            </a:fld>
            <a:endParaRPr lang="ko-KR" altLang="en-US" dirty="0"/>
          </a:p>
        </p:txBody>
      </p:sp>
    </p:spTree>
    <p:extLst>
      <p:ext uri="{BB962C8B-B14F-4D97-AF65-F5344CB8AC3E}">
        <p14:creationId xmlns:p14="http://schemas.microsoft.com/office/powerpoint/2010/main" val="1373619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2</a:t>
            </a:fld>
            <a:endParaRPr lang="ko-KR" altLang="en-US" dirty="0"/>
          </a:p>
        </p:txBody>
      </p:sp>
    </p:spTree>
    <p:extLst>
      <p:ext uri="{BB962C8B-B14F-4D97-AF65-F5344CB8AC3E}">
        <p14:creationId xmlns:p14="http://schemas.microsoft.com/office/powerpoint/2010/main" val="25228532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35</a:t>
            </a:fld>
            <a:endParaRPr lang="ko-KR" altLang="en-US" dirty="0"/>
          </a:p>
        </p:txBody>
      </p:sp>
    </p:spTree>
    <p:extLst>
      <p:ext uri="{BB962C8B-B14F-4D97-AF65-F5344CB8AC3E}">
        <p14:creationId xmlns:p14="http://schemas.microsoft.com/office/powerpoint/2010/main" val="26728505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36</a:t>
            </a:fld>
            <a:endParaRPr lang="ko-KR" altLang="en-US" dirty="0"/>
          </a:p>
        </p:txBody>
      </p:sp>
    </p:spTree>
    <p:extLst>
      <p:ext uri="{BB962C8B-B14F-4D97-AF65-F5344CB8AC3E}">
        <p14:creationId xmlns:p14="http://schemas.microsoft.com/office/powerpoint/2010/main" val="35980580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37</a:t>
            </a:fld>
            <a:endParaRPr lang="ko-KR" altLang="en-US" dirty="0"/>
          </a:p>
        </p:txBody>
      </p:sp>
    </p:spTree>
    <p:extLst>
      <p:ext uri="{BB962C8B-B14F-4D97-AF65-F5344CB8AC3E}">
        <p14:creationId xmlns:p14="http://schemas.microsoft.com/office/powerpoint/2010/main" val="6932320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38</a:t>
            </a:fld>
            <a:endParaRPr lang="ko-KR" altLang="en-US" dirty="0"/>
          </a:p>
        </p:txBody>
      </p:sp>
    </p:spTree>
    <p:extLst>
      <p:ext uri="{BB962C8B-B14F-4D97-AF65-F5344CB8AC3E}">
        <p14:creationId xmlns:p14="http://schemas.microsoft.com/office/powerpoint/2010/main" val="18447180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39</a:t>
            </a:fld>
            <a:endParaRPr lang="ko-KR" altLang="en-US" dirty="0"/>
          </a:p>
        </p:txBody>
      </p:sp>
    </p:spTree>
    <p:extLst>
      <p:ext uri="{BB962C8B-B14F-4D97-AF65-F5344CB8AC3E}">
        <p14:creationId xmlns:p14="http://schemas.microsoft.com/office/powerpoint/2010/main" val="6872927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40</a:t>
            </a:fld>
            <a:endParaRPr lang="ko-KR" altLang="en-US" dirty="0"/>
          </a:p>
        </p:txBody>
      </p:sp>
    </p:spTree>
    <p:extLst>
      <p:ext uri="{BB962C8B-B14F-4D97-AF65-F5344CB8AC3E}">
        <p14:creationId xmlns:p14="http://schemas.microsoft.com/office/powerpoint/2010/main" val="25675263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41</a:t>
            </a:fld>
            <a:endParaRPr lang="ko-KR" altLang="en-US" dirty="0"/>
          </a:p>
        </p:txBody>
      </p:sp>
    </p:spTree>
    <p:extLst>
      <p:ext uri="{BB962C8B-B14F-4D97-AF65-F5344CB8AC3E}">
        <p14:creationId xmlns:p14="http://schemas.microsoft.com/office/powerpoint/2010/main" val="29516215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42</a:t>
            </a:fld>
            <a:endParaRPr lang="ko-KR" altLang="en-US" dirty="0"/>
          </a:p>
        </p:txBody>
      </p:sp>
    </p:spTree>
    <p:extLst>
      <p:ext uri="{BB962C8B-B14F-4D97-AF65-F5344CB8AC3E}">
        <p14:creationId xmlns:p14="http://schemas.microsoft.com/office/powerpoint/2010/main" val="22090675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43</a:t>
            </a:fld>
            <a:endParaRPr lang="ko-KR" altLang="en-US" dirty="0"/>
          </a:p>
        </p:txBody>
      </p:sp>
    </p:spTree>
    <p:extLst>
      <p:ext uri="{BB962C8B-B14F-4D97-AF65-F5344CB8AC3E}">
        <p14:creationId xmlns:p14="http://schemas.microsoft.com/office/powerpoint/2010/main" val="19568352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44</a:t>
            </a:fld>
            <a:endParaRPr lang="ko-KR" altLang="en-US" dirty="0"/>
          </a:p>
        </p:txBody>
      </p:sp>
    </p:spTree>
    <p:extLst>
      <p:ext uri="{BB962C8B-B14F-4D97-AF65-F5344CB8AC3E}">
        <p14:creationId xmlns:p14="http://schemas.microsoft.com/office/powerpoint/2010/main" val="1797760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3</a:t>
            </a:fld>
            <a:endParaRPr lang="ko-KR" altLang="en-US" dirty="0"/>
          </a:p>
        </p:txBody>
      </p:sp>
    </p:spTree>
    <p:extLst>
      <p:ext uri="{BB962C8B-B14F-4D97-AF65-F5344CB8AC3E}">
        <p14:creationId xmlns:p14="http://schemas.microsoft.com/office/powerpoint/2010/main" val="3512813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67</a:t>
            </a:fld>
            <a:endParaRPr lang="ko-KR" altLang="en-US" dirty="0"/>
          </a:p>
        </p:txBody>
      </p:sp>
    </p:spTree>
    <p:extLst>
      <p:ext uri="{BB962C8B-B14F-4D97-AF65-F5344CB8AC3E}">
        <p14:creationId xmlns:p14="http://schemas.microsoft.com/office/powerpoint/2010/main" val="31209850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71</a:t>
            </a:fld>
            <a:endParaRPr lang="ko-KR" altLang="en-US" dirty="0"/>
          </a:p>
        </p:txBody>
      </p:sp>
    </p:spTree>
    <p:extLst>
      <p:ext uri="{BB962C8B-B14F-4D97-AF65-F5344CB8AC3E}">
        <p14:creationId xmlns:p14="http://schemas.microsoft.com/office/powerpoint/2010/main" val="35271117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74</a:t>
            </a:fld>
            <a:endParaRPr lang="ko-KR" altLang="en-US" dirty="0"/>
          </a:p>
        </p:txBody>
      </p:sp>
    </p:spTree>
    <p:extLst>
      <p:ext uri="{BB962C8B-B14F-4D97-AF65-F5344CB8AC3E}">
        <p14:creationId xmlns:p14="http://schemas.microsoft.com/office/powerpoint/2010/main" val="5611373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75</a:t>
            </a:fld>
            <a:endParaRPr lang="ko-KR" altLang="en-US" dirty="0"/>
          </a:p>
        </p:txBody>
      </p:sp>
    </p:spTree>
    <p:extLst>
      <p:ext uri="{BB962C8B-B14F-4D97-AF65-F5344CB8AC3E}">
        <p14:creationId xmlns:p14="http://schemas.microsoft.com/office/powerpoint/2010/main" val="11666011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76</a:t>
            </a:fld>
            <a:endParaRPr lang="ko-KR" altLang="en-US" dirty="0"/>
          </a:p>
        </p:txBody>
      </p:sp>
    </p:spTree>
    <p:extLst>
      <p:ext uri="{BB962C8B-B14F-4D97-AF65-F5344CB8AC3E}">
        <p14:creationId xmlns:p14="http://schemas.microsoft.com/office/powerpoint/2010/main" val="39218522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77</a:t>
            </a:fld>
            <a:endParaRPr lang="ko-KR" altLang="en-US" dirty="0"/>
          </a:p>
        </p:txBody>
      </p:sp>
    </p:spTree>
    <p:extLst>
      <p:ext uri="{BB962C8B-B14F-4D97-AF65-F5344CB8AC3E}">
        <p14:creationId xmlns:p14="http://schemas.microsoft.com/office/powerpoint/2010/main" val="14438482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78</a:t>
            </a:fld>
            <a:endParaRPr lang="ko-KR" altLang="en-US" dirty="0"/>
          </a:p>
        </p:txBody>
      </p:sp>
    </p:spTree>
    <p:extLst>
      <p:ext uri="{BB962C8B-B14F-4D97-AF65-F5344CB8AC3E}">
        <p14:creationId xmlns:p14="http://schemas.microsoft.com/office/powerpoint/2010/main" val="37248452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94</a:t>
            </a:fld>
            <a:endParaRPr lang="ko-KR" altLang="en-US" dirty="0"/>
          </a:p>
        </p:txBody>
      </p:sp>
    </p:spTree>
    <p:extLst>
      <p:ext uri="{BB962C8B-B14F-4D97-AF65-F5344CB8AC3E}">
        <p14:creationId xmlns:p14="http://schemas.microsoft.com/office/powerpoint/2010/main" val="1106645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98</a:t>
            </a:fld>
            <a:endParaRPr lang="ko-KR" altLang="en-US" dirty="0"/>
          </a:p>
        </p:txBody>
      </p:sp>
    </p:spTree>
    <p:extLst>
      <p:ext uri="{BB962C8B-B14F-4D97-AF65-F5344CB8AC3E}">
        <p14:creationId xmlns:p14="http://schemas.microsoft.com/office/powerpoint/2010/main" val="6661602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99</a:t>
            </a:fld>
            <a:endParaRPr lang="ko-KR" altLang="en-US" dirty="0"/>
          </a:p>
        </p:txBody>
      </p:sp>
    </p:spTree>
    <p:extLst>
      <p:ext uri="{BB962C8B-B14F-4D97-AF65-F5344CB8AC3E}">
        <p14:creationId xmlns:p14="http://schemas.microsoft.com/office/powerpoint/2010/main" val="1392185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4</a:t>
            </a:fld>
            <a:endParaRPr lang="ko-KR" altLang="en-US" dirty="0"/>
          </a:p>
        </p:txBody>
      </p:sp>
    </p:spTree>
    <p:extLst>
      <p:ext uri="{BB962C8B-B14F-4D97-AF65-F5344CB8AC3E}">
        <p14:creationId xmlns:p14="http://schemas.microsoft.com/office/powerpoint/2010/main" val="35015242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100</a:t>
            </a:fld>
            <a:endParaRPr lang="ko-KR" altLang="en-US" dirty="0"/>
          </a:p>
        </p:txBody>
      </p:sp>
    </p:spTree>
    <p:extLst>
      <p:ext uri="{BB962C8B-B14F-4D97-AF65-F5344CB8AC3E}">
        <p14:creationId xmlns:p14="http://schemas.microsoft.com/office/powerpoint/2010/main" val="13783479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101</a:t>
            </a:fld>
            <a:endParaRPr lang="ko-KR" altLang="en-US" dirty="0"/>
          </a:p>
        </p:txBody>
      </p:sp>
    </p:spTree>
    <p:extLst>
      <p:ext uri="{BB962C8B-B14F-4D97-AF65-F5344CB8AC3E}">
        <p14:creationId xmlns:p14="http://schemas.microsoft.com/office/powerpoint/2010/main" val="3626386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102</a:t>
            </a:fld>
            <a:endParaRPr lang="ko-KR" altLang="en-US" dirty="0"/>
          </a:p>
        </p:txBody>
      </p:sp>
    </p:spTree>
    <p:extLst>
      <p:ext uri="{BB962C8B-B14F-4D97-AF65-F5344CB8AC3E}">
        <p14:creationId xmlns:p14="http://schemas.microsoft.com/office/powerpoint/2010/main" val="2709998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5</a:t>
            </a:fld>
            <a:endParaRPr lang="ko-KR" altLang="en-US" dirty="0"/>
          </a:p>
        </p:txBody>
      </p:sp>
    </p:spTree>
    <p:extLst>
      <p:ext uri="{BB962C8B-B14F-4D97-AF65-F5344CB8AC3E}">
        <p14:creationId xmlns:p14="http://schemas.microsoft.com/office/powerpoint/2010/main" val="161505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6125"/>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C7A677F-5F1A-4680-B9FF-F491EB615AB8}" type="slidenum">
              <a:rPr lang="ko-KR" altLang="en-US" smtClean="0"/>
              <a:pPr/>
              <a:t>6</a:t>
            </a:fld>
            <a:endParaRPr lang="ko-KR" altLang="en-US" dirty="0"/>
          </a:p>
        </p:txBody>
      </p:sp>
    </p:spTree>
    <p:extLst>
      <p:ext uri="{BB962C8B-B14F-4D97-AF65-F5344CB8AC3E}">
        <p14:creationId xmlns:p14="http://schemas.microsoft.com/office/powerpoint/2010/main" val="2212574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19</a:t>
            </a:fld>
            <a:endParaRPr lang="ko-KR" altLang="en-US" dirty="0"/>
          </a:p>
        </p:txBody>
      </p:sp>
    </p:spTree>
    <p:extLst>
      <p:ext uri="{BB962C8B-B14F-4D97-AF65-F5344CB8AC3E}">
        <p14:creationId xmlns:p14="http://schemas.microsoft.com/office/powerpoint/2010/main" val="1134381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20</a:t>
            </a:fld>
            <a:endParaRPr lang="ko-KR" altLang="en-US" dirty="0"/>
          </a:p>
        </p:txBody>
      </p:sp>
    </p:spTree>
    <p:extLst>
      <p:ext uri="{BB962C8B-B14F-4D97-AF65-F5344CB8AC3E}">
        <p14:creationId xmlns:p14="http://schemas.microsoft.com/office/powerpoint/2010/main" val="27578373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C7A677F-5F1A-4680-B9FF-F491EB615AB8}" type="slidenum">
              <a:rPr lang="ko-KR" altLang="en-US" smtClean="0"/>
              <a:pPr/>
              <a:t>21</a:t>
            </a:fld>
            <a:endParaRPr lang="ko-KR" altLang="en-US" dirty="0"/>
          </a:p>
        </p:txBody>
      </p:sp>
    </p:spTree>
    <p:extLst>
      <p:ext uri="{BB962C8B-B14F-4D97-AF65-F5344CB8AC3E}">
        <p14:creationId xmlns:p14="http://schemas.microsoft.com/office/powerpoint/2010/main" val="2973799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2" name="제목 1"/>
          <p:cNvSpPr>
            <a:spLocks noGrp="1"/>
          </p:cNvSpPr>
          <p:nvPr>
            <p:ph type="title"/>
          </p:nvPr>
        </p:nvSpPr>
        <p:spPr>
          <a:xfrm>
            <a:off x="1907704" y="1700808"/>
            <a:ext cx="6696744" cy="528053"/>
          </a:xfrm>
          <a:prstGeom prst="rect">
            <a:avLst/>
          </a:prstGeom>
        </p:spPr>
        <p:txBody>
          <a:bodyPr/>
          <a:lstStyle>
            <a:lvl1pPr algn="l">
              <a:defRPr sz="2800">
                <a:solidFill>
                  <a:schemeClr val="accent1"/>
                </a:solidFill>
                <a:effectLst/>
              </a:defRPr>
            </a:lvl1pPr>
          </a:lstStyle>
          <a:p>
            <a:r>
              <a:rPr lang="ko-KR" altLang="en-US" dirty="0"/>
              <a:t>마스터 제목 스타일 편집</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3_빈 화면">
    <p:spTree>
      <p:nvGrpSpPr>
        <p:cNvPr id="1" name=""/>
        <p:cNvGrpSpPr/>
        <p:nvPr/>
      </p:nvGrpSpPr>
      <p:grpSpPr>
        <a:xfrm>
          <a:off x="0" y="0"/>
          <a:ext cx="0" cy="0"/>
          <a:chOff x="0" y="0"/>
          <a:chExt cx="0" cy="0"/>
        </a:xfrm>
      </p:grpSpPr>
      <p:sp>
        <p:nvSpPr>
          <p:cNvPr id="10" name="제목 개체 틀 17"/>
          <p:cNvSpPr>
            <a:spLocks noGrp="1"/>
          </p:cNvSpPr>
          <p:nvPr>
            <p:ph type="title"/>
          </p:nvPr>
        </p:nvSpPr>
        <p:spPr>
          <a:xfrm>
            <a:off x="755576" y="260648"/>
            <a:ext cx="7704856" cy="346050"/>
          </a:xfrm>
          <a:prstGeom prst="rect">
            <a:avLst/>
          </a:prstGeom>
          <a:noFill/>
          <a:effectLst>
            <a:innerShdw blurRad="63500" dist="50800" dir="13500000">
              <a:prstClr val="black">
                <a:alpha val="50000"/>
              </a:prstClr>
            </a:innerShdw>
          </a:effectLst>
        </p:spPr>
        <p:txBody>
          <a:bodyPr vert="horz" lIns="91440" tIns="45720" rIns="91440" bIns="45720" rtlCol="0" anchor="ctr">
            <a:noAutofit/>
          </a:bodyPr>
          <a:lstStyle>
            <a:lvl1pPr>
              <a:defRPr sz="2400" b="1">
                <a:solidFill>
                  <a:srgbClr val="1996B3"/>
                </a:solidFill>
                <a:effectLst/>
              </a:defRPr>
            </a:lvl1pPr>
          </a:lstStyle>
          <a:p>
            <a:r>
              <a:rPr lang="ko-KR" altLang="en-US" dirty="0"/>
              <a:t>마스터 제목 스타일 편집</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사용자 지정 레이아웃">
    <p:spTree>
      <p:nvGrpSpPr>
        <p:cNvPr id="1" name=""/>
        <p:cNvGrpSpPr/>
        <p:nvPr/>
      </p:nvGrpSpPr>
      <p:grpSpPr>
        <a:xfrm>
          <a:off x="0" y="0"/>
          <a:ext cx="0" cy="0"/>
          <a:chOff x="0" y="0"/>
          <a:chExt cx="0" cy="0"/>
        </a:xfrm>
      </p:grpSpPr>
      <p:sp>
        <p:nvSpPr>
          <p:cNvPr id="2" name="제목 1"/>
          <p:cNvSpPr>
            <a:spLocks noGrp="1"/>
          </p:cNvSpPr>
          <p:nvPr>
            <p:ph type="title"/>
          </p:nvPr>
        </p:nvSpPr>
        <p:spPr>
          <a:xfrm>
            <a:off x="323528" y="5212638"/>
            <a:ext cx="6696744" cy="528053"/>
          </a:xfrm>
          <a:prstGeom prst="rect">
            <a:avLst/>
          </a:prstGeom>
        </p:spPr>
        <p:txBody>
          <a:bodyPr/>
          <a:lstStyle>
            <a:lvl1pPr algn="l">
              <a:defRPr sz="2800">
                <a:solidFill>
                  <a:schemeClr val="accent1"/>
                </a:solidFill>
                <a:effectLst>
                  <a:reflection blurRad="6350" stA="50000" endA="300" endPos="50000" dist="29997" dir="5400000" sy="-100000" algn="bl" rotWithShape="0"/>
                </a:effectLst>
              </a:defRPr>
            </a:lvl1pPr>
          </a:lstStyle>
          <a:p>
            <a:r>
              <a:rPr lang="ko-KR" altLang="en-US" dirty="0"/>
              <a:t>마스터 제목 스타일 편집</a:t>
            </a:r>
          </a:p>
        </p:txBody>
      </p:sp>
    </p:spTree>
    <p:extLst>
      <p:ext uri="{BB962C8B-B14F-4D97-AF65-F5344CB8AC3E}">
        <p14:creationId xmlns:p14="http://schemas.microsoft.com/office/powerpoint/2010/main" val="1253224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6774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Tree>
    <p:extLst>
      <p:ext uri="{BB962C8B-B14F-4D97-AF65-F5344CB8AC3E}">
        <p14:creationId xmlns:p14="http://schemas.microsoft.com/office/powerpoint/2010/main" val="931895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빈 화면">
    <p:spTree>
      <p:nvGrpSpPr>
        <p:cNvPr id="1" name=""/>
        <p:cNvGrpSpPr/>
        <p:nvPr/>
      </p:nvGrpSpPr>
      <p:grpSpPr>
        <a:xfrm>
          <a:off x="0" y="0"/>
          <a:ext cx="0" cy="0"/>
          <a:chOff x="0" y="0"/>
          <a:chExt cx="0" cy="0"/>
        </a:xfrm>
      </p:grpSpPr>
      <p:sp>
        <p:nvSpPr>
          <p:cNvPr id="10" name="제목 개체 틀 17"/>
          <p:cNvSpPr>
            <a:spLocks noGrp="1"/>
          </p:cNvSpPr>
          <p:nvPr>
            <p:ph type="title"/>
          </p:nvPr>
        </p:nvSpPr>
        <p:spPr>
          <a:xfrm>
            <a:off x="755576" y="260648"/>
            <a:ext cx="7704856" cy="346050"/>
          </a:xfrm>
          <a:prstGeom prst="rect">
            <a:avLst/>
          </a:prstGeom>
          <a:noFill/>
          <a:effectLst>
            <a:innerShdw blurRad="63500" dist="50800" dir="13500000">
              <a:prstClr val="black">
                <a:alpha val="50000"/>
              </a:prstClr>
            </a:innerShdw>
          </a:effectLst>
        </p:spPr>
        <p:txBody>
          <a:bodyPr vert="horz" lIns="91440" tIns="45720" rIns="91440" bIns="45720" rtlCol="0" anchor="ctr">
            <a:noAutofit/>
          </a:bodyPr>
          <a:lstStyle>
            <a:lvl1pPr>
              <a:defRPr sz="2400" b="1">
                <a:solidFill>
                  <a:schemeClr val="accent6"/>
                </a:solidFill>
                <a:effectLst/>
              </a:defRPr>
            </a:lvl1pPr>
          </a:lstStyle>
          <a:p>
            <a:r>
              <a:rPr lang="ko-KR" altLang="en-US" dirty="0"/>
              <a:t>마스터 제목 스타일 편집</a:t>
            </a:r>
          </a:p>
        </p:txBody>
      </p:sp>
    </p:spTree>
    <p:extLst>
      <p:ext uri="{BB962C8B-B14F-4D97-AF65-F5344CB8AC3E}">
        <p14:creationId xmlns:p14="http://schemas.microsoft.com/office/powerpoint/2010/main" val="1014408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사용자 지정 레이아웃">
    <p:spTree>
      <p:nvGrpSpPr>
        <p:cNvPr id="1" name=""/>
        <p:cNvGrpSpPr/>
        <p:nvPr/>
      </p:nvGrpSpPr>
      <p:grpSpPr>
        <a:xfrm>
          <a:off x="0" y="0"/>
          <a:ext cx="0" cy="0"/>
          <a:chOff x="0" y="0"/>
          <a:chExt cx="0" cy="0"/>
        </a:xfrm>
      </p:grpSpPr>
      <p:sp>
        <p:nvSpPr>
          <p:cNvPr id="2" name="제목 1"/>
          <p:cNvSpPr>
            <a:spLocks noGrp="1"/>
          </p:cNvSpPr>
          <p:nvPr>
            <p:ph type="title"/>
          </p:nvPr>
        </p:nvSpPr>
        <p:spPr>
          <a:xfrm>
            <a:off x="323528" y="5212640"/>
            <a:ext cx="6696744" cy="528053"/>
          </a:xfrm>
          <a:prstGeom prst="rect">
            <a:avLst/>
          </a:prstGeom>
        </p:spPr>
        <p:txBody>
          <a:bodyPr/>
          <a:lstStyle>
            <a:lvl1pPr algn="l">
              <a:defRPr sz="2100">
                <a:solidFill>
                  <a:schemeClr val="accent1"/>
                </a:solidFill>
                <a:effectLst/>
                <a:latin typeface="빛고을광주_Bold" panose="02020603020101020101" pitchFamily="18" charset="-127"/>
                <a:ea typeface="빛고을광주_Bold" panose="02020603020101020101" pitchFamily="18" charset="-127"/>
              </a:defRPr>
            </a:lvl1pPr>
          </a:lstStyle>
          <a:p>
            <a:r>
              <a:rPr lang="ko-KR" altLang="en-US" dirty="0"/>
              <a:t>마스터 제목 스타일 편집</a:t>
            </a:r>
          </a:p>
        </p:txBody>
      </p:sp>
    </p:spTree>
    <p:extLst>
      <p:ext uri="{BB962C8B-B14F-4D97-AF65-F5344CB8AC3E}">
        <p14:creationId xmlns:p14="http://schemas.microsoft.com/office/powerpoint/2010/main" val="278761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jpeg"/><Relationship Id="rId12" Type="http://schemas.openxmlformats.org/officeDocument/2006/relationships/image" Target="../media/image10.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jpeg"/><Relationship Id="rId5" Type="http://schemas.openxmlformats.org/officeDocument/2006/relationships/image" Target="../media/image3.jpeg"/><Relationship Id="rId10" Type="http://schemas.openxmlformats.org/officeDocument/2006/relationships/image" Target="../media/image8.png"/><Relationship Id="rId4" Type="http://schemas.openxmlformats.org/officeDocument/2006/relationships/image" Target="../media/image2.jpeg"/><Relationship Id="rId9" Type="http://schemas.openxmlformats.org/officeDocument/2006/relationships/image" Target="../media/image7.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10.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9" descr="간지1-1"/>
          <p:cNvPicPr>
            <a:picLocks noChangeAspect="1" noChangeArrowheads="1"/>
          </p:cNvPicPr>
          <p:nvPr userDrawn="1"/>
        </p:nvPicPr>
        <p:blipFill>
          <a:blip r:embed="rId3" cstate="print"/>
          <a:srcRect/>
          <a:stretch>
            <a:fillRect/>
          </a:stretch>
        </p:blipFill>
        <p:spPr bwMode="auto">
          <a:xfrm>
            <a:off x="0" y="6337796"/>
            <a:ext cx="9144000" cy="187547"/>
          </a:xfrm>
          <a:prstGeom prst="rect">
            <a:avLst/>
          </a:prstGeom>
          <a:noFill/>
          <a:ln w="9525">
            <a:noFill/>
            <a:miter lim="800000"/>
            <a:headEnd/>
            <a:tailEnd/>
          </a:ln>
        </p:spPr>
      </p:pic>
      <p:pic>
        <p:nvPicPr>
          <p:cNvPr id="80" name="그림 79" descr="hp_02.jpg"/>
          <p:cNvPicPr>
            <a:picLocks noChangeAspect="1"/>
          </p:cNvPicPr>
          <p:nvPr userDrawn="1"/>
        </p:nvPicPr>
        <p:blipFill>
          <a:blip r:embed="rId4" cstate="print"/>
          <a:srcRect l="22022" t="1" r="6562"/>
          <a:stretch>
            <a:fillRect/>
          </a:stretch>
        </p:blipFill>
        <p:spPr>
          <a:xfrm>
            <a:off x="7022499" y="5166514"/>
            <a:ext cx="488811" cy="488811"/>
          </a:xfrm>
          <a:prstGeom prst="rect">
            <a:avLst/>
          </a:prstGeom>
        </p:spPr>
      </p:pic>
      <p:pic>
        <p:nvPicPr>
          <p:cNvPr id="81" name="그림 80" descr="IND1.jpg"/>
          <p:cNvPicPr>
            <a:picLocks noChangeAspect="1"/>
          </p:cNvPicPr>
          <p:nvPr userDrawn="1"/>
        </p:nvPicPr>
        <p:blipFill>
          <a:blip r:embed="rId5" cstate="print"/>
          <a:srcRect l="77625" t="4348" b="49275"/>
          <a:stretch>
            <a:fillRect/>
          </a:stretch>
        </p:blipFill>
        <p:spPr>
          <a:xfrm>
            <a:off x="8318644" y="4793422"/>
            <a:ext cx="155456" cy="337749"/>
          </a:xfrm>
          <a:prstGeom prst="rect">
            <a:avLst/>
          </a:prstGeom>
        </p:spPr>
      </p:pic>
      <p:pic>
        <p:nvPicPr>
          <p:cNvPr id="86" name="Picture 9" descr="http://www.microcyber.cn/en/photo/2010210114028492.jpg"/>
          <p:cNvPicPr>
            <a:picLocks noChangeAspect="1" noChangeArrowheads="1"/>
          </p:cNvPicPr>
          <p:nvPr userDrawn="1"/>
        </p:nvPicPr>
        <p:blipFill>
          <a:blip r:embed="rId6" cstate="print">
            <a:duotone>
              <a:prstClr val="black"/>
              <a:srgbClr val="D9C3A5">
                <a:tint val="50000"/>
                <a:satMod val="180000"/>
              </a:srgbClr>
            </a:duotone>
          </a:blip>
          <a:srcRect l="612" t="2704" r="61337" b="32190"/>
          <a:stretch>
            <a:fillRect/>
          </a:stretch>
        </p:blipFill>
        <p:spPr bwMode="auto">
          <a:xfrm>
            <a:off x="8511765" y="4782937"/>
            <a:ext cx="634463" cy="872387"/>
          </a:xfrm>
          <a:prstGeom prst="rect">
            <a:avLst/>
          </a:prstGeom>
          <a:noFill/>
        </p:spPr>
      </p:pic>
      <p:pic>
        <p:nvPicPr>
          <p:cNvPr id="31" name="Picture 2" descr="http://www.imagedat.com/new/board/2008071215599180na.jpg"/>
          <p:cNvPicPr>
            <a:picLocks noChangeAspect="1" noChangeArrowheads="1"/>
          </p:cNvPicPr>
          <p:nvPr userDrawn="1"/>
        </p:nvPicPr>
        <p:blipFill>
          <a:blip r:embed="rId7" cstate="print">
            <a:clrChange>
              <a:clrFrom>
                <a:srgbClr val="FFFFFF"/>
              </a:clrFrom>
              <a:clrTo>
                <a:srgbClr val="FFFFFF">
                  <a:alpha val="0"/>
                </a:srgbClr>
              </a:clrTo>
            </a:clrChange>
          </a:blip>
          <a:srcRect/>
          <a:stretch>
            <a:fillRect/>
          </a:stretch>
        </p:blipFill>
        <p:spPr bwMode="auto">
          <a:xfrm rot="7091482">
            <a:off x="300091" y="4488404"/>
            <a:ext cx="285153" cy="444304"/>
          </a:xfrm>
          <a:prstGeom prst="rect">
            <a:avLst/>
          </a:prstGeom>
          <a:noFill/>
        </p:spPr>
      </p:pic>
      <p:pic>
        <p:nvPicPr>
          <p:cNvPr id="2050" name="Picture 2"/>
          <p:cNvPicPr>
            <a:picLocks noChangeAspect="1" noChangeArrowheads="1"/>
          </p:cNvPicPr>
          <p:nvPr userDrawn="1"/>
        </p:nvPicPr>
        <p:blipFill>
          <a:blip r:embed="rId8" cstate="print"/>
          <a:srcRect/>
          <a:stretch>
            <a:fillRect/>
          </a:stretch>
        </p:blipFill>
        <p:spPr bwMode="auto">
          <a:xfrm>
            <a:off x="8318643" y="3453779"/>
            <a:ext cx="827585" cy="1291032"/>
          </a:xfrm>
          <a:prstGeom prst="rect">
            <a:avLst/>
          </a:prstGeom>
          <a:noFill/>
          <a:ln w="9525">
            <a:noFill/>
            <a:miter lim="800000"/>
            <a:headEnd/>
            <a:tailEnd/>
          </a:ln>
        </p:spPr>
      </p:pic>
      <p:pic>
        <p:nvPicPr>
          <p:cNvPr id="2051" name="Picture 3"/>
          <p:cNvPicPr>
            <a:picLocks noChangeAspect="1" noChangeArrowheads="1"/>
          </p:cNvPicPr>
          <p:nvPr userDrawn="1"/>
        </p:nvPicPr>
        <p:blipFill>
          <a:blip r:embed="rId9" cstate="print"/>
          <a:srcRect t="27676" b="15461"/>
          <a:stretch>
            <a:fillRect/>
          </a:stretch>
        </p:blipFill>
        <p:spPr bwMode="auto">
          <a:xfrm>
            <a:off x="7548976" y="5169272"/>
            <a:ext cx="925123" cy="484577"/>
          </a:xfrm>
          <a:prstGeom prst="rect">
            <a:avLst/>
          </a:prstGeom>
          <a:noFill/>
          <a:ln w="9525">
            <a:noFill/>
            <a:miter lim="800000"/>
            <a:headEnd/>
            <a:tailEnd/>
          </a:ln>
        </p:spPr>
      </p:pic>
      <p:pic>
        <p:nvPicPr>
          <p:cNvPr id="2052" name="Picture 4"/>
          <p:cNvPicPr>
            <a:picLocks noChangeAspect="1" noChangeArrowheads="1"/>
          </p:cNvPicPr>
          <p:nvPr userDrawn="1"/>
        </p:nvPicPr>
        <p:blipFill>
          <a:blip r:embed="rId10" cstate="print"/>
          <a:srcRect b="27930"/>
          <a:stretch>
            <a:fillRect/>
          </a:stretch>
        </p:blipFill>
        <p:spPr bwMode="auto">
          <a:xfrm>
            <a:off x="7022500" y="4549699"/>
            <a:ext cx="1259137" cy="581472"/>
          </a:xfrm>
          <a:prstGeom prst="rect">
            <a:avLst/>
          </a:prstGeom>
          <a:noFill/>
          <a:ln w="9525">
            <a:noFill/>
            <a:miter lim="800000"/>
            <a:headEnd/>
            <a:tailEnd/>
          </a:ln>
        </p:spPr>
      </p:pic>
      <p:pic>
        <p:nvPicPr>
          <p:cNvPr id="2053" name="Picture 5"/>
          <p:cNvPicPr>
            <a:picLocks noChangeAspect="1" noChangeArrowheads="1"/>
          </p:cNvPicPr>
          <p:nvPr userDrawn="1"/>
        </p:nvPicPr>
        <p:blipFill>
          <a:blip r:embed="rId11" cstate="print"/>
          <a:srcRect/>
          <a:stretch>
            <a:fillRect/>
          </a:stretch>
        </p:blipFill>
        <p:spPr bwMode="auto">
          <a:xfrm>
            <a:off x="7020272" y="3453779"/>
            <a:ext cx="1261366" cy="1060577"/>
          </a:xfrm>
          <a:prstGeom prst="rect">
            <a:avLst/>
          </a:prstGeom>
          <a:noFill/>
          <a:ln w="9525">
            <a:noFill/>
            <a:miter lim="800000"/>
            <a:headEnd/>
            <a:tailEnd/>
          </a:ln>
        </p:spPr>
      </p:pic>
      <p:sp>
        <p:nvSpPr>
          <p:cNvPr id="15" name="모서리가 둥근 직사각형 14"/>
          <p:cNvSpPr/>
          <p:nvPr userDrawn="1"/>
        </p:nvSpPr>
        <p:spPr>
          <a:xfrm>
            <a:off x="0" y="6527800"/>
            <a:ext cx="9144000" cy="330200"/>
          </a:xfrm>
          <a:prstGeom prst="roundRect">
            <a:avLst>
              <a:gd name="adj" fmla="val 0"/>
            </a:avLst>
          </a:prstGeom>
          <a:gradFill flip="none" rotWithShape="1">
            <a:gsLst>
              <a:gs pos="83000">
                <a:srgbClr val="FBFDFE">
                  <a:alpha val="10196"/>
                </a:srgbClr>
              </a:gs>
              <a:gs pos="0">
                <a:schemeClr val="bg1">
                  <a:lumMod val="75000"/>
                </a:schemeClr>
              </a:gs>
              <a:gs pos="100000">
                <a:srgbClr val="FFFFFF">
                  <a:alpha val="0"/>
                </a:srgbClr>
              </a:gs>
            </a:gsLst>
            <a:lin ang="0" scaled="1"/>
            <a:tileRect/>
          </a:gradFill>
          <a:ln>
            <a:noFill/>
          </a:ln>
          <a:effectLst>
            <a:innerShdw blurRad="38100" dist="25400" dir="162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6" name="그룹 15"/>
          <p:cNvGrpSpPr/>
          <p:nvPr userDrawn="1"/>
        </p:nvGrpSpPr>
        <p:grpSpPr>
          <a:xfrm>
            <a:off x="8388424" y="6575171"/>
            <a:ext cx="653711" cy="235458"/>
            <a:chOff x="7158131" y="633255"/>
            <a:chExt cx="1355198" cy="488125"/>
          </a:xfrm>
        </p:grpSpPr>
        <p:pic>
          <p:nvPicPr>
            <p:cNvPr id="17" name="그림 1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158131" y="730458"/>
              <a:ext cx="1355198" cy="390922"/>
            </a:xfrm>
            <a:prstGeom prst="rect">
              <a:avLst/>
            </a:prstGeom>
          </p:spPr>
        </p:pic>
        <p:pic>
          <p:nvPicPr>
            <p:cNvPr id="18" name="Picture 2" descr="http://www.imagedat.com/new/board/2008071215599180na.jpg"/>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rot="6057536">
              <a:off x="8004546" y="565209"/>
              <a:ext cx="243836" cy="379927"/>
            </a:xfrm>
            <a:prstGeom prst="rect">
              <a:avLst/>
            </a:prstGeom>
            <a:noFill/>
          </p:spPr>
        </p:pic>
      </p:grpSp>
    </p:spTree>
  </p:cSld>
  <p:clrMap bg1="lt1" tx1="dk1" bg2="lt2" tx2="dk2" accent1="accent1" accent2="accent2" accent3="accent3" accent4="accent4" accent5="accent5" accent6="accent6" hlink="hlink" folHlink="folHlink"/>
  <p:sldLayoutIdLst>
    <p:sldLayoutId id="2147483656"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4" name="모서리가 둥근 직사각형 23"/>
          <p:cNvSpPr/>
          <p:nvPr userDrawn="1"/>
        </p:nvSpPr>
        <p:spPr>
          <a:xfrm>
            <a:off x="-1" y="0"/>
            <a:ext cx="9144001" cy="731849"/>
          </a:xfrm>
          <a:prstGeom prst="roundRect">
            <a:avLst>
              <a:gd name="adj" fmla="val 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ffectLst/>
            </a:endParaRPr>
          </a:p>
        </p:txBody>
      </p:sp>
      <p:sp>
        <p:nvSpPr>
          <p:cNvPr id="33" name="모서리가 둥근 직사각형 32"/>
          <p:cNvSpPr/>
          <p:nvPr userDrawn="1"/>
        </p:nvSpPr>
        <p:spPr>
          <a:xfrm>
            <a:off x="0" y="6527800"/>
            <a:ext cx="9144000" cy="330200"/>
          </a:xfrm>
          <a:prstGeom prst="roundRect">
            <a:avLst>
              <a:gd name="adj" fmla="val 0"/>
            </a:avLst>
          </a:prstGeom>
          <a:gradFill flip="none" rotWithShape="1">
            <a:gsLst>
              <a:gs pos="83000">
                <a:srgbClr val="FBFDFE">
                  <a:alpha val="10196"/>
                </a:srgbClr>
              </a:gs>
              <a:gs pos="0">
                <a:schemeClr val="bg1">
                  <a:lumMod val="75000"/>
                </a:schemeClr>
              </a:gs>
              <a:gs pos="100000">
                <a:srgbClr val="FFFFFF">
                  <a:alpha val="0"/>
                </a:srgbClr>
              </a:gs>
            </a:gsLst>
            <a:lin ang="0" scaled="1"/>
            <a:tileRect/>
          </a:gradFill>
          <a:ln>
            <a:noFill/>
          </a:ln>
          <a:effectLst>
            <a:innerShdw blurRad="38100" dist="25400" dir="162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2" name="그룹 11"/>
          <p:cNvGrpSpPr/>
          <p:nvPr userDrawn="1"/>
        </p:nvGrpSpPr>
        <p:grpSpPr>
          <a:xfrm>
            <a:off x="8388424" y="6575171"/>
            <a:ext cx="653711" cy="235458"/>
            <a:chOff x="7158131" y="633255"/>
            <a:chExt cx="1355198" cy="488125"/>
          </a:xfrm>
        </p:grpSpPr>
        <p:pic>
          <p:nvPicPr>
            <p:cNvPr id="13" name="그림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58131" y="730458"/>
              <a:ext cx="1355198" cy="390922"/>
            </a:xfrm>
            <a:prstGeom prst="rect">
              <a:avLst/>
            </a:prstGeom>
          </p:spPr>
        </p:pic>
        <p:pic>
          <p:nvPicPr>
            <p:cNvPr id="17" name="Picture 2" descr="http://www.imagedat.com/new/board/2008071215599180na.jpg"/>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rot="6057536">
              <a:off x="8004546" y="565209"/>
              <a:ext cx="243836" cy="379927"/>
            </a:xfrm>
            <a:prstGeom prst="rect">
              <a:avLst/>
            </a:prstGeom>
            <a:noFill/>
          </p:spPr>
        </p:pic>
      </p:grpSp>
      <p:sp>
        <p:nvSpPr>
          <p:cNvPr id="27" name="Rectangle 9"/>
          <p:cNvSpPr>
            <a:spLocks noChangeArrowheads="1"/>
          </p:cNvSpPr>
          <p:nvPr userDrawn="1"/>
        </p:nvSpPr>
        <p:spPr bwMode="auto">
          <a:xfrm>
            <a:off x="8566720" y="274649"/>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fld id="{A401391D-91CF-4D80-9FF8-076A3BAA153B}" type="slidenum">
              <a:rPr lang="en-US" altLang="en-US" sz="1400" smtClean="0">
                <a:solidFill>
                  <a:srgbClr val="999999"/>
                </a:solidFill>
              </a:rPr>
              <a:t>‹#›</a:t>
            </a:fld>
            <a:endParaRPr lang="en-US" altLang="en-US" sz="1400" dirty="0">
              <a:solidFill>
                <a:srgbClr val="999999"/>
              </a:solidFill>
            </a:endParaRPr>
          </a:p>
        </p:txBody>
      </p:sp>
      <p:grpSp>
        <p:nvGrpSpPr>
          <p:cNvPr id="5" name="그룹 4"/>
          <p:cNvGrpSpPr/>
          <p:nvPr userDrawn="1"/>
        </p:nvGrpSpPr>
        <p:grpSpPr>
          <a:xfrm rot="2237683" flipH="1">
            <a:off x="159205" y="277689"/>
            <a:ext cx="472044" cy="294089"/>
            <a:chOff x="179413" y="928688"/>
            <a:chExt cx="440530" cy="226218"/>
          </a:xfrm>
          <a:solidFill>
            <a:schemeClr val="bg1"/>
          </a:solidFill>
        </p:grpSpPr>
        <p:sp>
          <p:nvSpPr>
            <p:cNvPr id="4" name="자유형 3"/>
            <p:cNvSpPr/>
            <p:nvPr userDrawn="1"/>
          </p:nvSpPr>
          <p:spPr>
            <a:xfrm>
              <a:off x="319087" y="928688"/>
              <a:ext cx="300037" cy="226218"/>
            </a:xfrm>
            <a:custGeom>
              <a:avLst/>
              <a:gdLst>
                <a:gd name="connsiteX0" fmla="*/ 80962 w 290512"/>
                <a:gd name="connsiteY0" fmla="*/ 0 h 226218"/>
                <a:gd name="connsiteX1" fmla="*/ 290512 w 290512"/>
                <a:gd name="connsiteY1" fmla="*/ 226218 h 226218"/>
                <a:gd name="connsiteX2" fmla="*/ 0 w 290512"/>
                <a:gd name="connsiteY2" fmla="*/ 52387 h 226218"/>
                <a:gd name="connsiteX3" fmla="*/ 80962 w 290512"/>
                <a:gd name="connsiteY3" fmla="*/ 0 h 226218"/>
                <a:gd name="connsiteX0" fmla="*/ 90487 w 300037"/>
                <a:gd name="connsiteY0" fmla="*/ 0 h 226218"/>
                <a:gd name="connsiteX1" fmla="*/ 300037 w 300037"/>
                <a:gd name="connsiteY1" fmla="*/ 226218 h 226218"/>
                <a:gd name="connsiteX2" fmla="*/ 0 w 300037"/>
                <a:gd name="connsiteY2" fmla="*/ 47624 h 226218"/>
                <a:gd name="connsiteX3" fmla="*/ 90487 w 300037"/>
                <a:gd name="connsiteY3" fmla="*/ 0 h 226218"/>
              </a:gdLst>
              <a:ahLst/>
              <a:cxnLst>
                <a:cxn ang="0">
                  <a:pos x="connsiteX0" y="connsiteY0"/>
                </a:cxn>
                <a:cxn ang="0">
                  <a:pos x="connsiteX1" y="connsiteY1"/>
                </a:cxn>
                <a:cxn ang="0">
                  <a:pos x="connsiteX2" y="connsiteY2"/>
                </a:cxn>
                <a:cxn ang="0">
                  <a:pos x="connsiteX3" y="connsiteY3"/>
                </a:cxn>
              </a:cxnLst>
              <a:rect l="l" t="t" r="r" b="b"/>
              <a:pathLst>
                <a:path w="300037" h="226218">
                  <a:moveTo>
                    <a:pt x="90487" y="0"/>
                  </a:moveTo>
                  <a:lnTo>
                    <a:pt x="300037" y="226218"/>
                  </a:lnTo>
                  <a:lnTo>
                    <a:pt x="0" y="47624"/>
                  </a:lnTo>
                  <a:lnTo>
                    <a:pt x="90487" y="0"/>
                  </a:lnTo>
                  <a:close/>
                </a:path>
              </a:pathLst>
            </a:custGeom>
            <a:grpFill/>
            <a:ln w="3175">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4" name="자유형 13"/>
            <p:cNvSpPr/>
            <p:nvPr userDrawn="1"/>
          </p:nvSpPr>
          <p:spPr>
            <a:xfrm>
              <a:off x="179413" y="999457"/>
              <a:ext cx="440530" cy="154781"/>
            </a:xfrm>
            <a:custGeom>
              <a:avLst/>
              <a:gdLst>
                <a:gd name="connsiteX0" fmla="*/ 80962 w 290512"/>
                <a:gd name="connsiteY0" fmla="*/ 0 h 226218"/>
                <a:gd name="connsiteX1" fmla="*/ 290512 w 290512"/>
                <a:gd name="connsiteY1" fmla="*/ 226218 h 226218"/>
                <a:gd name="connsiteX2" fmla="*/ 0 w 290512"/>
                <a:gd name="connsiteY2" fmla="*/ 52387 h 226218"/>
                <a:gd name="connsiteX3" fmla="*/ 80962 w 290512"/>
                <a:gd name="connsiteY3" fmla="*/ 0 h 226218"/>
                <a:gd name="connsiteX0" fmla="*/ 90487 w 300037"/>
                <a:gd name="connsiteY0" fmla="*/ 0 h 226218"/>
                <a:gd name="connsiteX1" fmla="*/ 300037 w 300037"/>
                <a:gd name="connsiteY1" fmla="*/ 226218 h 226218"/>
                <a:gd name="connsiteX2" fmla="*/ 0 w 300037"/>
                <a:gd name="connsiteY2" fmla="*/ 47624 h 226218"/>
                <a:gd name="connsiteX3" fmla="*/ 90487 w 300037"/>
                <a:gd name="connsiteY3" fmla="*/ 0 h 226218"/>
                <a:gd name="connsiteX0" fmla="*/ 90487 w 440530"/>
                <a:gd name="connsiteY0" fmla="*/ 0 h 154781"/>
                <a:gd name="connsiteX1" fmla="*/ 440530 w 440530"/>
                <a:gd name="connsiteY1" fmla="*/ 154781 h 154781"/>
                <a:gd name="connsiteX2" fmla="*/ 0 w 440530"/>
                <a:gd name="connsiteY2" fmla="*/ 47624 h 154781"/>
                <a:gd name="connsiteX3" fmla="*/ 90487 w 440530"/>
                <a:gd name="connsiteY3" fmla="*/ 0 h 154781"/>
              </a:gdLst>
              <a:ahLst/>
              <a:cxnLst>
                <a:cxn ang="0">
                  <a:pos x="connsiteX0" y="connsiteY0"/>
                </a:cxn>
                <a:cxn ang="0">
                  <a:pos x="connsiteX1" y="connsiteY1"/>
                </a:cxn>
                <a:cxn ang="0">
                  <a:pos x="connsiteX2" y="connsiteY2"/>
                </a:cxn>
                <a:cxn ang="0">
                  <a:pos x="connsiteX3" y="connsiteY3"/>
                </a:cxn>
              </a:cxnLst>
              <a:rect l="l" t="t" r="r" b="b"/>
              <a:pathLst>
                <a:path w="440530" h="154781">
                  <a:moveTo>
                    <a:pt x="90487" y="0"/>
                  </a:moveTo>
                  <a:lnTo>
                    <a:pt x="440530" y="154781"/>
                  </a:lnTo>
                  <a:lnTo>
                    <a:pt x="0" y="47624"/>
                  </a:lnTo>
                  <a:lnTo>
                    <a:pt x="90487" y="0"/>
                  </a:lnTo>
                  <a:close/>
                </a:path>
              </a:pathLst>
            </a:custGeom>
            <a:grpFill/>
            <a:ln w="3175">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5" name="자유형 14"/>
            <p:cNvSpPr/>
            <p:nvPr userDrawn="1"/>
          </p:nvSpPr>
          <p:spPr>
            <a:xfrm>
              <a:off x="317785" y="975643"/>
              <a:ext cx="295275" cy="176213"/>
            </a:xfrm>
            <a:custGeom>
              <a:avLst/>
              <a:gdLst>
                <a:gd name="connsiteX0" fmla="*/ 80962 w 290512"/>
                <a:gd name="connsiteY0" fmla="*/ 0 h 226218"/>
                <a:gd name="connsiteX1" fmla="*/ 290512 w 290512"/>
                <a:gd name="connsiteY1" fmla="*/ 226218 h 226218"/>
                <a:gd name="connsiteX2" fmla="*/ 0 w 290512"/>
                <a:gd name="connsiteY2" fmla="*/ 52387 h 226218"/>
                <a:gd name="connsiteX3" fmla="*/ 80962 w 290512"/>
                <a:gd name="connsiteY3" fmla="*/ 0 h 226218"/>
                <a:gd name="connsiteX0" fmla="*/ 90487 w 300037"/>
                <a:gd name="connsiteY0" fmla="*/ 0 h 226218"/>
                <a:gd name="connsiteX1" fmla="*/ 300037 w 300037"/>
                <a:gd name="connsiteY1" fmla="*/ 226218 h 226218"/>
                <a:gd name="connsiteX2" fmla="*/ 0 w 300037"/>
                <a:gd name="connsiteY2" fmla="*/ 47624 h 226218"/>
                <a:gd name="connsiteX3" fmla="*/ 90487 w 300037"/>
                <a:gd name="connsiteY3" fmla="*/ 0 h 226218"/>
                <a:gd name="connsiteX0" fmla="*/ 83343 w 300037"/>
                <a:gd name="connsiteY0" fmla="*/ 0 h 209549"/>
                <a:gd name="connsiteX1" fmla="*/ 300037 w 300037"/>
                <a:gd name="connsiteY1" fmla="*/ 209549 h 209549"/>
                <a:gd name="connsiteX2" fmla="*/ 0 w 300037"/>
                <a:gd name="connsiteY2" fmla="*/ 30955 h 209549"/>
                <a:gd name="connsiteX3" fmla="*/ 83343 w 300037"/>
                <a:gd name="connsiteY3" fmla="*/ 0 h 209549"/>
                <a:gd name="connsiteX0" fmla="*/ 83343 w 383381"/>
                <a:gd name="connsiteY0" fmla="*/ 0 h 171449"/>
                <a:gd name="connsiteX1" fmla="*/ 383381 w 383381"/>
                <a:gd name="connsiteY1" fmla="*/ 171449 h 171449"/>
                <a:gd name="connsiteX2" fmla="*/ 0 w 383381"/>
                <a:gd name="connsiteY2" fmla="*/ 30955 h 171449"/>
                <a:gd name="connsiteX3" fmla="*/ 83343 w 383381"/>
                <a:gd name="connsiteY3" fmla="*/ 0 h 171449"/>
                <a:gd name="connsiteX0" fmla="*/ 90487 w 383381"/>
                <a:gd name="connsiteY0" fmla="*/ 0 h 173831"/>
                <a:gd name="connsiteX1" fmla="*/ 383381 w 383381"/>
                <a:gd name="connsiteY1" fmla="*/ 173831 h 173831"/>
                <a:gd name="connsiteX2" fmla="*/ 0 w 383381"/>
                <a:gd name="connsiteY2" fmla="*/ 33337 h 173831"/>
                <a:gd name="connsiteX3" fmla="*/ 90487 w 383381"/>
                <a:gd name="connsiteY3" fmla="*/ 0 h 173831"/>
                <a:gd name="connsiteX0" fmla="*/ 7143 w 300037"/>
                <a:gd name="connsiteY0" fmla="*/ 0 h 173831"/>
                <a:gd name="connsiteX1" fmla="*/ 300037 w 300037"/>
                <a:gd name="connsiteY1" fmla="*/ 173831 h 173831"/>
                <a:gd name="connsiteX2" fmla="*/ 0 w 300037"/>
                <a:gd name="connsiteY2" fmla="*/ 38099 h 173831"/>
                <a:gd name="connsiteX3" fmla="*/ 7143 w 300037"/>
                <a:gd name="connsiteY3" fmla="*/ 0 h 173831"/>
                <a:gd name="connsiteX0" fmla="*/ 0 w 292894"/>
                <a:gd name="connsiteY0" fmla="*/ 0 h 173831"/>
                <a:gd name="connsiteX1" fmla="*/ 292894 w 292894"/>
                <a:gd name="connsiteY1" fmla="*/ 173831 h 173831"/>
                <a:gd name="connsiteX2" fmla="*/ 4763 w 292894"/>
                <a:gd name="connsiteY2" fmla="*/ 45243 h 173831"/>
                <a:gd name="connsiteX3" fmla="*/ 0 w 292894"/>
                <a:gd name="connsiteY3" fmla="*/ 0 h 173831"/>
                <a:gd name="connsiteX0" fmla="*/ 0 w 290513"/>
                <a:gd name="connsiteY0" fmla="*/ 0 h 173831"/>
                <a:gd name="connsiteX1" fmla="*/ 290513 w 290513"/>
                <a:gd name="connsiteY1" fmla="*/ 173831 h 173831"/>
                <a:gd name="connsiteX2" fmla="*/ 2382 w 290513"/>
                <a:gd name="connsiteY2" fmla="*/ 45243 h 173831"/>
                <a:gd name="connsiteX3" fmla="*/ 0 w 290513"/>
                <a:gd name="connsiteY3" fmla="*/ 0 h 173831"/>
                <a:gd name="connsiteX0" fmla="*/ 0 w 295275"/>
                <a:gd name="connsiteY0" fmla="*/ 0 h 176213"/>
                <a:gd name="connsiteX1" fmla="*/ 295275 w 295275"/>
                <a:gd name="connsiteY1" fmla="*/ 176213 h 176213"/>
                <a:gd name="connsiteX2" fmla="*/ 7144 w 295275"/>
                <a:gd name="connsiteY2" fmla="*/ 47625 h 176213"/>
                <a:gd name="connsiteX3" fmla="*/ 0 w 295275"/>
                <a:gd name="connsiteY3" fmla="*/ 0 h 176213"/>
              </a:gdLst>
              <a:ahLst/>
              <a:cxnLst>
                <a:cxn ang="0">
                  <a:pos x="connsiteX0" y="connsiteY0"/>
                </a:cxn>
                <a:cxn ang="0">
                  <a:pos x="connsiteX1" y="connsiteY1"/>
                </a:cxn>
                <a:cxn ang="0">
                  <a:pos x="connsiteX2" y="connsiteY2"/>
                </a:cxn>
                <a:cxn ang="0">
                  <a:pos x="connsiteX3" y="connsiteY3"/>
                </a:cxn>
              </a:cxnLst>
              <a:rect l="l" t="t" r="r" b="b"/>
              <a:pathLst>
                <a:path w="295275" h="176213">
                  <a:moveTo>
                    <a:pt x="0" y="0"/>
                  </a:moveTo>
                  <a:lnTo>
                    <a:pt x="295275" y="176213"/>
                  </a:lnTo>
                  <a:lnTo>
                    <a:pt x="7144" y="47625"/>
                  </a:lnTo>
                  <a:lnTo>
                    <a:pt x="0" y="0"/>
                  </a:lnTo>
                  <a:close/>
                </a:path>
              </a:pathLst>
            </a:custGeom>
            <a:grpFill/>
            <a:ln w="3175">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grpSp>
    </p:spTree>
  </p:cSld>
  <p:clrMap bg1="lt1" tx1="dk1" bg2="lt2" tx2="dk2" accent1="accent1" accent2="accent2" accent3="accent3" accent4="accent4" accent5="accent5" accent6="accent6" hlink="hlink" folHlink="folHlink"/>
  <p:sldLayoutIdLst>
    <p:sldLayoutId id="2147483685" r:id="rId1"/>
    <p:sldLayoutId id="2147483694" r:id="rId2"/>
    <p:sldLayoutId id="2147483695" r:id="rId3"/>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txStyles>
    <p:titleStyle>
      <a:lvl1pPr algn="l" defTabSz="914400" rtl="0" eaLnBrk="1" latinLnBrk="1" hangingPunct="1">
        <a:spcBef>
          <a:spcPct val="0"/>
        </a:spcBef>
        <a:buNone/>
        <a:defRPr sz="2800" kern="1200">
          <a:solidFill>
            <a:schemeClr val="bg1"/>
          </a:solidFill>
          <a:effectLst/>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그림 3" descr="중지, 방이(가) 표시된 사진&#10;&#10;자동 생성된 설명">
            <a:extLst>
              <a:ext uri="{FF2B5EF4-FFF2-40B4-BE49-F238E27FC236}">
                <a16:creationId xmlns:a16="http://schemas.microsoft.com/office/drawing/2014/main" id="{A2CDF5D7-1DEC-4390-99A5-6A818384546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206" y="3564000"/>
            <a:ext cx="3159551" cy="3294000"/>
          </a:xfrm>
          <a:prstGeom prst="rect">
            <a:avLst/>
          </a:prstGeom>
        </p:spPr>
      </p:pic>
      <p:pic>
        <p:nvPicPr>
          <p:cNvPr id="6" name="그림 5">
            <a:extLst>
              <a:ext uri="{FF2B5EF4-FFF2-40B4-BE49-F238E27FC236}">
                <a16:creationId xmlns:a16="http://schemas.microsoft.com/office/drawing/2014/main" id="{F25A77B7-3F68-4E34-9EDA-D06ED316AA57}"/>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3133187" y="3564000"/>
            <a:ext cx="6010813" cy="3294000"/>
          </a:xfrm>
          <a:prstGeom prst="rect">
            <a:avLst/>
          </a:prstGeom>
        </p:spPr>
      </p:pic>
    </p:spTree>
    <p:extLst>
      <p:ext uri="{BB962C8B-B14F-4D97-AF65-F5344CB8AC3E}">
        <p14:creationId xmlns:p14="http://schemas.microsoft.com/office/powerpoint/2010/main" val="623216219"/>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6" r:id="rId3"/>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0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localhost:8000/"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7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https://letsencrypt.org/ko"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7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hyperlink" Target="https://grafana.com/grafana/download"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hyperlink" Target="https://***.aasnest.io/grafana" TargetMode="External"/><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8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8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9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9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9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9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a:extLst>
              <a:ext uri="{FF2B5EF4-FFF2-40B4-BE49-F238E27FC236}">
                <a16:creationId xmlns:a16="http://schemas.microsoft.com/office/drawing/2014/main" id="{5EC99766-0587-42EB-974B-17ED6B4CF41A}"/>
              </a:ext>
            </a:extLst>
          </p:cNvPr>
          <p:cNvSpPr>
            <a:spLocks noGrp="1"/>
          </p:cNvSpPr>
          <p:nvPr>
            <p:ph type="title"/>
          </p:nvPr>
        </p:nvSpPr>
        <p:spPr>
          <a:xfrm>
            <a:off x="1403648" y="1124744"/>
            <a:ext cx="6696744" cy="1440160"/>
          </a:xfrm>
          <a:prstGeom prst="rect">
            <a:avLst/>
          </a:prstGeom>
        </p:spPr>
        <p:txBody>
          <a:bodyPr/>
          <a:lstStyle/>
          <a:p>
            <a:pPr algn="ctr"/>
            <a:r>
              <a:rPr lang="en-US" altLang="ko-KR" sz="2800" b="1" dirty="0">
                <a:solidFill>
                  <a:srgbClr val="0070C0"/>
                </a:solidFill>
                <a:latin typeface="+mj-ea"/>
              </a:rPr>
              <a:t>AAS</a:t>
            </a:r>
            <a:r>
              <a:rPr lang="ko-KR" altLang="en-US" sz="2800" b="1" dirty="0">
                <a:solidFill>
                  <a:srgbClr val="0070C0"/>
                </a:solidFill>
                <a:latin typeface="+mj-ea"/>
              </a:rPr>
              <a:t> 기반 데이터 수집</a:t>
            </a:r>
            <a:r>
              <a:rPr lang="en-US" altLang="ko-KR" sz="2800" b="1" dirty="0">
                <a:solidFill>
                  <a:srgbClr val="0070C0"/>
                </a:solidFill>
                <a:latin typeface="+mj-ea"/>
              </a:rPr>
              <a:t>/</a:t>
            </a:r>
            <a:r>
              <a:rPr lang="ko-KR" altLang="en-US" sz="2800" b="1" dirty="0">
                <a:solidFill>
                  <a:srgbClr val="0070C0"/>
                </a:solidFill>
                <a:latin typeface="+mj-ea"/>
              </a:rPr>
              <a:t>저장 솔루션</a:t>
            </a:r>
            <a:br>
              <a:rPr lang="en-US" altLang="ko-KR" sz="2800" b="1" dirty="0">
                <a:solidFill>
                  <a:srgbClr val="0070C0"/>
                </a:solidFill>
                <a:latin typeface="+mj-ea"/>
              </a:rPr>
            </a:br>
            <a:br>
              <a:rPr lang="en-US" altLang="ko-KR" sz="2800" dirty="0">
                <a:solidFill>
                  <a:srgbClr val="0070C0"/>
                </a:solidFill>
                <a:latin typeface="+mj-ea"/>
              </a:rPr>
            </a:br>
            <a:r>
              <a:rPr lang="ko-KR" altLang="en-US" sz="2800" b="1" dirty="0">
                <a:solidFill>
                  <a:srgbClr val="FF0000"/>
                </a:solidFill>
                <a:latin typeface="+mj-ea"/>
              </a:rPr>
              <a:t>클라우드 플랫폼의 구성 및 데이터 활용</a:t>
            </a:r>
          </a:p>
        </p:txBody>
      </p:sp>
    </p:spTree>
    <p:extLst>
      <p:ext uri="{BB962C8B-B14F-4D97-AF65-F5344CB8AC3E}">
        <p14:creationId xmlns:p14="http://schemas.microsoft.com/office/powerpoint/2010/main" val="15129170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utoShape 2">
            <a:extLst>
              <a:ext uri="{FF2B5EF4-FFF2-40B4-BE49-F238E27FC236}">
                <a16:creationId xmlns:a16="http://schemas.microsoft.com/office/drawing/2014/main" id="{A2688E1E-3908-465E-B969-56454C8E9CC8}"/>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a:t>
            </a:r>
            <a:r>
              <a:rPr lang="en-US" altLang="ko-KR" sz="2000" dirty="0">
                <a:latin typeface="+mj-ea"/>
              </a:rPr>
              <a:t> (4/17)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610616"/>
          </a:xfrm>
          <a:prstGeom prst="rect">
            <a:avLst/>
          </a:prstGeom>
          <a:noFill/>
        </p:spPr>
        <p:txBody>
          <a:bodyPr wrap="square" rtlCol="0">
            <a:spAutoFit/>
          </a:bodyPr>
          <a:lstStyle/>
          <a:p>
            <a:pPr>
              <a:lnSpc>
                <a:spcPct val="150000"/>
              </a:lnSpc>
            </a:pPr>
            <a:r>
              <a:rPr lang="en-US" altLang="ko-KR" sz="1200" b="1" dirty="0">
                <a:latin typeface="+mn-ea"/>
              </a:rPr>
              <a:t>2) TOAST </a:t>
            </a:r>
            <a:r>
              <a:rPr lang="ko-KR" altLang="en-US" sz="1200" b="1" dirty="0">
                <a:latin typeface="+mn-ea"/>
              </a:rPr>
              <a:t>회원 가입 </a:t>
            </a:r>
            <a:r>
              <a:rPr lang="en-US" altLang="ko-KR" sz="1200" b="1" dirty="0">
                <a:latin typeface="+mn-ea"/>
              </a:rPr>
              <a:t>(2/2)</a:t>
            </a:r>
          </a:p>
          <a:p>
            <a:pPr marL="628650" lvl="1" indent="-171450">
              <a:lnSpc>
                <a:spcPct val="150000"/>
              </a:lnSpc>
              <a:buFont typeface="Arial" panose="020B0604020202020204" pitchFamily="34" charset="0"/>
              <a:buChar char="•"/>
            </a:pPr>
            <a:r>
              <a:rPr lang="ko-KR" altLang="en-US" sz="1200" dirty="0">
                <a:latin typeface="+mn-ea"/>
              </a:rPr>
              <a:t>   약관 동의와 회원 정보 </a:t>
            </a:r>
            <a:r>
              <a:rPr lang="ko-KR" altLang="en-US" sz="1200" dirty="0" err="1">
                <a:latin typeface="+mn-ea"/>
              </a:rPr>
              <a:t>입력후</a:t>
            </a:r>
            <a:r>
              <a:rPr lang="ko-KR" altLang="en-US" sz="1200" dirty="0">
                <a:latin typeface="+mn-ea"/>
              </a:rPr>
              <a:t> 가입 완료 버튼 클릭 </a:t>
            </a:r>
            <a:r>
              <a:rPr lang="en-US" altLang="ko-KR" sz="1200" dirty="0">
                <a:latin typeface="+mn-ea"/>
              </a:rPr>
              <a:t>(</a:t>
            </a:r>
            <a:r>
              <a:rPr lang="ko-KR" altLang="en-US" sz="1200" dirty="0">
                <a:latin typeface="+mn-ea"/>
              </a:rPr>
              <a:t>이메일 인증 및</a:t>
            </a:r>
            <a:r>
              <a:rPr lang="en-US" altLang="ko-KR" sz="1200" dirty="0">
                <a:latin typeface="+mn-ea"/>
              </a:rPr>
              <a:t> </a:t>
            </a:r>
            <a:r>
              <a:rPr lang="ko-KR" altLang="en-US" sz="1200" dirty="0">
                <a:latin typeface="+mn-ea"/>
              </a:rPr>
              <a:t>휴대폰 인증 진행</a:t>
            </a:r>
            <a:r>
              <a:rPr lang="en-US" altLang="ko-KR" sz="1200" dirty="0">
                <a:latin typeface="+mn-ea"/>
              </a:rPr>
              <a:t>)</a:t>
            </a:r>
          </a:p>
        </p:txBody>
      </p:sp>
      <p:pic>
        <p:nvPicPr>
          <p:cNvPr id="3" name="그림 2">
            <a:extLst>
              <a:ext uri="{FF2B5EF4-FFF2-40B4-BE49-F238E27FC236}">
                <a16:creationId xmlns:a16="http://schemas.microsoft.com/office/drawing/2014/main" id="{A1A6B137-2EC1-447E-8DB2-F3C7FAFCB313}"/>
              </a:ext>
            </a:extLst>
          </p:cNvPr>
          <p:cNvPicPr>
            <a:picLocks noChangeAspect="1"/>
          </p:cNvPicPr>
          <p:nvPr/>
        </p:nvPicPr>
        <p:blipFill>
          <a:blip r:embed="rId2"/>
          <a:stretch>
            <a:fillRect/>
          </a:stretch>
        </p:blipFill>
        <p:spPr>
          <a:xfrm>
            <a:off x="575556" y="2564905"/>
            <a:ext cx="2626823" cy="2682032"/>
          </a:xfrm>
          <a:prstGeom prst="rect">
            <a:avLst/>
          </a:prstGeom>
          <a:effectLst>
            <a:outerShdw blurRad="50800" dist="38100" dir="2700000" algn="tl" rotWithShape="0">
              <a:prstClr val="black">
                <a:alpha val="40000"/>
              </a:prstClr>
            </a:outerShdw>
          </a:effectLst>
        </p:spPr>
      </p:pic>
      <p:pic>
        <p:nvPicPr>
          <p:cNvPr id="9" name="그림 8">
            <a:extLst>
              <a:ext uri="{FF2B5EF4-FFF2-40B4-BE49-F238E27FC236}">
                <a16:creationId xmlns:a16="http://schemas.microsoft.com/office/drawing/2014/main" id="{B35BDBE8-8A1A-4FC4-AA79-1EFF45E7C1BF}"/>
              </a:ext>
            </a:extLst>
          </p:cNvPr>
          <p:cNvPicPr>
            <a:picLocks noChangeAspect="1"/>
          </p:cNvPicPr>
          <p:nvPr/>
        </p:nvPicPr>
        <p:blipFill>
          <a:blip r:embed="rId3"/>
          <a:stretch>
            <a:fillRect/>
          </a:stretch>
        </p:blipFill>
        <p:spPr>
          <a:xfrm>
            <a:off x="3977935" y="2311311"/>
            <a:ext cx="1782198" cy="3402189"/>
          </a:xfrm>
          <a:prstGeom prst="rect">
            <a:avLst/>
          </a:prstGeom>
          <a:effectLst>
            <a:outerShdw blurRad="50800" dist="38100" dir="2700000" algn="tl" rotWithShape="0">
              <a:prstClr val="black">
                <a:alpha val="40000"/>
              </a:prstClr>
            </a:outerShdw>
          </a:effectLst>
        </p:spPr>
      </p:pic>
      <p:pic>
        <p:nvPicPr>
          <p:cNvPr id="10" name="그림 9">
            <a:extLst>
              <a:ext uri="{FF2B5EF4-FFF2-40B4-BE49-F238E27FC236}">
                <a16:creationId xmlns:a16="http://schemas.microsoft.com/office/drawing/2014/main" id="{0BB60460-E3CE-4F8D-8294-53CC8E3ACB7A}"/>
              </a:ext>
            </a:extLst>
          </p:cNvPr>
          <p:cNvPicPr>
            <a:picLocks noChangeAspect="1"/>
          </p:cNvPicPr>
          <p:nvPr/>
        </p:nvPicPr>
        <p:blipFill>
          <a:blip r:embed="rId4"/>
          <a:stretch>
            <a:fillRect/>
          </a:stretch>
        </p:blipFill>
        <p:spPr>
          <a:xfrm>
            <a:off x="6548811" y="2348880"/>
            <a:ext cx="1749603" cy="1447399"/>
          </a:xfrm>
          <a:prstGeom prst="rect">
            <a:avLst/>
          </a:prstGeom>
          <a:effectLst>
            <a:outerShdw blurRad="50800" dist="38100" dir="2700000" algn="tl" rotWithShape="0">
              <a:prstClr val="black">
                <a:alpha val="40000"/>
              </a:prstClr>
            </a:outerShdw>
          </a:effectLst>
        </p:spPr>
      </p:pic>
      <p:pic>
        <p:nvPicPr>
          <p:cNvPr id="12" name="그림 11">
            <a:extLst>
              <a:ext uri="{FF2B5EF4-FFF2-40B4-BE49-F238E27FC236}">
                <a16:creationId xmlns:a16="http://schemas.microsoft.com/office/drawing/2014/main" id="{EAAAD68D-04A1-43A7-ACC4-2370284E6E9F}"/>
              </a:ext>
            </a:extLst>
          </p:cNvPr>
          <p:cNvPicPr>
            <a:picLocks noChangeAspect="1"/>
          </p:cNvPicPr>
          <p:nvPr/>
        </p:nvPicPr>
        <p:blipFill>
          <a:blip r:embed="rId5"/>
          <a:stretch>
            <a:fillRect/>
          </a:stretch>
        </p:blipFill>
        <p:spPr>
          <a:xfrm>
            <a:off x="6548811" y="3869944"/>
            <a:ext cx="1749603" cy="1049762"/>
          </a:xfrm>
          <a:prstGeom prst="rect">
            <a:avLst/>
          </a:prstGeom>
          <a:effectLst>
            <a:outerShdw blurRad="50800" dist="38100" dir="2700000" algn="tl" rotWithShape="0">
              <a:prstClr val="black">
                <a:alpha val="40000"/>
              </a:prstClr>
            </a:outerShdw>
          </a:effectLst>
        </p:spPr>
      </p:pic>
      <p:sp>
        <p:nvSpPr>
          <p:cNvPr id="14" name="타원 13">
            <a:extLst>
              <a:ext uri="{FF2B5EF4-FFF2-40B4-BE49-F238E27FC236}">
                <a16:creationId xmlns:a16="http://schemas.microsoft.com/office/drawing/2014/main" id="{E2E48D05-A6D0-4B8E-A95C-0206168AA2B5}"/>
              </a:ext>
            </a:extLst>
          </p:cNvPr>
          <p:cNvSpPr/>
          <p:nvPr/>
        </p:nvSpPr>
        <p:spPr>
          <a:xfrm>
            <a:off x="1655676" y="4833156"/>
            <a:ext cx="360897"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8" name="타원 17">
            <a:extLst>
              <a:ext uri="{FF2B5EF4-FFF2-40B4-BE49-F238E27FC236}">
                <a16:creationId xmlns:a16="http://schemas.microsoft.com/office/drawing/2014/main" id="{D7A45402-2E5B-465A-A914-F0DC3C5B48A5}"/>
              </a:ext>
            </a:extLst>
          </p:cNvPr>
          <p:cNvSpPr/>
          <p:nvPr/>
        </p:nvSpPr>
        <p:spPr>
          <a:xfrm>
            <a:off x="5274078" y="2996952"/>
            <a:ext cx="360897"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20" name="타원 19">
            <a:extLst>
              <a:ext uri="{FF2B5EF4-FFF2-40B4-BE49-F238E27FC236}">
                <a16:creationId xmlns:a16="http://schemas.microsoft.com/office/drawing/2014/main" id="{BFC5D5A4-CD8A-4064-90AE-7D39E15FCBC5}"/>
              </a:ext>
            </a:extLst>
          </p:cNvPr>
          <p:cNvSpPr/>
          <p:nvPr/>
        </p:nvSpPr>
        <p:spPr>
          <a:xfrm>
            <a:off x="5220072" y="3682593"/>
            <a:ext cx="360897"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22" name="타원 21">
            <a:extLst>
              <a:ext uri="{FF2B5EF4-FFF2-40B4-BE49-F238E27FC236}">
                <a16:creationId xmlns:a16="http://schemas.microsoft.com/office/drawing/2014/main" id="{9F8E6A13-6A05-4F4F-B27D-4FB8C4C1A07B}"/>
              </a:ext>
            </a:extLst>
          </p:cNvPr>
          <p:cNvSpPr/>
          <p:nvPr/>
        </p:nvSpPr>
        <p:spPr>
          <a:xfrm>
            <a:off x="5071613" y="5397953"/>
            <a:ext cx="360897"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4" name="직선 화살표 연결선 23">
            <a:extLst>
              <a:ext uri="{FF2B5EF4-FFF2-40B4-BE49-F238E27FC236}">
                <a16:creationId xmlns:a16="http://schemas.microsoft.com/office/drawing/2014/main" id="{DCC9E149-EBD7-444C-8CF6-31A51777743B}"/>
              </a:ext>
            </a:extLst>
          </p:cNvPr>
          <p:cNvCxnSpPr>
            <a:stCxn id="18" idx="6"/>
            <a:endCxn id="10" idx="1"/>
          </p:cNvCxnSpPr>
          <p:nvPr/>
        </p:nvCxnSpPr>
        <p:spPr>
          <a:xfrm flipV="1">
            <a:off x="5634975" y="3072580"/>
            <a:ext cx="913836" cy="86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96D032BF-E739-43E6-B271-F07D494C2B8C}"/>
              </a:ext>
            </a:extLst>
          </p:cNvPr>
          <p:cNvCxnSpPr>
            <a:cxnSpLocks/>
            <a:stCxn id="20" idx="6"/>
          </p:cNvCxnSpPr>
          <p:nvPr/>
        </p:nvCxnSpPr>
        <p:spPr>
          <a:xfrm>
            <a:off x="5580969" y="3844611"/>
            <a:ext cx="954720" cy="254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610152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2">
            <a:extLst>
              <a:ext uri="{FF2B5EF4-FFF2-40B4-BE49-F238E27FC236}">
                <a16:creationId xmlns:a16="http://schemas.microsoft.com/office/drawing/2014/main" id="{C5D40EEC-3051-46E9-922F-E75A8AEA7A4B}"/>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kumimoji="1" lang="en-US" altLang="ko-KR" sz="1800" dirty="0">
                <a:latin typeface="+mj-ea"/>
              </a:rPr>
              <a:t>11. </a:t>
            </a:r>
            <a:r>
              <a:rPr kumimoji="1" lang="ko-KR" altLang="en-US" sz="1800" dirty="0">
                <a:latin typeface="+mj-ea"/>
              </a:rPr>
              <a:t>클라우드 자원 성능 모니터링 </a:t>
            </a:r>
            <a:r>
              <a:rPr kumimoji="1" lang="en-US" altLang="ko-KR" sz="1800" dirty="0">
                <a:latin typeface="+mj-ea"/>
              </a:rPr>
              <a:t>(2/3)</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856984" cy="333617"/>
          </a:xfrm>
          <a:prstGeom prst="rect">
            <a:avLst/>
          </a:prstGeom>
          <a:noFill/>
        </p:spPr>
        <p:txBody>
          <a:bodyPr wrap="square" rtlCol="0">
            <a:spAutoFit/>
          </a:bodyPr>
          <a:lstStyle/>
          <a:p>
            <a:pPr>
              <a:lnSpc>
                <a:spcPct val="150000"/>
              </a:lnSpc>
            </a:pPr>
            <a:r>
              <a:rPr lang="en-US" altLang="ko-KR" sz="1200" b="1" dirty="0">
                <a:latin typeface="+mn-ea"/>
              </a:rPr>
              <a:t>1) </a:t>
            </a:r>
            <a:r>
              <a:rPr lang="ko-KR" altLang="en-US" sz="1200" b="1" dirty="0">
                <a:latin typeface="+mn-ea"/>
              </a:rPr>
              <a:t>설치</a:t>
            </a:r>
          </a:p>
        </p:txBody>
      </p:sp>
      <p:sp>
        <p:nvSpPr>
          <p:cNvPr id="3" name="TextBox 2">
            <a:extLst>
              <a:ext uri="{FF2B5EF4-FFF2-40B4-BE49-F238E27FC236}">
                <a16:creationId xmlns:a16="http://schemas.microsoft.com/office/drawing/2014/main" id="{53F90193-5428-4B2F-90F1-0ED59CE3BD23}"/>
              </a:ext>
            </a:extLst>
          </p:cNvPr>
          <p:cNvSpPr txBox="1"/>
          <p:nvPr/>
        </p:nvSpPr>
        <p:spPr>
          <a:xfrm>
            <a:off x="755576" y="1213897"/>
            <a:ext cx="8370930" cy="1441613"/>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en-US" altLang="ko-KR" sz="1200" dirty="0">
                <a:latin typeface="+mn-ea"/>
              </a:rPr>
              <a:t>Python</a:t>
            </a:r>
            <a:r>
              <a:rPr lang="ko-KR" altLang="en-US" sz="1200" dirty="0">
                <a:latin typeface="+mn-ea"/>
              </a:rPr>
              <a:t> 설치 후 아래 명령어를 입력하여 설치</a:t>
            </a:r>
            <a:endParaRPr lang="en-US" altLang="ko-KR" sz="1200" dirty="0">
              <a:latin typeface="+mn-ea"/>
            </a:endParaRPr>
          </a:p>
          <a:p>
            <a:pPr>
              <a:lnSpc>
                <a:spcPct val="150000"/>
              </a:lnSpc>
            </a:pPr>
            <a:r>
              <a:rPr lang="en-US" altLang="ko-KR" sz="1200" dirty="0">
                <a:latin typeface="+mn-ea"/>
              </a:rPr>
              <a:t>    $ </a:t>
            </a:r>
            <a:r>
              <a:rPr lang="en-US" altLang="ko-KR" sz="1200" dirty="0" err="1">
                <a:latin typeface="+mn-ea"/>
              </a:rPr>
              <a:t>sudo</a:t>
            </a:r>
            <a:r>
              <a:rPr lang="en-US" altLang="ko-KR" sz="1200" dirty="0">
                <a:latin typeface="+mn-ea"/>
              </a:rPr>
              <a:t> </a:t>
            </a:r>
            <a:r>
              <a:rPr lang="en-US" altLang="ko-KR" sz="1200" dirty="0" err="1">
                <a:latin typeface="+mn-ea"/>
              </a:rPr>
              <a:t>su</a:t>
            </a:r>
            <a:endParaRPr lang="en-US" altLang="ko-KR" sz="1200" dirty="0">
              <a:latin typeface="+mn-ea"/>
            </a:endParaRPr>
          </a:p>
          <a:p>
            <a:pPr>
              <a:lnSpc>
                <a:spcPct val="150000"/>
              </a:lnSpc>
            </a:pPr>
            <a:r>
              <a:rPr lang="en-US" altLang="ko-KR" sz="1200" dirty="0">
                <a:latin typeface="+mn-ea"/>
              </a:rPr>
              <a:t>    $ python -m pip install glances</a:t>
            </a:r>
          </a:p>
          <a:p>
            <a:pPr>
              <a:lnSpc>
                <a:spcPct val="150000"/>
              </a:lnSpc>
            </a:pPr>
            <a:endParaRPr lang="en-US" altLang="ko-KR" sz="1200" dirty="0">
              <a:latin typeface="+mn-ea"/>
            </a:endParaRPr>
          </a:p>
          <a:p>
            <a:pPr>
              <a:lnSpc>
                <a:spcPct val="150000"/>
              </a:lnSpc>
            </a:pPr>
            <a:endParaRPr lang="en-US" altLang="ko-KR" sz="1200" dirty="0">
              <a:latin typeface="+mn-ea"/>
            </a:endParaRPr>
          </a:p>
        </p:txBody>
      </p:sp>
      <p:sp>
        <p:nvSpPr>
          <p:cNvPr id="8" name="TextBox 7">
            <a:extLst>
              <a:ext uri="{FF2B5EF4-FFF2-40B4-BE49-F238E27FC236}">
                <a16:creationId xmlns:a16="http://schemas.microsoft.com/office/drawing/2014/main" id="{BB61625E-7EB6-4C70-A164-EBCAC082F60A}"/>
              </a:ext>
            </a:extLst>
          </p:cNvPr>
          <p:cNvSpPr txBox="1"/>
          <p:nvPr/>
        </p:nvSpPr>
        <p:spPr>
          <a:xfrm>
            <a:off x="467544" y="2492896"/>
            <a:ext cx="8856984" cy="333617"/>
          </a:xfrm>
          <a:prstGeom prst="rect">
            <a:avLst/>
          </a:prstGeom>
          <a:noFill/>
        </p:spPr>
        <p:txBody>
          <a:bodyPr wrap="square" rtlCol="0">
            <a:spAutoFit/>
          </a:bodyPr>
          <a:lstStyle/>
          <a:p>
            <a:pPr>
              <a:lnSpc>
                <a:spcPct val="150000"/>
              </a:lnSpc>
            </a:pPr>
            <a:r>
              <a:rPr lang="en-US" altLang="ko-KR" sz="1200" b="1" dirty="0">
                <a:latin typeface="+mn-ea"/>
              </a:rPr>
              <a:t>2) </a:t>
            </a:r>
            <a:r>
              <a:rPr lang="ko-KR" altLang="en-US" sz="1200" b="1" dirty="0">
                <a:latin typeface="+mn-ea"/>
              </a:rPr>
              <a:t>실행 및 모니터링</a:t>
            </a:r>
          </a:p>
        </p:txBody>
      </p:sp>
      <p:sp>
        <p:nvSpPr>
          <p:cNvPr id="10" name="TextBox 9">
            <a:extLst>
              <a:ext uri="{FF2B5EF4-FFF2-40B4-BE49-F238E27FC236}">
                <a16:creationId xmlns:a16="http://schemas.microsoft.com/office/drawing/2014/main" id="{308DEDF4-7F4F-4A49-9AF6-42B2E5AA0EB2}"/>
              </a:ext>
            </a:extLst>
          </p:cNvPr>
          <p:cNvSpPr txBox="1"/>
          <p:nvPr/>
        </p:nvSpPr>
        <p:spPr>
          <a:xfrm>
            <a:off x="411398" y="3581811"/>
            <a:ext cx="8370930" cy="610616"/>
          </a:xfrm>
          <a:prstGeom prst="rect">
            <a:avLst/>
          </a:prstGeom>
          <a:noFill/>
        </p:spPr>
        <p:txBody>
          <a:bodyPr wrap="square" rtlCol="0">
            <a:spAutoFit/>
          </a:bodyPr>
          <a:lstStyle/>
          <a:p>
            <a:pPr>
              <a:lnSpc>
                <a:spcPct val="150000"/>
              </a:lnSpc>
            </a:pPr>
            <a:r>
              <a:rPr lang="en-US" altLang="ko-KR" sz="1200" dirty="0">
                <a:latin typeface="+mn-ea"/>
              </a:rPr>
              <a:t>    </a:t>
            </a:r>
          </a:p>
          <a:p>
            <a:pPr>
              <a:lnSpc>
                <a:spcPct val="150000"/>
              </a:lnSpc>
            </a:pPr>
            <a:endParaRPr lang="en-US" altLang="ko-KR" sz="1200" dirty="0">
              <a:latin typeface="+mn-ea"/>
            </a:endParaRPr>
          </a:p>
        </p:txBody>
      </p:sp>
      <p:sp>
        <p:nvSpPr>
          <p:cNvPr id="12" name="TextBox 11">
            <a:extLst>
              <a:ext uri="{FF2B5EF4-FFF2-40B4-BE49-F238E27FC236}">
                <a16:creationId xmlns:a16="http://schemas.microsoft.com/office/drawing/2014/main" id="{74CA2325-16E5-412F-96B3-9F97A47E04DD}"/>
              </a:ext>
            </a:extLst>
          </p:cNvPr>
          <p:cNvSpPr txBox="1"/>
          <p:nvPr/>
        </p:nvSpPr>
        <p:spPr>
          <a:xfrm>
            <a:off x="737574" y="2768442"/>
            <a:ext cx="8370930" cy="887615"/>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ko-KR" altLang="en-US" sz="1200" dirty="0">
                <a:latin typeface="+mn-ea"/>
              </a:rPr>
              <a:t>설치 후 아래 명령어를 입력하여 모니터링 실행</a:t>
            </a:r>
            <a:endParaRPr lang="en-US" altLang="ko-KR" sz="1200" dirty="0">
              <a:latin typeface="+mn-ea"/>
            </a:endParaRPr>
          </a:p>
          <a:p>
            <a:pPr>
              <a:lnSpc>
                <a:spcPct val="150000"/>
              </a:lnSpc>
            </a:pPr>
            <a:r>
              <a:rPr lang="en-US" altLang="ko-KR" sz="1200" dirty="0">
                <a:latin typeface="+mn-ea"/>
              </a:rPr>
              <a:t>    $ glances</a:t>
            </a:r>
          </a:p>
          <a:p>
            <a:pPr>
              <a:lnSpc>
                <a:spcPct val="150000"/>
              </a:lnSpc>
            </a:pPr>
            <a:endParaRPr lang="en-US" altLang="ko-KR" sz="1200" dirty="0">
              <a:latin typeface="+mn-ea"/>
            </a:endParaRPr>
          </a:p>
        </p:txBody>
      </p:sp>
      <p:pic>
        <p:nvPicPr>
          <p:cNvPr id="13" name="그림 12">
            <a:extLst>
              <a:ext uri="{FF2B5EF4-FFF2-40B4-BE49-F238E27FC236}">
                <a16:creationId xmlns:a16="http://schemas.microsoft.com/office/drawing/2014/main" id="{8A5E1CEA-24B7-4105-9E24-65C21173C589}"/>
              </a:ext>
            </a:extLst>
          </p:cNvPr>
          <p:cNvPicPr>
            <a:picLocks noChangeAspect="1"/>
          </p:cNvPicPr>
          <p:nvPr/>
        </p:nvPicPr>
        <p:blipFill>
          <a:blip r:embed="rId3"/>
          <a:stretch>
            <a:fillRect/>
          </a:stretch>
        </p:blipFill>
        <p:spPr>
          <a:xfrm>
            <a:off x="4247964" y="3345657"/>
            <a:ext cx="4212468" cy="2027559"/>
          </a:xfrm>
          <a:prstGeom prst="rect">
            <a:avLst/>
          </a:prstGeom>
        </p:spPr>
      </p:pic>
    </p:spTree>
    <p:extLst>
      <p:ext uri="{BB962C8B-B14F-4D97-AF65-F5344CB8AC3E}">
        <p14:creationId xmlns:p14="http://schemas.microsoft.com/office/powerpoint/2010/main" val="304084117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0132A5DD-5F3B-42D1-B38C-8240169002B3}"/>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kumimoji="1" lang="en-US" altLang="ko-KR" sz="1800" dirty="0">
                <a:latin typeface="+mj-ea"/>
              </a:rPr>
              <a:t>11. </a:t>
            </a:r>
            <a:r>
              <a:rPr kumimoji="1" lang="ko-KR" altLang="en-US" sz="1800" dirty="0">
                <a:latin typeface="+mj-ea"/>
              </a:rPr>
              <a:t>클라우드 자원 성능 모니터링 </a:t>
            </a:r>
            <a:r>
              <a:rPr kumimoji="1" lang="en-US" altLang="ko-KR" sz="1800" dirty="0">
                <a:latin typeface="+mj-ea"/>
              </a:rPr>
              <a:t>(3/3)</a:t>
            </a:r>
            <a:endParaRPr kumimoji="1" lang="ko-KR" altLang="en-US" sz="1800" dirty="0"/>
          </a:p>
        </p:txBody>
      </p:sp>
      <p:sp>
        <p:nvSpPr>
          <p:cNvPr id="3" name="TextBox 2">
            <a:extLst>
              <a:ext uri="{FF2B5EF4-FFF2-40B4-BE49-F238E27FC236}">
                <a16:creationId xmlns:a16="http://schemas.microsoft.com/office/drawing/2014/main" id="{435A8A9F-6512-42CD-B98B-B6CD67008C83}"/>
              </a:ext>
            </a:extLst>
          </p:cNvPr>
          <p:cNvSpPr txBox="1"/>
          <p:nvPr/>
        </p:nvSpPr>
        <p:spPr>
          <a:xfrm>
            <a:off x="467544" y="908720"/>
            <a:ext cx="8856984" cy="333617"/>
          </a:xfrm>
          <a:prstGeom prst="rect">
            <a:avLst/>
          </a:prstGeom>
          <a:noFill/>
        </p:spPr>
        <p:txBody>
          <a:bodyPr wrap="square" rtlCol="0">
            <a:spAutoFit/>
          </a:bodyPr>
          <a:lstStyle/>
          <a:p>
            <a:pPr>
              <a:lnSpc>
                <a:spcPct val="150000"/>
              </a:lnSpc>
            </a:pPr>
            <a:r>
              <a:rPr lang="en-US" altLang="ko-KR" sz="1200" b="1" dirty="0">
                <a:latin typeface="+mn-ea"/>
              </a:rPr>
              <a:t>1) Glances influx </a:t>
            </a:r>
            <a:r>
              <a:rPr lang="ko-KR" altLang="en-US" sz="1200" b="1" dirty="0">
                <a:latin typeface="+mn-ea"/>
              </a:rPr>
              <a:t>데이터베이스 연동</a:t>
            </a:r>
            <a:r>
              <a:rPr lang="en-US" altLang="ko-KR" sz="1200" b="1" dirty="0">
                <a:latin typeface="+mn-ea"/>
              </a:rPr>
              <a:t> </a:t>
            </a:r>
            <a:endParaRPr lang="ko-KR" altLang="en-US" sz="1200" b="1" dirty="0">
              <a:latin typeface="+mn-ea"/>
            </a:endParaRPr>
          </a:p>
        </p:txBody>
      </p:sp>
      <p:sp>
        <p:nvSpPr>
          <p:cNvPr id="4" name="TextBox 3">
            <a:extLst>
              <a:ext uri="{FF2B5EF4-FFF2-40B4-BE49-F238E27FC236}">
                <a16:creationId xmlns:a16="http://schemas.microsoft.com/office/drawing/2014/main" id="{5510E0DA-A9F0-44F9-8973-CC74F93D6755}"/>
              </a:ext>
            </a:extLst>
          </p:cNvPr>
          <p:cNvSpPr txBox="1"/>
          <p:nvPr/>
        </p:nvSpPr>
        <p:spPr>
          <a:xfrm>
            <a:off x="683568" y="1196752"/>
            <a:ext cx="8370930" cy="1995611"/>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en-US" altLang="ko-KR" sz="1200" dirty="0" err="1">
                <a:latin typeface="+mn-ea"/>
              </a:rPr>
              <a:t>influxdb</a:t>
            </a:r>
            <a:r>
              <a:rPr lang="ko-KR" altLang="en-US" sz="1200" dirty="0">
                <a:latin typeface="+mn-ea"/>
              </a:rPr>
              <a:t>에 접속하여 데이터베이스 연동</a:t>
            </a: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아래 명령어를 입력하여 생성</a:t>
            </a:r>
            <a:endParaRPr lang="en-US" altLang="ko-KR" sz="1200" dirty="0">
              <a:latin typeface="+mn-ea"/>
            </a:endParaRPr>
          </a:p>
          <a:p>
            <a:pPr>
              <a:lnSpc>
                <a:spcPct val="150000"/>
              </a:lnSpc>
            </a:pPr>
            <a:r>
              <a:rPr lang="en-US" altLang="ko-KR" sz="1200" dirty="0">
                <a:latin typeface="+mn-ea"/>
              </a:rPr>
              <a:t>    $ influx</a:t>
            </a:r>
          </a:p>
          <a:p>
            <a:pPr>
              <a:lnSpc>
                <a:spcPct val="150000"/>
              </a:lnSpc>
            </a:pPr>
            <a:r>
              <a:rPr lang="en-US" altLang="ko-KR" sz="1200" dirty="0">
                <a:latin typeface="+mn-ea"/>
              </a:rPr>
              <a:t>    &gt; create database [</a:t>
            </a:r>
            <a:r>
              <a:rPr lang="ko-KR" altLang="en-US" sz="1200" dirty="0">
                <a:latin typeface="+mn-ea"/>
              </a:rPr>
              <a:t>데이터베이스명</a:t>
            </a:r>
            <a:r>
              <a:rPr lang="en-US" altLang="ko-KR" sz="1200" dirty="0">
                <a:latin typeface="+mn-ea"/>
              </a:rPr>
              <a:t>];</a:t>
            </a:r>
          </a:p>
          <a:p>
            <a:pPr>
              <a:lnSpc>
                <a:spcPct val="150000"/>
              </a:lnSpc>
            </a:pPr>
            <a:r>
              <a:rPr lang="en-US" altLang="ko-KR" sz="1200" dirty="0">
                <a:latin typeface="+mn-ea"/>
              </a:rPr>
              <a:t>    &gt; use [</a:t>
            </a:r>
            <a:r>
              <a:rPr lang="ko-KR" altLang="en-US" sz="1200" dirty="0">
                <a:latin typeface="+mn-ea"/>
              </a:rPr>
              <a:t>데이터베이스명</a:t>
            </a:r>
            <a:r>
              <a:rPr lang="en-US" altLang="ko-KR" sz="1200" dirty="0">
                <a:latin typeface="+mn-ea"/>
              </a:rPr>
              <a:t>]</a:t>
            </a:r>
          </a:p>
          <a:p>
            <a:pPr>
              <a:lnSpc>
                <a:spcPct val="150000"/>
              </a:lnSpc>
            </a:pPr>
            <a:r>
              <a:rPr lang="en-US" altLang="ko-KR" sz="1200" dirty="0">
                <a:latin typeface="+mn-ea"/>
              </a:rPr>
              <a:t>    &gt; create user [</a:t>
            </a:r>
            <a:r>
              <a:rPr lang="ko-KR" altLang="en-US" sz="1200" dirty="0">
                <a:latin typeface="+mn-ea"/>
              </a:rPr>
              <a:t>계정 명</a:t>
            </a:r>
            <a:r>
              <a:rPr lang="en-US" altLang="ko-KR" sz="1200" dirty="0">
                <a:latin typeface="+mn-ea"/>
              </a:rPr>
              <a:t>] with password ‘[</a:t>
            </a:r>
            <a:r>
              <a:rPr lang="ko-KR" altLang="en-US" sz="1200" dirty="0">
                <a:latin typeface="+mn-ea"/>
              </a:rPr>
              <a:t>비밀번호</a:t>
            </a:r>
            <a:r>
              <a:rPr lang="en-US" altLang="ko-KR" sz="1200" dirty="0">
                <a:latin typeface="+mn-ea"/>
              </a:rPr>
              <a:t>]’ with all privileges;</a:t>
            </a:r>
          </a:p>
          <a:p>
            <a:pPr>
              <a:lnSpc>
                <a:spcPct val="150000"/>
              </a:lnSpc>
            </a:pPr>
            <a:r>
              <a:rPr lang="en-US" altLang="ko-KR" sz="1200" dirty="0">
                <a:latin typeface="+mn-ea"/>
              </a:rPr>
              <a:t>    &gt; grant all on [</a:t>
            </a:r>
            <a:r>
              <a:rPr lang="ko-KR" altLang="en-US" sz="1200" dirty="0">
                <a:latin typeface="+mn-ea"/>
              </a:rPr>
              <a:t>데이터베이스명</a:t>
            </a:r>
            <a:r>
              <a:rPr lang="en-US" altLang="ko-KR" sz="1200" dirty="0">
                <a:latin typeface="+mn-ea"/>
              </a:rPr>
              <a:t>] to [</a:t>
            </a:r>
            <a:r>
              <a:rPr lang="ko-KR" altLang="en-US" sz="1200" dirty="0">
                <a:latin typeface="+mn-ea"/>
              </a:rPr>
              <a:t>계정 명</a:t>
            </a:r>
            <a:r>
              <a:rPr lang="en-US" altLang="ko-KR" sz="1200" dirty="0">
                <a:latin typeface="+mn-ea"/>
              </a:rPr>
              <a:t>];</a:t>
            </a:r>
          </a:p>
        </p:txBody>
      </p:sp>
      <p:pic>
        <p:nvPicPr>
          <p:cNvPr id="8" name="그림 7">
            <a:extLst>
              <a:ext uri="{FF2B5EF4-FFF2-40B4-BE49-F238E27FC236}">
                <a16:creationId xmlns:a16="http://schemas.microsoft.com/office/drawing/2014/main" id="{D5C3F13E-C1DF-4615-8716-A2A82C10286F}"/>
              </a:ext>
            </a:extLst>
          </p:cNvPr>
          <p:cNvPicPr>
            <a:picLocks noChangeAspect="1"/>
          </p:cNvPicPr>
          <p:nvPr/>
        </p:nvPicPr>
        <p:blipFill>
          <a:blip r:embed="rId3"/>
          <a:stretch>
            <a:fillRect/>
          </a:stretch>
        </p:blipFill>
        <p:spPr>
          <a:xfrm>
            <a:off x="989533" y="3356992"/>
            <a:ext cx="4950619" cy="1193006"/>
          </a:xfrm>
          <a:prstGeom prst="rect">
            <a:avLst/>
          </a:prstGeom>
        </p:spPr>
      </p:pic>
    </p:spTree>
    <p:extLst>
      <p:ext uri="{BB962C8B-B14F-4D97-AF65-F5344CB8AC3E}">
        <p14:creationId xmlns:p14="http://schemas.microsoft.com/office/powerpoint/2010/main" val="29388162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6">
            <a:extLst>
              <a:ext uri="{FF2B5EF4-FFF2-40B4-BE49-F238E27FC236}">
                <a16:creationId xmlns:a16="http://schemas.microsoft.com/office/drawing/2014/main" id="{EE603DBD-22E3-4C22-9939-1C2D6DC004C4}"/>
              </a:ext>
            </a:extLst>
          </p:cNvPr>
          <p:cNvSpPr txBox="1">
            <a:spLocks/>
          </p:cNvSpPr>
          <p:nvPr/>
        </p:nvSpPr>
        <p:spPr>
          <a:xfrm>
            <a:off x="0" y="2204864"/>
            <a:ext cx="9144000" cy="528053"/>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ctr"/>
            <a:r>
              <a:rPr lang="en-US" altLang="ko-KR" sz="2800" dirty="0">
                <a:latin typeface="+mj-ea"/>
              </a:rPr>
              <a:t>12. </a:t>
            </a:r>
            <a:r>
              <a:rPr lang="ko-KR" altLang="en-US" sz="2800" dirty="0">
                <a:latin typeface="+mj-ea"/>
              </a:rPr>
              <a:t>외부 데이터 연동 서비스 </a:t>
            </a:r>
            <a:r>
              <a:rPr lang="en-US" altLang="ko-KR" sz="2800" dirty="0">
                <a:latin typeface="+mj-ea"/>
              </a:rPr>
              <a:t>(</a:t>
            </a:r>
            <a:r>
              <a:rPr lang="en-US" altLang="ko-KR" dirty="0">
                <a:latin typeface="+mj-ea"/>
              </a:rPr>
              <a:t>REST</a:t>
            </a:r>
            <a:r>
              <a:rPr lang="ko-KR" altLang="en-US" dirty="0">
                <a:latin typeface="+mj-ea"/>
              </a:rPr>
              <a:t> </a:t>
            </a:r>
            <a:r>
              <a:rPr lang="en-US" altLang="ko-KR" dirty="0">
                <a:latin typeface="+mj-ea"/>
              </a:rPr>
              <a:t>API)</a:t>
            </a:r>
            <a:endParaRPr lang="ko-KR" altLang="en-US" dirty="0">
              <a:solidFill>
                <a:srgbClr val="0070C0"/>
              </a:solidFill>
              <a:latin typeface="+mj-ea"/>
            </a:endParaRPr>
          </a:p>
        </p:txBody>
      </p:sp>
      <p:sp>
        <p:nvSpPr>
          <p:cNvPr id="4" name="제목 6">
            <a:extLst>
              <a:ext uri="{FF2B5EF4-FFF2-40B4-BE49-F238E27FC236}">
                <a16:creationId xmlns:a16="http://schemas.microsoft.com/office/drawing/2014/main" id="{2B3852DA-8CE7-46FC-8190-B9E69FC69C7D}"/>
              </a:ext>
            </a:extLst>
          </p:cNvPr>
          <p:cNvSpPr txBox="1">
            <a:spLocks/>
          </p:cNvSpPr>
          <p:nvPr/>
        </p:nvSpPr>
        <p:spPr>
          <a:xfrm>
            <a:off x="0" y="0"/>
            <a:ext cx="9143767" cy="620688"/>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r"/>
            <a:r>
              <a:rPr lang="en-US" altLang="ko-KR" sz="1800" dirty="0">
                <a:solidFill>
                  <a:schemeClr val="accent1">
                    <a:lumMod val="40000"/>
                    <a:lumOff val="60000"/>
                  </a:schemeClr>
                </a:solidFill>
                <a:latin typeface="+mj-ea"/>
              </a:rPr>
              <a:t>AAS</a:t>
            </a:r>
            <a:r>
              <a:rPr lang="ko-KR" altLang="en-US" sz="1800" dirty="0">
                <a:solidFill>
                  <a:schemeClr val="accent1">
                    <a:lumMod val="40000"/>
                    <a:lumOff val="60000"/>
                  </a:schemeClr>
                </a:solidFill>
                <a:latin typeface="+mj-ea"/>
              </a:rPr>
              <a:t> 기반 데이터 수집</a:t>
            </a:r>
            <a:r>
              <a:rPr lang="en-US" altLang="ko-KR" sz="1800" dirty="0">
                <a:solidFill>
                  <a:schemeClr val="accent1">
                    <a:lumMod val="40000"/>
                    <a:lumOff val="60000"/>
                  </a:schemeClr>
                </a:solidFill>
                <a:latin typeface="+mj-ea"/>
              </a:rPr>
              <a:t>/</a:t>
            </a:r>
            <a:r>
              <a:rPr lang="ko-KR" altLang="en-US" sz="1800" dirty="0">
                <a:solidFill>
                  <a:schemeClr val="accent1">
                    <a:lumMod val="40000"/>
                    <a:lumOff val="60000"/>
                  </a:schemeClr>
                </a:solidFill>
                <a:latin typeface="+mj-ea"/>
              </a:rPr>
              <a:t>저장 솔루션</a:t>
            </a:r>
            <a:br>
              <a:rPr lang="en-US" altLang="ko-KR" sz="1800" dirty="0">
                <a:solidFill>
                  <a:schemeClr val="accent1">
                    <a:lumMod val="40000"/>
                    <a:lumOff val="60000"/>
                  </a:schemeClr>
                </a:solidFill>
                <a:latin typeface="+mj-ea"/>
              </a:rPr>
            </a:br>
            <a:r>
              <a:rPr lang="ko-KR" altLang="en-US" sz="1800" dirty="0">
                <a:solidFill>
                  <a:schemeClr val="accent1">
                    <a:lumMod val="40000"/>
                    <a:lumOff val="60000"/>
                  </a:schemeClr>
                </a:solidFill>
                <a:latin typeface="+mj-ea"/>
              </a:rPr>
              <a:t>클라우드 플랫폼의 구성 및 데이터 활용</a:t>
            </a:r>
          </a:p>
        </p:txBody>
      </p:sp>
    </p:spTree>
    <p:extLst>
      <p:ext uri="{BB962C8B-B14F-4D97-AF65-F5344CB8AC3E}">
        <p14:creationId xmlns:p14="http://schemas.microsoft.com/office/powerpoint/2010/main" val="42118279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2">
            <a:extLst>
              <a:ext uri="{FF2B5EF4-FFF2-40B4-BE49-F238E27FC236}">
                <a16:creationId xmlns:a16="http://schemas.microsoft.com/office/drawing/2014/main" id="{225D6631-B78E-447D-8287-2FC349484913}"/>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4" name="그림 3">
            <a:extLst>
              <a:ext uri="{FF2B5EF4-FFF2-40B4-BE49-F238E27FC236}">
                <a16:creationId xmlns:a16="http://schemas.microsoft.com/office/drawing/2014/main" id="{83837DCA-6FFA-470E-BE46-FF44800B555C}"/>
              </a:ext>
            </a:extLst>
          </p:cNvPr>
          <p:cNvPicPr>
            <a:picLocks noChangeAspect="1"/>
          </p:cNvPicPr>
          <p:nvPr/>
        </p:nvPicPr>
        <p:blipFill>
          <a:blip r:embed="rId2"/>
          <a:stretch>
            <a:fillRect/>
          </a:stretch>
        </p:blipFill>
        <p:spPr>
          <a:xfrm>
            <a:off x="3189502" y="2780929"/>
            <a:ext cx="5586413" cy="2793206"/>
          </a:xfrm>
          <a:prstGeom prst="rect">
            <a:avLst/>
          </a:prstGeom>
        </p:spPr>
      </p:pic>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n-ea"/>
              </a:rPr>
              <a:t>12. </a:t>
            </a:r>
            <a:r>
              <a:rPr lang="ko-KR" altLang="en-US" sz="1800" dirty="0"/>
              <a:t>외부 데이터 연동 </a:t>
            </a:r>
            <a:r>
              <a:rPr lang="ko-KR" altLang="en-US" sz="2000" dirty="0">
                <a:latin typeface="+mj-ea"/>
              </a:rPr>
              <a:t>서비스 </a:t>
            </a:r>
            <a:r>
              <a:rPr lang="en-US" altLang="ko-KR" sz="2000" dirty="0">
                <a:latin typeface="+mj-ea"/>
              </a:rPr>
              <a:t>(1/4)</a:t>
            </a:r>
            <a:endParaRPr kumimoji="1" lang="x-none" altLang="en-US" sz="2000" dirty="0">
              <a:latin typeface="+mj-ea"/>
            </a:endParaRPr>
          </a:p>
        </p:txBody>
      </p:sp>
      <p:pic>
        <p:nvPicPr>
          <p:cNvPr id="18" name="그림 17">
            <a:extLst>
              <a:ext uri="{FF2B5EF4-FFF2-40B4-BE49-F238E27FC236}">
                <a16:creationId xmlns:a16="http://schemas.microsoft.com/office/drawing/2014/main" id="{8E878135-0590-4C7D-B28F-A1C8022C2344}"/>
              </a:ext>
            </a:extLst>
          </p:cNvPr>
          <p:cNvPicPr>
            <a:picLocks noChangeAspect="1"/>
          </p:cNvPicPr>
          <p:nvPr/>
        </p:nvPicPr>
        <p:blipFill>
          <a:blip r:embed="rId3"/>
          <a:stretch>
            <a:fillRect/>
          </a:stretch>
        </p:blipFill>
        <p:spPr>
          <a:xfrm>
            <a:off x="684428" y="2792630"/>
            <a:ext cx="2354624" cy="2366720"/>
          </a:xfrm>
          <a:prstGeom prst="rect">
            <a:avLst/>
          </a:prstGeom>
        </p:spPr>
      </p:pic>
      <p:sp>
        <p:nvSpPr>
          <p:cNvPr id="21" name="직사각형 20">
            <a:extLst>
              <a:ext uri="{FF2B5EF4-FFF2-40B4-BE49-F238E27FC236}">
                <a16:creationId xmlns:a16="http://schemas.microsoft.com/office/drawing/2014/main" id="{192E3EA7-3CDC-48A7-B724-DCC25EA1F90B}"/>
              </a:ext>
            </a:extLst>
          </p:cNvPr>
          <p:cNvSpPr/>
          <p:nvPr/>
        </p:nvSpPr>
        <p:spPr>
          <a:xfrm>
            <a:off x="997215" y="3313689"/>
            <a:ext cx="1792588" cy="1242138"/>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a:p>
        </p:txBody>
      </p:sp>
      <p:cxnSp>
        <p:nvCxnSpPr>
          <p:cNvPr id="22" name="연결선: 꺾임 21">
            <a:extLst>
              <a:ext uri="{FF2B5EF4-FFF2-40B4-BE49-F238E27FC236}">
                <a16:creationId xmlns:a16="http://schemas.microsoft.com/office/drawing/2014/main" id="{FF3BAB31-6E80-421E-854E-7EEE9B9B4B33}"/>
              </a:ext>
            </a:extLst>
          </p:cNvPr>
          <p:cNvCxnSpPr>
            <a:cxnSpLocks/>
            <a:stCxn id="21" idx="3"/>
          </p:cNvCxnSpPr>
          <p:nvPr/>
        </p:nvCxnSpPr>
        <p:spPr>
          <a:xfrm>
            <a:off x="2789802" y="3934759"/>
            <a:ext cx="399700" cy="274859"/>
          </a:xfrm>
          <a:prstGeom prst="bentConnector3">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3" name="직사각형 22">
            <a:extLst>
              <a:ext uri="{FF2B5EF4-FFF2-40B4-BE49-F238E27FC236}">
                <a16:creationId xmlns:a16="http://schemas.microsoft.com/office/drawing/2014/main" id="{B05ABC24-78A7-41F7-AFCB-6A9053EBD429}"/>
              </a:ext>
            </a:extLst>
          </p:cNvPr>
          <p:cNvSpPr/>
          <p:nvPr/>
        </p:nvSpPr>
        <p:spPr>
          <a:xfrm>
            <a:off x="8568444" y="2780928"/>
            <a:ext cx="108012" cy="143018"/>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a:p>
        </p:txBody>
      </p:sp>
      <p:sp>
        <p:nvSpPr>
          <p:cNvPr id="24" name="직사각형 23">
            <a:extLst>
              <a:ext uri="{FF2B5EF4-FFF2-40B4-BE49-F238E27FC236}">
                <a16:creationId xmlns:a16="http://schemas.microsoft.com/office/drawing/2014/main" id="{0905AAA5-3484-47CD-A115-FC6FA05229E5}"/>
              </a:ext>
            </a:extLst>
          </p:cNvPr>
          <p:cNvSpPr/>
          <p:nvPr/>
        </p:nvSpPr>
        <p:spPr>
          <a:xfrm>
            <a:off x="4220755" y="3205677"/>
            <a:ext cx="621275" cy="270030"/>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a:p>
        </p:txBody>
      </p:sp>
      <p:cxnSp>
        <p:nvCxnSpPr>
          <p:cNvPr id="25" name="연결선: 꺾임 24">
            <a:extLst>
              <a:ext uri="{FF2B5EF4-FFF2-40B4-BE49-F238E27FC236}">
                <a16:creationId xmlns:a16="http://schemas.microsoft.com/office/drawing/2014/main" id="{57289DC6-CA0B-45C7-BDC5-F3F0E8E2AFDA}"/>
              </a:ext>
            </a:extLst>
          </p:cNvPr>
          <p:cNvCxnSpPr>
            <a:cxnSpLocks/>
            <a:stCxn id="23" idx="1"/>
            <a:endCxn id="24" idx="0"/>
          </p:cNvCxnSpPr>
          <p:nvPr/>
        </p:nvCxnSpPr>
        <p:spPr>
          <a:xfrm rot="10800000" flipV="1">
            <a:off x="4531394" y="2852437"/>
            <a:ext cx="4037051" cy="353240"/>
          </a:xfrm>
          <a:prstGeom prst="bentConnector2">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6" name="직사각형 25">
            <a:extLst>
              <a:ext uri="{FF2B5EF4-FFF2-40B4-BE49-F238E27FC236}">
                <a16:creationId xmlns:a16="http://schemas.microsoft.com/office/drawing/2014/main" id="{68F9BA0A-2934-476C-8D6D-3320701F0021}"/>
              </a:ext>
            </a:extLst>
          </p:cNvPr>
          <p:cNvSpPr/>
          <p:nvPr/>
        </p:nvSpPr>
        <p:spPr>
          <a:xfrm>
            <a:off x="4160358" y="4717845"/>
            <a:ext cx="1977816" cy="270030"/>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a:p>
        </p:txBody>
      </p:sp>
      <p:cxnSp>
        <p:nvCxnSpPr>
          <p:cNvPr id="27" name="연결선: 꺾임 26">
            <a:extLst>
              <a:ext uri="{FF2B5EF4-FFF2-40B4-BE49-F238E27FC236}">
                <a16:creationId xmlns:a16="http://schemas.microsoft.com/office/drawing/2014/main" id="{B49275CA-4FED-4E5B-AC28-C06DE893A75D}"/>
              </a:ext>
            </a:extLst>
          </p:cNvPr>
          <p:cNvCxnSpPr>
            <a:cxnSpLocks/>
            <a:stCxn id="24" idx="2"/>
            <a:endCxn id="26" idx="0"/>
          </p:cNvCxnSpPr>
          <p:nvPr/>
        </p:nvCxnSpPr>
        <p:spPr>
          <a:xfrm rot="16200000" flipH="1">
            <a:off x="4219260" y="3787840"/>
            <a:ext cx="1242138" cy="617873"/>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EDEB8B8-6727-433B-B0DF-D9FB484CB72B}"/>
              </a:ext>
            </a:extLst>
          </p:cNvPr>
          <p:cNvSpPr txBox="1"/>
          <p:nvPr/>
        </p:nvSpPr>
        <p:spPr>
          <a:xfrm>
            <a:off x="467544" y="908720"/>
            <a:ext cx="8856984" cy="1441613"/>
          </a:xfrm>
          <a:prstGeom prst="rect">
            <a:avLst/>
          </a:prstGeom>
          <a:noFill/>
        </p:spPr>
        <p:txBody>
          <a:bodyPr wrap="square" rtlCol="0">
            <a:spAutoFit/>
          </a:bodyPr>
          <a:lstStyle/>
          <a:p>
            <a:pPr marL="228600" indent="-228600">
              <a:lnSpc>
                <a:spcPct val="150000"/>
              </a:lnSpc>
              <a:buAutoNum type="arabicParenR"/>
            </a:pPr>
            <a:r>
              <a:rPr lang="ko-KR" altLang="en-US" sz="1200" b="1" dirty="0">
                <a:latin typeface="+mn-ea"/>
              </a:rPr>
              <a:t>외부 서비스 연동</a:t>
            </a:r>
            <a:endParaRPr lang="en-US" altLang="ko-KR" sz="1200" b="1" dirty="0">
              <a:latin typeface="+mn-ea"/>
            </a:endParaRPr>
          </a:p>
          <a:p>
            <a:pPr marL="671513" lvl="1" indent="-214313">
              <a:lnSpc>
                <a:spcPct val="150000"/>
              </a:lnSpc>
              <a:buFont typeface="Wingdings" pitchFamily="2" charset="2"/>
              <a:buChar char="§"/>
            </a:pPr>
            <a:r>
              <a:rPr lang="ko-KR" altLang="en-US" sz="1200" dirty="0">
                <a:solidFill>
                  <a:schemeClr val="tx2">
                    <a:lumMod val="75000"/>
                  </a:schemeClr>
                </a:solidFill>
              </a:rPr>
              <a:t>데이터 베이스에서 태그명을 기준으로 수집 데이터 저장 및 조회</a:t>
            </a:r>
            <a:endParaRPr lang="en-US" altLang="ko-KR" sz="1200" dirty="0">
              <a:solidFill>
                <a:schemeClr val="tx2">
                  <a:lumMod val="75000"/>
                </a:schemeClr>
              </a:solidFill>
            </a:endParaRPr>
          </a:p>
          <a:p>
            <a:pPr marL="671513" lvl="1" indent="-214313">
              <a:lnSpc>
                <a:spcPct val="150000"/>
              </a:lnSpc>
              <a:buFont typeface="Wingdings" pitchFamily="2" charset="2"/>
              <a:buChar char="§"/>
            </a:pPr>
            <a:r>
              <a:rPr lang="ko-KR" altLang="en-US" sz="1200" dirty="0">
                <a:solidFill>
                  <a:schemeClr val="tx2">
                    <a:lumMod val="75000"/>
                  </a:schemeClr>
                </a:solidFill>
              </a:rPr>
              <a:t>태그 목록 조회</a:t>
            </a:r>
            <a:r>
              <a:rPr lang="en-US" altLang="ko-KR" sz="1200" dirty="0">
                <a:solidFill>
                  <a:schemeClr val="tx2">
                    <a:lumMod val="75000"/>
                  </a:schemeClr>
                </a:solidFill>
              </a:rPr>
              <a:t>, </a:t>
            </a:r>
            <a:r>
              <a:rPr lang="ko-KR" altLang="en-US" sz="1200" dirty="0">
                <a:solidFill>
                  <a:schemeClr val="tx2">
                    <a:lumMod val="75000"/>
                  </a:schemeClr>
                </a:solidFill>
              </a:rPr>
              <a:t>태그 데이터 조회</a:t>
            </a:r>
            <a:r>
              <a:rPr lang="en-US" altLang="ko-KR" sz="1200" dirty="0">
                <a:solidFill>
                  <a:schemeClr val="tx2">
                    <a:lumMod val="75000"/>
                  </a:schemeClr>
                </a:solidFill>
              </a:rPr>
              <a:t>, </a:t>
            </a:r>
            <a:r>
              <a:rPr lang="ko-KR" altLang="en-US" sz="1200" dirty="0">
                <a:solidFill>
                  <a:schemeClr val="tx2">
                    <a:lumMod val="75000"/>
                  </a:schemeClr>
                </a:solidFill>
              </a:rPr>
              <a:t>태그 최신 값 조회</a:t>
            </a:r>
            <a:endParaRPr lang="en-US" altLang="ko-KR" sz="1200" dirty="0">
              <a:solidFill>
                <a:schemeClr val="tx2">
                  <a:lumMod val="75000"/>
                </a:schemeClr>
              </a:solidFill>
            </a:endParaRPr>
          </a:p>
          <a:p>
            <a:pPr marL="671513" lvl="1" indent="-214313">
              <a:lnSpc>
                <a:spcPct val="150000"/>
              </a:lnSpc>
              <a:buFont typeface="Wingdings" pitchFamily="2" charset="2"/>
              <a:buChar char="§"/>
            </a:pPr>
            <a:r>
              <a:rPr lang="ko-KR" altLang="en-US" sz="1200" dirty="0">
                <a:solidFill>
                  <a:schemeClr val="tx2">
                    <a:lumMod val="75000"/>
                  </a:schemeClr>
                </a:solidFill>
              </a:rPr>
              <a:t>인증 방식으로 사용자 </a:t>
            </a:r>
            <a:r>
              <a:rPr lang="en-US" altLang="ko-KR" sz="1200" dirty="0">
                <a:solidFill>
                  <a:schemeClr val="tx2">
                    <a:lumMod val="75000"/>
                  </a:schemeClr>
                </a:solidFill>
              </a:rPr>
              <a:t>ID, API KEY</a:t>
            </a:r>
            <a:r>
              <a:rPr lang="ko-KR" altLang="en-US" sz="1200" dirty="0">
                <a:solidFill>
                  <a:schemeClr val="tx2">
                    <a:lumMod val="75000"/>
                  </a:schemeClr>
                </a:solidFill>
              </a:rPr>
              <a:t>를 사용 </a:t>
            </a:r>
            <a:r>
              <a:rPr lang="en-US" altLang="ko-KR" sz="1200" dirty="0">
                <a:solidFill>
                  <a:schemeClr val="tx2">
                    <a:lumMod val="75000"/>
                  </a:schemeClr>
                </a:solidFill>
              </a:rPr>
              <a:t>(API KEY</a:t>
            </a:r>
            <a:r>
              <a:rPr lang="ko-KR" altLang="en-US" sz="1200" dirty="0">
                <a:solidFill>
                  <a:schemeClr val="tx2">
                    <a:lumMod val="75000"/>
                  </a:schemeClr>
                </a:solidFill>
              </a:rPr>
              <a:t>는 </a:t>
            </a:r>
            <a:r>
              <a:rPr lang="en-US" altLang="ko-KR" sz="1200" dirty="0">
                <a:solidFill>
                  <a:schemeClr val="tx2">
                    <a:lumMod val="75000"/>
                  </a:schemeClr>
                </a:solidFill>
              </a:rPr>
              <a:t>CLOUD MANAGER </a:t>
            </a:r>
            <a:r>
              <a:rPr lang="ko-KR" altLang="en-US" sz="1200" dirty="0">
                <a:solidFill>
                  <a:schemeClr val="tx2">
                    <a:lumMod val="75000"/>
                  </a:schemeClr>
                </a:solidFill>
              </a:rPr>
              <a:t>웹페이지에서 확인 가능 </a:t>
            </a:r>
            <a:r>
              <a:rPr lang="en-US" altLang="ko-KR" sz="1200" dirty="0">
                <a:solidFill>
                  <a:schemeClr val="tx2">
                    <a:lumMod val="75000"/>
                  </a:schemeClr>
                </a:solidFill>
              </a:rPr>
              <a:t>)</a:t>
            </a:r>
            <a:endParaRPr lang="en-US" altLang="ko-KR" sz="1200" b="1" dirty="0">
              <a:latin typeface="+mn-ea"/>
            </a:endParaRPr>
          </a:p>
          <a:p>
            <a:pPr>
              <a:lnSpc>
                <a:spcPct val="150000"/>
              </a:lnSpc>
            </a:pPr>
            <a:r>
              <a:rPr lang="en-US" altLang="ko-KR" sz="1200" b="1" dirty="0">
                <a:latin typeface="+mn-ea"/>
              </a:rPr>
              <a:t>    </a:t>
            </a:r>
            <a:r>
              <a:rPr lang="ko-KR" altLang="en-US" sz="1200" b="1" dirty="0">
                <a:latin typeface="+mn-ea"/>
              </a:rPr>
              <a:t> </a:t>
            </a:r>
          </a:p>
        </p:txBody>
      </p:sp>
    </p:spTree>
    <p:extLst>
      <p:ext uri="{BB962C8B-B14F-4D97-AF65-F5344CB8AC3E}">
        <p14:creationId xmlns:p14="http://schemas.microsoft.com/office/powerpoint/2010/main" val="5552189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D575CADC-3F11-4E78-8F18-0F1CABB4B1AC}"/>
              </a:ext>
            </a:extLst>
          </p:cNvPr>
          <p:cNvSpPr>
            <a:spLocks noChangeArrowheads="1"/>
          </p:cNvSpPr>
          <p:nvPr/>
        </p:nvSpPr>
        <p:spPr bwMode="auto">
          <a:xfrm>
            <a:off x="467544" y="908720"/>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n-ea"/>
              </a:rPr>
              <a:t>12. </a:t>
            </a:r>
            <a:r>
              <a:rPr lang="ko-KR" altLang="en-US" sz="2000" dirty="0"/>
              <a:t>외부 데이터 연동 </a:t>
            </a:r>
            <a:r>
              <a:rPr lang="ko-KR" altLang="en-US" sz="2000" dirty="0">
                <a:latin typeface="+mj-ea"/>
              </a:rPr>
              <a:t>서비스 </a:t>
            </a:r>
            <a:r>
              <a:rPr lang="en-US" altLang="ko-KR" sz="2000" dirty="0">
                <a:latin typeface="+mj-ea"/>
              </a:rPr>
              <a:t>(2/4)</a:t>
            </a:r>
            <a:endParaRPr kumimoji="1" lang="x-none" altLang="en-US" sz="2000" dirty="0"/>
          </a:p>
        </p:txBody>
      </p:sp>
      <p:pic>
        <p:nvPicPr>
          <p:cNvPr id="4" name="그림 3">
            <a:extLst>
              <a:ext uri="{FF2B5EF4-FFF2-40B4-BE49-F238E27FC236}">
                <a16:creationId xmlns:a16="http://schemas.microsoft.com/office/drawing/2014/main" id="{854DF5D9-5FEA-4F6F-A912-25B04B5156DC}"/>
              </a:ext>
            </a:extLst>
          </p:cNvPr>
          <p:cNvPicPr>
            <a:picLocks noChangeAspect="1"/>
          </p:cNvPicPr>
          <p:nvPr/>
        </p:nvPicPr>
        <p:blipFill>
          <a:blip r:embed="rId2"/>
          <a:stretch>
            <a:fillRect/>
          </a:stretch>
        </p:blipFill>
        <p:spPr>
          <a:xfrm>
            <a:off x="832928" y="2734882"/>
            <a:ext cx="7182798" cy="1603143"/>
          </a:xfrm>
          <a:prstGeom prst="rect">
            <a:avLst/>
          </a:prstGeom>
        </p:spPr>
      </p:pic>
      <p:sp>
        <p:nvSpPr>
          <p:cNvPr id="7" name="TextBox 6">
            <a:extLst>
              <a:ext uri="{FF2B5EF4-FFF2-40B4-BE49-F238E27FC236}">
                <a16:creationId xmlns:a16="http://schemas.microsoft.com/office/drawing/2014/main" id="{2C7772F9-FD68-4812-839F-A0114F1A09C8}"/>
              </a:ext>
            </a:extLst>
          </p:cNvPr>
          <p:cNvSpPr txBox="1"/>
          <p:nvPr/>
        </p:nvSpPr>
        <p:spPr>
          <a:xfrm>
            <a:off x="467544" y="908720"/>
            <a:ext cx="8856984" cy="1441613"/>
          </a:xfrm>
          <a:prstGeom prst="rect">
            <a:avLst/>
          </a:prstGeom>
          <a:noFill/>
        </p:spPr>
        <p:txBody>
          <a:bodyPr wrap="square" rtlCol="0">
            <a:spAutoFit/>
          </a:bodyPr>
          <a:lstStyle/>
          <a:p>
            <a:pPr>
              <a:lnSpc>
                <a:spcPct val="150000"/>
              </a:lnSpc>
            </a:pPr>
            <a:r>
              <a:rPr lang="en-US" altLang="ko-KR" sz="1200" b="1" dirty="0">
                <a:latin typeface="+mn-ea"/>
              </a:rPr>
              <a:t>2) </a:t>
            </a:r>
            <a:r>
              <a:rPr lang="ko-KR" altLang="en-US" sz="1200" b="1" dirty="0">
                <a:latin typeface="+mn-ea"/>
              </a:rPr>
              <a:t>태그 목록 조회</a:t>
            </a:r>
          </a:p>
          <a:p>
            <a:pPr marL="671513" lvl="1" indent="-214313">
              <a:lnSpc>
                <a:spcPct val="150000"/>
              </a:lnSpc>
              <a:buFont typeface="Wingdings" pitchFamily="2" charset="2"/>
              <a:buChar char="§"/>
            </a:pPr>
            <a:r>
              <a:rPr lang="ko-KR" altLang="en-US" sz="1200" dirty="0">
                <a:solidFill>
                  <a:schemeClr val="tx2">
                    <a:lumMod val="75000"/>
                  </a:schemeClr>
                </a:solidFill>
              </a:rPr>
              <a:t>데이터 조회가 가능한 태그 목록을 조회</a:t>
            </a:r>
            <a:endParaRPr lang="en-US" altLang="ko-KR" sz="1200" dirty="0">
              <a:solidFill>
                <a:schemeClr val="tx2">
                  <a:lumMod val="75000"/>
                </a:schemeClr>
              </a:solidFill>
            </a:endParaRPr>
          </a:p>
          <a:p>
            <a:pPr marL="671513" lvl="1" indent="-214313">
              <a:lnSpc>
                <a:spcPct val="150000"/>
              </a:lnSpc>
              <a:buFont typeface="Wingdings" pitchFamily="2" charset="2"/>
              <a:buChar char="§"/>
            </a:pPr>
            <a:r>
              <a:rPr lang="en-US" altLang="ko-KR" sz="1200" dirty="0">
                <a:solidFill>
                  <a:schemeClr val="tx2">
                    <a:lumMod val="75000"/>
                  </a:schemeClr>
                </a:solidFill>
              </a:rPr>
              <a:t>API</a:t>
            </a:r>
            <a:r>
              <a:rPr lang="ko-KR" altLang="en-US" sz="1200" dirty="0">
                <a:solidFill>
                  <a:schemeClr val="tx2">
                    <a:lumMod val="75000"/>
                  </a:schemeClr>
                </a:solidFill>
              </a:rPr>
              <a:t> 주소 </a:t>
            </a:r>
            <a:r>
              <a:rPr lang="en-US" altLang="ko-KR" sz="1200" dirty="0">
                <a:solidFill>
                  <a:schemeClr val="tx2">
                    <a:lumMod val="75000"/>
                  </a:schemeClr>
                </a:solidFill>
              </a:rPr>
              <a:t>: /</a:t>
            </a:r>
            <a:r>
              <a:rPr lang="en-US" altLang="ko-KR" sz="1200" dirty="0" err="1">
                <a:solidFill>
                  <a:schemeClr val="tx2">
                    <a:lumMod val="75000"/>
                  </a:schemeClr>
                </a:solidFill>
              </a:rPr>
              <a:t>api</a:t>
            </a:r>
            <a:r>
              <a:rPr lang="en-US" altLang="ko-KR" sz="1200" dirty="0">
                <a:solidFill>
                  <a:schemeClr val="tx2">
                    <a:lumMod val="75000"/>
                  </a:schemeClr>
                </a:solidFill>
              </a:rPr>
              <a:t>/meta</a:t>
            </a:r>
          </a:p>
          <a:p>
            <a:pPr marL="671513" lvl="1" indent="-214313">
              <a:lnSpc>
                <a:spcPct val="150000"/>
              </a:lnSpc>
              <a:buFont typeface="Wingdings" pitchFamily="2" charset="2"/>
              <a:buChar char="§"/>
            </a:pPr>
            <a:r>
              <a:rPr lang="ko-KR" altLang="en-US" sz="1200" dirty="0">
                <a:solidFill>
                  <a:schemeClr val="tx2">
                    <a:lumMod val="75000"/>
                  </a:schemeClr>
                </a:solidFill>
              </a:rPr>
              <a:t>파라미터 </a:t>
            </a:r>
            <a:r>
              <a:rPr lang="en-US" altLang="ko-KR" sz="1200" dirty="0">
                <a:solidFill>
                  <a:schemeClr val="tx2">
                    <a:lumMod val="75000"/>
                  </a:schemeClr>
                </a:solidFill>
              </a:rPr>
              <a:t>: id(</a:t>
            </a:r>
            <a:r>
              <a:rPr lang="ko-KR" altLang="en-US" sz="1200" dirty="0">
                <a:solidFill>
                  <a:schemeClr val="tx2">
                    <a:lumMod val="75000"/>
                  </a:schemeClr>
                </a:solidFill>
              </a:rPr>
              <a:t>사용자 </a:t>
            </a:r>
            <a:r>
              <a:rPr lang="en-US" altLang="ko-KR" sz="1200" dirty="0">
                <a:solidFill>
                  <a:schemeClr val="tx2">
                    <a:lumMod val="75000"/>
                  </a:schemeClr>
                </a:solidFill>
              </a:rPr>
              <a:t>ID),</a:t>
            </a:r>
            <a:r>
              <a:rPr lang="ko-KR" altLang="en-US" sz="1200" dirty="0">
                <a:solidFill>
                  <a:schemeClr val="tx2">
                    <a:lumMod val="75000"/>
                  </a:schemeClr>
                </a:solidFill>
              </a:rPr>
              <a:t> </a:t>
            </a:r>
            <a:r>
              <a:rPr lang="en-US" altLang="ko-KR" sz="1200" dirty="0">
                <a:solidFill>
                  <a:schemeClr val="tx2">
                    <a:lumMod val="75000"/>
                  </a:schemeClr>
                </a:solidFill>
              </a:rPr>
              <a:t>key(API KEY))</a:t>
            </a:r>
            <a:endParaRPr lang="en-US" altLang="ko-KR" sz="1200" b="1" dirty="0">
              <a:latin typeface="+mn-ea"/>
            </a:endParaRPr>
          </a:p>
          <a:p>
            <a:pPr>
              <a:lnSpc>
                <a:spcPct val="150000"/>
              </a:lnSpc>
            </a:pPr>
            <a:r>
              <a:rPr lang="en-US" altLang="ko-KR" sz="1200" b="1" dirty="0">
                <a:latin typeface="+mn-ea"/>
              </a:rPr>
              <a:t>    </a:t>
            </a:r>
            <a:r>
              <a:rPr lang="ko-KR" altLang="en-US" sz="1200" b="1" dirty="0">
                <a:latin typeface="+mn-ea"/>
              </a:rPr>
              <a:t> </a:t>
            </a:r>
          </a:p>
        </p:txBody>
      </p:sp>
    </p:spTree>
    <p:extLst>
      <p:ext uri="{BB962C8B-B14F-4D97-AF65-F5344CB8AC3E}">
        <p14:creationId xmlns:p14="http://schemas.microsoft.com/office/powerpoint/2010/main" val="41795394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0C4C1F52-6688-4341-A17F-C79842E5A69F}"/>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n-ea"/>
              </a:rPr>
              <a:t>12. </a:t>
            </a:r>
            <a:r>
              <a:rPr lang="ko-KR" altLang="en-US" sz="2000" dirty="0"/>
              <a:t>외부 데이터 연동 </a:t>
            </a:r>
            <a:r>
              <a:rPr lang="ko-KR" altLang="en-US" sz="2000" dirty="0">
                <a:latin typeface="+mj-ea"/>
              </a:rPr>
              <a:t>서비스 </a:t>
            </a:r>
            <a:r>
              <a:rPr lang="en-US" altLang="ko-KR" sz="2000" dirty="0">
                <a:latin typeface="+mj-ea"/>
              </a:rPr>
              <a:t>(3/4)</a:t>
            </a:r>
            <a:endParaRPr kumimoji="1" lang="x-none" altLang="en-US" sz="2000" dirty="0"/>
          </a:p>
        </p:txBody>
      </p:sp>
      <p:pic>
        <p:nvPicPr>
          <p:cNvPr id="6" name="그림 5">
            <a:extLst>
              <a:ext uri="{FF2B5EF4-FFF2-40B4-BE49-F238E27FC236}">
                <a16:creationId xmlns:a16="http://schemas.microsoft.com/office/drawing/2014/main" id="{E37EE60B-6C77-4C6C-A124-C170865E558C}"/>
              </a:ext>
            </a:extLst>
          </p:cNvPr>
          <p:cNvPicPr>
            <a:picLocks noChangeAspect="1"/>
          </p:cNvPicPr>
          <p:nvPr/>
        </p:nvPicPr>
        <p:blipFill>
          <a:blip r:embed="rId2"/>
          <a:stretch>
            <a:fillRect/>
          </a:stretch>
        </p:blipFill>
        <p:spPr>
          <a:xfrm>
            <a:off x="832928" y="2726922"/>
            <a:ext cx="7379494" cy="1528763"/>
          </a:xfrm>
          <a:prstGeom prst="rect">
            <a:avLst/>
          </a:prstGeom>
        </p:spPr>
      </p:pic>
      <p:sp>
        <p:nvSpPr>
          <p:cNvPr id="8" name="TextBox 7">
            <a:extLst>
              <a:ext uri="{FF2B5EF4-FFF2-40B4-BE49-F238E27FC236}">
                <a16:creationId xmlns:a16="http://schemas.microsoft.com/office/drawing/2014/main" id="{8DE99FB3-CA7B-4EC9-A5AF-A5927714DA7A}"/>
              </a:ext>
            </a:extLst>
          </p:cNvPr>
          <p:cNvSpPr txBox="1"/>
          <p:nvPr/>
        </p:nvSpPr>
        <p:spPr>
          <a:xfrm>
            <a:off x="467544" y="908720"/>
            <a:ext cx="8856984" cy="1718612"/>
          </a:xfrm>
          <a:prstGeom prst="rect">
            <a:avLst/>
          </a:prstGeom>
          <a:noFill/>
        </p:spPr>
        <p:txBody>
          <a:bodyPr wrap="square" rtlCol="0">
            <a:spAutoFit/>
          </a:bodyPr>
          <a:lstStyle/>
          <a:p>
            <a:pPr>
              <a:lnSpc>
                <a:spcPct val="150000"/>
              </a:lnSpc>
            </a:pPr>
            <a:r>
              <a:rPr lang="en-US" altLang="ko-KR" sz="1200" b="1" dirty="0">
                <a:latin typeface="+mn-ea"/>
              </a:rPr>
              <a:t>3) </a:t>
            </a:r>
            <a:r>
              <a:rPr lang="ko-KR" altLang="en-US" sz="1200" b="1" dirty="0">
                <a:latin typeface="+mn-ea"/>
              </a:rPr>
              <a:t>태그 데이터 이력 조회</a:t>
            </a:r>
          </a:p>
          <a:p>
            <a:pPr marL="671513" lvl="1" indent="-214313">
              <a:lnSpc>
                <a:spcPct val="150000"/>
              </a:lnSpc>
              <a:buFont typeface="Wingdings" pitchFamily="2" charset="2"/>
              <a:buChar char="§"/>
            </a:pPr>
            <a:r>
              <a:rPr lang="ko-KR" altLang="en-US" sz="1200" dirty="0">
                <a:solidFill>
                  <a:schemeClr val="tx2">
                    <a:lumMod val="75000"/>
                  </a:schemeClr>
                </a:solidFill>
              </a:rPr>
              <a:t>파라미터의 태그</a:t>
            </a:r>
            <a:r>
              <a:rPr lang="en-US" altLang="ko-KR" sz="1200" dirty="0">
                <a:solidFill>
                  <a:schemeClr val="tx2">
                    <a:lumMod val="75000"/>
                  </a:schemeClr>
                </a:solidFill>
              </a:rPr>
              <a:t>, </a:t>
            </a:r>
            <a:r>
              <a:rPr lang="ko-KR" altLang="en-US" sz="1200" dirty="0">
                <a:solidFill>
                  <a:schemeClr val="tx2">
                    <a:lumMod val="75000"/>
                  </a:schemeClr>
                </a:solidFill>
              </a:rPr>
              <a:t>시작시간</a:t>
            </a:r>
            <a:r>
              <a:rPr lang="en-US" altLang="ko-KR" sz="1200" dirty="0">
                <a:solidFill>
                  <a:schemeClr val="tx2">
                    <a:lumMod val="75000"/>
                  </a:schemeClr>
                </a:solidFill>
              </a:rPr>
              <a:t>, </a:t>
            </a:r>
            <a:r>
              <a:rPr lang="ko-KR" altLang="en-US" sz="1200" dirty="0">
                <a:solidFill>
                  <a:schemeClr val="tx2">
                    <a:lumMod val="75000"/>
                  </a:schemeClr>
                </a:solidFill>
              </a:rPr>
              <a:t>종료시간을 기반으로 태그 데이터 조회 </a:t>
            </a:r>
            <a:r>
              <a:rPr lang="en-US" altLang="ko-KR" sz="1200" dirty="0">
                <a:solidFill>
                  <a:schemeClr val="tx2">
                    <a:lumMod val="75000"/>
                  </a:schemeClr>
                </a:solidFill>
              </a:rPr>
              <a:t>(</a:t>
            </a:r>
            <a:r>
              <a:rPr lang="ko-KR" altLang="en-US" sz="1200" dirty="0">
                <a:solidFill>
                  <a:schemeClr val="tx2">
                    <a:lumMod val="75000"/>
                  </a:schemeClr>
                </a:solidFill>
              </a:rPr>
              <a:t>최대 </a:t>
            </a:r>
            <a:r>
              <a:rPr lang="en-US" altLang="ko-KR" sz="1200" dirty="0">
                <a:solidFill>
                  <a:schemeClr val="tx2">
                    <a:lumMod val="75000"/>
                  </a:schemeClr>
                </a:solidFill>
              </a:rPr>
              <a:t>1</a:t>
            </a:r>
            <a:r>
              <a:rPr lang="ko-KR" altLang="en-US" sz="1200" dirty="0">
                <a:solidFill>
                  <a:schemeClr val="tx2">
                    <a:lumMod val="75000"/>
                  </a:schemeClr>
                </a:solidFill>
              </a:rPr>
              <a:t>시간 조회 가능</a:t>
            </a:r>
            <a:r>
              <a:rPr lang="en-US" altLang="ko-KR" sz="1200" dirty="0">
                <a:solidFill>
                  <a:schemeClr val="tx2">
                    <a:lumMod val="75000"/>
                  </a:schemeClr>
                </a:solidFill>
              </a:rPr>
              <a:t>)</a:t>
            </a:r>
          </a:p>
          <a:p>
            <a:pPr marL="671513" lvl="1" indent="-214313">
              <a:lnSpc>
                <a:spcPct val="150000"/>
              </a:lnSpc>
              <a:buFont typeface="Wingdings" pitchFamily="2" charset="2"/>
              <a:buChar char="§"/>
            </a:pPr>
            <a:r>
              <a:rPr lang="en-US" altLang="ko-KR" sz="1200" dirty="0">
                <a:solidFill>
                  <a:schemeClr val="tx2">
                    <a:lumMod val="75000"/>
                  </a:schemeClr>
                </a:solidFill>
              </a:rPr>
              <a:t>API</a:t>
            </a:r>
            <a:r>
              <a:rPr lang="ko-KR" altLang="en-US" sz="1200" dirty="0">
                <a:solidFill>
                  <a:schemeClr val="tx2">
                    <a:lumMod val="75000"/>
                  </a:schemeClr>
                </a:solidFill>
              </a:rPr>
              <a:t> 주소 </a:t>
            </a:r>
            <a:r>
              <a:rPr lang="en-US" altLang="ko-KR" sz="1200" dirty="0">
                <a:solidFill>
                  <a:schemeClr val="tx2">
                    <a:lumMod val="75000"/>
                  </a:schemeClr>
                </a:solidFill>
              </a:rPr>
              <a:t>: /</a:t>
            </a:r>
            <a:r>
              <a:rPr lang="en-US" altLang="ko-KR" sz="1200" dirty="0" err="1">
                <a:solidFill>
                  <a:schemeClr val="tx2">
                    <a:lumMod val="75000"/>
                  </a:schemeClr>
                </a:solidFill>
              </a:rPr>
              <a:t>api</a:t>
            </a:r>
            <a:r>
              <a:rPr lang="en-US" altLang="ko-KR" sz="1200" dirty="0">
                <a:solidFill>
                  <a:schemeClr val="tx2">
                    <a:lumMod val="75000"/>
                  </a:schemeClr>
                </a:solidFill>
              </a:rPr>
              <a:t>/tag</a:t>
            </a:r>
          </a:p>
          <a:p>
            <a:pPr marL="671513" lvl="1" indent="-214313">
              <a:lnSpc>
                <a:spcPct val="150000"/>
              </a:lnSpc>
              <a:buFont typeface="Wingdings" pitchFamily="2" charset="2"/>
              <a:buChar char="§"/>
            </a:pPr>
            <a:r>
              <a:rPr lang="ko-KR" altLang="en-US" sz="1200" dirty="0">
                <a:solidFill>
                  <a:schemeClr val="tx2">
                    <a:lumMod val="75000"/>
                  </a:schemeClr>
                </a:solidFill>
              </a:rPr>
              <a:t>파라미터 </a:t>
            </a:r>
            <a:r>
              <a:rPr lang="en-US" altLang="ko-KR" sz="1200" dirty="0">
                <a:solidFill>
                  <a:schemeClr val="tx2">
                    <a:lumMod val="75000"/>
                  </a:schemeClr>
                </a:solidFill>
              </a:rPr>
              <a:t>: id(</a:t>
            </a:r>
            <a:r>
              <a:rPr lang="ko-KR" altLang="en-US" sz="1200" dirty="0">
                <a:solidFill>
                  <a:schemeClr val="tx2">
                    <a:lumMod val="75000"/>
                  </a:schemeClr>
                </a:solidFill>
              </a:rPr>
              <a:t>사용자 </a:t>
            </a:r>
            <a:r>
              <a:rPr lang="en-US" altLang="ko-KR" sz="1200" dirty="0">
                <a:solidFill>
                  <a:schemeClr val="tx2">
                    <a:lumMod val="75000"/>
                  </a:schemeClr>
                </a:solidFill>
              </a:rPr>
              <a:t>ID),</a:t>
            </a:r>
            <a:r>
              <a:rPr lang="ko-KR" altLang="en-US" sz="1200" dirty="0">
                <a:solidFill>
                  <a:schemeClr val="tx2">
                    <a:lumMod val="75000"/>
                  </a:schemeClr>
                </a:solidFill>
              </a:rPr>
              <a:t> </a:t>
            </a:r>
            <a:r>
              <a:rPr lang="en-US" altLang="ko-KR" sz="1200" dirty="0">
                <a:solidFill>
                  <a:schemeClr val="tx2">
                    <a:lumMod val="75000"/>
                  </a:schemeClr>
                </a:solidFill>
              </a:rPr>
              <a:t>key(API KEY), tag(</a:t>
            </a:r>
            <a:r>
              <a:rPr lang="ko-KR" altLang="en-US" sz="1200" dirty="0" err="1">
                <a:solidFill>
                  <a:schemeClr val="tx2">
                    <a:lumMod val="75000"/>
                  </a:schemeClr>
                </a:solidFill>
              </a:rPr>
              <a:t>태그명</a:t>
            </a:r>
            <a:r>
              <a:rPr lang="en-US" altLang="ko-KR" sz="1200" dirty="0">
                <a:solidFill>
                  <a:schemeClr val="tx2">
                    <a:lumMod val="75000"/>
                  </a:schemeClr>
                </a:solidFill>
              </a:rPr>
              <a:t>), from (</a:t>
            </a:r>
            <a:r>
              <a:rPr lang="ko-KR" altLang="en-US" sz="1200" dirty="0">
                <a:solidFill>
                  <a:schemeClr val="tx2">
                    <a:lumMod val="75000"/>
                  </a:schemeClr>
                </a:solidFill>
              </a:rPr>
              <a:t>시작기간</a:t>
            </a:r>
            <a:r>
              <a:rPr lang="en-US" altLang="ko-KR" sz="1200" dirty="0">
                <a:solidFill>
                  <a:schemeClr val="tx2">
                    <a:lumMod val="75000"/>
                  </a:schemeClr>
                </a:solidFill>
              </a:rPr>
              <a:t>), to (</a:t>
            </a:r>
            <a:r>
              <a:rPr lang="ko-KR" altLang="en-US" sz="1200" dirty="0">
                <a:solidFill>
                  <a:schemeClr val="tx2">
                    <a:lumMod val="75000"/>
                  </a:schemeClr>
                </a:solidFill>
              </a:rPr>
              <a:t>종료기간</a:t>
            </a:r>
            <a:r>
              <a:rPr lang="en-US" altLang="ko-KR" sz="1200" dirty="0">
                <a:solidFill>
                  <a:schemeClr val="tx2">
                    <a:lumMod val="75000"/>
                  </a:schemeClr>
                </a:solidFill>
              </a:rPr>
              <a:t>)</a:t>
            </a:r>
          </a:p>
          <a:p>
            <a:pPr>
              <a:lnSpc>
                <a:spcPct val="150000"/>
              </a:lnSpc>
            </a:pPr>
            <a:endParaRPr lang="ko-KR" altLang="en-US" sz="1200" b="1" dirty="0">
              <a:latin typeface="+mn-ea"/>
            </a:endParaRPr>
          </a:p>
          <a:p>
            <a:pPr marL="671513" lvl="1" indent="-214313">
              <a:lnSpc>
                <a:spcPct val="150000"/>
              </a:lnSpc>
              <a:buFont typeface="Wingdings" pitchFamily="2" charset="2"/>
              <a:buChar char="§"/>
            </a:pPr>
            <a:endParaRPr lang="en-US" altLang="ko-KR" sz="1200" b="1" dirty="0">
              <a:latin typeface="+mn-ea"/>
            </a:endParaRPr>
          </a:p>
        </p:txBody>
      </p:sp>
    </p:spTree>
    <p:extLst>
      <p:ext uri="{BB962C8B-B14F-4D97-AF65-F5344CB8AC3E}">
        <p14:creationId xmlns:p14="http://schemas.microsoft.com/office/powerpoint/2010/main" val="28353486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034B6778-64A2-41F9-94BC-EAC1FFECEF3A}"/>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12. </a:t>
            </a:r>
            <a:r>
              <a:rPr lang="ko-KR" altLang="en-US" sz="2000" dirty="0">
                <a:latin typeface="+mj-ea"/>
              </a:rPr>
              <a:t>외부 데이터 연동 서비스 </a:t>
            </a:r>
            <a:r>
              <a:rPr lang="en-US" altLang="ko-KR" sz="2000" dirty="0">
                <a:latin typeface="+mj-ea"/>
              </a:rPr>
              <a:t>(4/4)</a:t>
            </a:r>
            <a:endParaRPr kumimoji="1" lang="x-none" altLang="en-US" sz="2000" dirty="0">
              <a:latin typeface="+mj-ea"/>
            </a:endParaRPr>
          </a:p>
        </p:txBody>
      </p:sp>
      <p:pic>
        <p:nvPicPr>
          <p:cNvPr id="4" name="그림 3">
            <a:extLst>
              <a:ext uri="{FF2B5EF4-FFF2-40B4-BE49-F238E27FC236}">
                <a16:creationId xmlns:a16="http://schemas.microsoft.com/office/drawing/2014/main" id="{146056E1-84E4-4D3C-8A88-55800893F11F}"/>
              </a:ext>
            </a:extLst>
          </p:cNvPr>
          <p:cNvPicPr>
            <a:picLocks noChangeAspect="1"/>
          </p:cNvPicPr>
          <p:nvPr/>
        </p:nvPicPr>
        <p:blipFill>
          <a:blip r:embed="rId2"/>
          <a:stretch>
            <a:fillRect/>
          </a:stretch>
        </p:blipFill>
        <p:spPr>
          <a:xfrm>
            <a:off x="832928" y="2726922"/>
            <a:ext cx="7408069" cy="1243013"/>
          </a:xfrm>
          <a:prstGeom prst="rect">
            <a:avLst/>
          </a:prstGeom>
        </p:spPr>
      </p:pic>
      <p:sp>
        <p:nvSpPr>
          <p:cNvPr id="7" name="TextBox 6">
            <a:extLst>
              <a:ext uri="{FF2B5EF4-FFF2-40B4-BE49-F238E27FC236}">
                <a16:creationId xmlns:a16="http://schemas.microsoft.com/office/drawing/2014/main" id="{A9A0CEAB-F0CB-4DD6-BF80-A205993990BC}"/>
              </a:ext>
            </a:extLst>
          </p:cNvPr>
          <p:cNvSpPr txBox="1"/>
          <p:nvPr/>
        </p:nvSpPr>
        <p:spPr>
          <a:xfrm>
            <a:off x="467544" y="908720"/>
            <a:ext cx="8856984" cy="1718612"/>
          </a:xfrm>
          <a:prstGeom prst="rect">
            <a:avLst/>
          </a:prstGeom>
          <a:noFill/>
        </p:spPr>
        <p:txBody>
          <a:bodyPr wrap="square" rtlCol="0">
            <a:spAutoFit/>
          </a:bodyPr>
          <a:lstStyle/>
          <a:p>
            <a:pPr>
              <a:lnSpc>
                <a:spcPct val="150000"/>
              </a:lnSpc>
            </a:pPr>
            <a:r>
              <a:rPr lang="en-US" altLang="ko-KR" sz="1200" b="1" dirty="0">
                <a:latin typeface="+mn-ea"/>
              </a:rPr>
              <a:t>4) </a:t>
            </a:r>
            <a:r>
              <a:rPr lang="ko-KR" altLang="en-US" sz="1200" b="1" dirty="0">
                <a:latin typeface="+mn-ea"/>
              </a:rPr>
              <a:t>태그 데이터 최신 값 조회</a:t>
            </a:r>
          </a:p>
          <a:p>
            <a:pPr marL="671513" lvl="1" indent="-214313">
              <a:lnSpc>
                <a:spcPct val="150000"/>
              </a:lnSpc>
              <a:buFont typeface="Wingdings" pitchFamily="2" charset="2"/>
              <a:buChar char="§"/>
            </a:pPr>
            <a:r>
              <a:rPr lang="ko-KR" altLang="en-US" sz="1200" dirty="0">
                <a:solidFill>
                  <a:schemeClr val="tx2">
                    <a:lumMod val="75000"/>
                  </a:schemeClr>
                </a:solidFill>
              </a:rPr>
              <a:t>파라미터에 입력한 태그의 최종 데이터 한개의 값을 조회</a:t>
            </a:r>
            <a:endParaRPr lang="en-US" altLang="ko-KR" sz="1200" dirty="0">
              <a:solidFill>
                <a:schemeClr val="tx2">
                  <a:lumMod val="75000"/>
                </a:schemeClr>
              </a:solidFill>
            </a:endParaRPr>
          </a:p>
          <a:p>
            <a:pPr marL="671513" lvl="1" indent="-214313">
              <a:lnSpc>
                <a:spcPct val="150000"/>
              </a:lnSpc>
              <a:buFont typeface="Wingdings" pitchFamily="2" charset="2"/>
              <a:buChar char="§"/>
            </a:pPr>
            <a:r>
              <a:rPr lang="en-US" altLang="ko-KR" sz="1200" dirty="0">
                <a:solidFill>
                  <a:schemeClr val="tx2">
                    <a:lumMod val="75000"/>
                  </a:schemeClr>
                </a:solidFill>
              </a:rPr>
              <a:t>API</a:t>
            </a:r>
            <a:r>
              <a:rPr lang="ko-KR" altLang="en-US" sz="1200" dirty="0">
                <a:solidFill>
                  <a:schemeClr val="tx2">
                    <a:lumMod val="75000"/>
                  </a:schemeClr>
                </a:solidFill>
              </a:rPr>
              <a:t> 주소 </a:t>
            </a:r>
            <a:r>
              <a:rPr lang="en-US" altLang="ko-KR" sz="1200" dirty="0">
                <a:solidFill>
                  <a:schemeClr val="tx2">
                    <a:lumMod val="75000"/>
                  </a:schemeClr>
                </a:solidFill>
              </a:rPr>
              <a:t>: /</a:t>
            </a:r>
            <a:r>
              <a:rPr lang="en-US" altLang="ko-KR" sz="1200" dirty="0" err="1">
                <a:solidFill>
                  <a:schemeClr val="tx2">
                    <a:lumMod val="75000"/>
                  </a:schemeClr>
                </a:solidFill>
              </a:rPr>
              <a:t>api</a:t>
            </a:r>
            <a:r>
              <a:rPr lang="en-US" altLang="ko-KR" sz="1200" dirty="0">
                <a:solidFill>
                  <a:schemeClr val="tx2">
                    <a:lumMod val="75000"/>
                  </a:schemeClr>
                </a:solidFill>
              </a:rPr>
              <a:t>/tag/last</a:t>
            </a:r>
          </a:p>
          <a:p>
            <a:pPr marL="671513" lvl="1" indent="-214313">
              <a:lnSpc>
                <a:spcPct val="150000"/>
              </a:lnSpc>
              <a:buFont typeface="Wingdings" pitchFamily="2" charset="2"/>
              <a:buChar char="§"/>
            </a:pPr>
            <a:r>
              <a:rPr lang="ko-KR" altLang="en-US" sz="1200" dirty="0">
                <a:solidFill>
                  <a:schemeClr val="tx2">
                    <a:lumMod val="75000"/>
                  </a:schemeClr>
                </a:solidFill>
              </a:rPr>
              <a:t>파라미터 </a:t>
            </a:r>
            <a:r>
              <a:rPr lang="en-US" altLang="ko-KR" sz="1200" dirty="0">
                <a:solidFill>
                  <a:schemeClr val="tx2">
                    <a:lumMod val="75000"/>
                  </a:schemeClr>
                </a:solidFill>
              </a:rPr>
              <a:t>: id(</a:t>
            </a:r>
            <a:r>
              <a:rPr lang="ko-KR" altLang="en-US" sz="1200" dirty="0">
                <a:solidFill>
                  <a:schemeClr val="tx2">
                    <a:lumMod val="75000"/>
                  </a:schemeClr>
                </a:solidFill>
              </a:rPr>
              <a:t>사용자 </a:t>
            </a:r>
            <a:r>
              <a:rPr lang="en-US" altLang="ko-KR" sz="1200" dirty="0">
                <a:solidFill>
                  <a:schemeClr val="tx2">
                    <a:lumMod val="75000"/>
                  </a:schemeClr>
                </a:solidFill>
              </a:rPr>
              <a:t>ID),</a:t>
            </a:r>
            <a:r>
              <a:rPr lang="ko-KR" altLang="en-US" sz="1200" dirty="0">
                <a:solidFill>
                  <a:schemeClr val="tx2">
                    <a:lumMod val="75000"/>
                  </a:schemeClr>
                </a:solidFill>
              </a:rPr>
              <a:t> </a:t>
            </a:r>
            <a:r>
              <a:rPr lang="en-US" altLang="ko-KR" sz="1200" dirty="0">
                <a:solidFill>
                  <a:schemeClr val="tx2">
                    <a:lumMod val="75000"/>
                  </a:schemeClr>
                </a:solidFill>
              </a:rPr>
              <a:t>key(API KEY), tag(</a:t>
            </a:r>
            <a:r>
              <a:rPr lang="ko-KR" altLang="en-US" sz="1200" dirty="0" err="1">
                <a:solidFill>
                  <a:schemeClr val="tx2">
                    <a:lumMod val="75000"/>
                  </a:schemeClr>
                </a:solidFill>
              </a:rPr>
              <a:t>태그명</a:t>
            </a:r>
            <a:r>
              <a:rPr lang="en-US" altLang="ko-KR" sz="1200" dirty="0">
                <a:solidFill>
                  <a:schemeClr val="tx2">
                    <a:lumMod val="75000"/>
                  </a:schemeClr>
                </a:solidFill>
              </a:rPr>
              <a:t>)</a:t>
            </a:r>
          </a:p>
          <a:p>
            <a:pPr>
              <a:lnSpc>
                <a:spcPct val="150000"/>
              </a:lnSpc>
            </a:pPr>
            <a:endParaRPr lang="ko-KR" altLang="en-US" sz="1200" b="1" dirty="0">
              <a:latin typeface="+mn-ea"/>
            </a:endParaRPr>
          </a:p>
          <a:p>
            <a:pPr marL="671513" lvl="1" indent="-214313">
              <a:lnSpc>
                <a:spcPct val="150000"/>
              </a:lnSpc>
              <a:buFont typeface="Wingdings" pitchFamily="2" charset="2"/>
              <a:buChar char="§"/>
            </a:pPr>
            <a:endParaRPr lang="en-US" altLang="ko-KR" sz="1200" b="1" dirty="0">
              <a:latin typeface="+mn-ea"/>
            </a:endParaRPr>
          </a:p>
        </p:txBody>
      </p:sp>
    </p:spTree>
    <p:extLst>
      <p:ext uri="{BB962C8B-B14F-4D97-AF65-F5344CB8AC3E}">
        <p14:creationId xmlns:p14="http://schemas.microsoft.com/office/powerpoint/2010/main" val="3649961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2">
            <a:extLst>
              <a:ext uri="{FF2B5EF4-FFF2-40B4-BE49-F238E27FC236}">
                <a16:creationId xmlns:a16="http://schemas.microsoft.com/office/drawing/2014/main" id="{FB177206-17D7-4E7D-85D3-0C216DDB2D45}"/>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a:t>
            </a:r>
            <a:r>
              <a:rPr lang="en-US" altLang="ko-KR" sz="2000" dirty="0">
                <a:latin typeface="+mj-ea"/>
              </a:rPr>
              <a:t> (5/17)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1"/>
            <a:ext cx="8496944" cy="610616"/>
          </a:xfrm>
          <a:prstGeom prst="rect">
            <a:avLst/>
          </a:prstGeom>
          <a:noFill/>
        </p:spPr>
        <p:txBody>
          <a:bodyPr wrap="square" rtlCol="0">
            <a:spAutoFit/>
          </a:bodyPr>
          <a:lstStyle/>
          <a:p>
            <a:pPr>
              <a:lnSpc>
                <a:spcPct val="150000"/>
              </a:lnSpc>
            </a:pPr>
            <a:r>
              <a:rPr lang="en-US" altLang="ko-KR" sz="1200" b="1" dirty="0">
                <a:latin typeface="+mn-ea"/>
              </a:rPr>
              <a:t>3) TOAST </a:t>
            </a:r>
            <a:r>
              <a:rPr lang="ko-KR" altLang="en-US" sz="1200" b="1" dirty="0">
                <a:latin typeface="+mn-ea"/>
              </a:rPr>
              <a:t>로그인</a:t>
            </a:r>
            <a:endParaRPr lang="en-US" altLang="ko-KR" sz="1200" b="1" dirty="0">
              <a:latin typeface="+mn-ea"/>
            </a:endParaRPr>
          </a:p>
          <a:p>
            <a:pPr marL="628650" lvl="1" indent="-171450">
              <a:lnSpc>
                <a:spcPct val="150000"/>
              </a:lnSpc>
              <a:buFont typeface="Arial" panose="020B0604020202020204" pitchFamily="34" charset="0"/>
              <a:buChar char="•"/>
            </a:pPr>
            <a:r>
              <a:rPr lang="ko-KR" altLang="en-US" sz="1200" dirty="0">
                <a:latin typeface="+mn-ea"/>
              </a:rPr>
              <a:t>   회원 가입 화면에서 입력한 이메일과 비밀번호를 입력 후 로그인 버튼 클릭</a:t>
            </a:r>
            <a:endParaRPr lang="en-US" altLang="ko-KR" sz="1200" dirty="0">
              <a:latin typeface="+mn-ea"/>
            </a:endParaRPr>
          </a:p>
        </p:txBody>
      </p:sp>
      <p:pic>
        <p:nvPicPr>
          <p:cNvPr id="4" name="그림 3">
            <a:extLst>
              <a:ext uri="{FF2B5EF4-FFF2-40B4-BE49-F238E27FC236}">
                <a16:creationId xmlns:a16="http://schemas.microsoft.com/office/drawing/2014/main" id="{4A3836AA-2AE0-4244-A782-4008E6EDC5E4}"/>
              </a:ext>
            </a:extLst>
          </p:cNvPr>
          <p:cNvPicPr>
            <a:picLocks noChangeAspect="1"/>
          </p:cNvPicPr>
          <p:nvPr/>
        </p:nvPicPr>
        <p:blipFill>
          <a:blip r:embed="rId2"/>
          <a:stretch>
            <a:fillRect/>
          </a:stretch>
        </p:blipFill>
        <p:spPr>
          <a:xfrm>
            <a:off x="539552" y="2402887"/>
            <a:ext cx="3348372" cy="2781275"/>
          </a:xfrm>
          <a:prstGeom prst="rect">
            <a:avLst/>
          </a:prstGeom>
          <a:effectLst>
            <a:outerShdw blurRad="50800" dist="38100" dir="2700000" algn="tl" rotWithShape="0">
              <a:prstClr val="black">
                <a:alpha val="40000"/>
              </a:prstClr>
            </a:outerShdw>
          </a:effectLst>
        </p:spPr>
      </p:pic>
      <p:sp>
        <p:nvSpPr>
          <p:cNvPr id="5" name="타원 4">
            <a:extLst>
              <a:ext uri="{FF2B5EF4-FFF2-40B4-BE49-F238E27FC236}">
                <a16:creationId xmlns:a16="http://schemas.microsoft.com/office/drawing/2014/main" id="{3D1154CB-21B6-44C8-9D72-86FBA62C5C6B}"/>
              </a:ext>
            </a:extLst>
          </p:cNvPr>
          <p:cNvSpPr/>
          <p:nvPr/>
        </p:nvSpPr>
        <p:spPr>
          <a:xfrm>
            <a:off x="2033290" y="4435543"/>
            <a:ext cx="360897"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pic>
        <p:nvPicPr>
          <p:cNvPr id="6" name="그림 5">
            <a:extLst>
              <a:ext uri="{FF2B5EF4-FFF2-40B4-BE49-F238E27FC236}">
                <a16:creationId xmlns:a16="http://schemas.microsoft.com/office/drawing/2014/main" id="{EEE3C62B-48EE-4E92-B35B-4D7AD7BD5E14}"/>
              </a:ext>
            </a:extLst>
          </p:cNvPr>
          <p:cNvPicPr>
            <a:picLocks noChangeAspect="1"/>
          </p:cNvPicPr>
          <p:nvPr/>
        </p:nvPicPr>
        <p:blipFill>
          <a:blip r:embed="rId3"/>
          <a:stretch>
            <a:fillRect/>
          </a:stretch>
        </p:blipFill>
        <p:spPr>
          <a:xfrm>
            <a:off x="4193958" y="2402886"/>
            <a:ext cx="4482498" cy="2794520"/>
          </a:xfrm>
          <a:prstGeom prst="rect">
            <a:avLst/>
          </a:prstGeom>
        </p:spPr>
      </p:pic>
    </p:spTree>
    <p:extLst>
      <p:ext uri="{BB962C8B-B14F-4D97-AF65-F5344CB8AC3E}">
        <p14:creationId xmlns:p14="http://schemas.microsoft.com/office/powerpoint/2010/main" val="554444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97DEABEC-0962-4903-8E4E-628B77885516}"/>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a:t>
            </a:r>
            <a:r>
              <a:rPr lang="en-US" altLang="ko-KR" sz="2000" dirty="0">
                <a:latin typeface="+mj-ea"/>
              </a:rPr>
              <a:t> (6/17)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610616"/>
          </a:xfrm>
          <a:prstGeom prst="rect">
            <a:avLst/>
          </a:prstGeom>
          <a:noFill/>
        </p:spPr>
        <p:txBody>
          <a:bodyPr wrap="square" rtlCol="0">
            <a:spAutoFit/>
          </a:bodyPr>
          <a:lstStyle/>
          <a:p>
            <a:pPr>
              <a:lnSpc>
                <a:spcPct val="150000"/>
              </a:lnSpc>
            </a:pPr>
            <a:r>
              <a:rPr lang="en-US" altLang="ko-KR" sz="1200" b="1" dirty="0">
                <a:latin typeface="+mn-ea"/>
              </a:rPr>
              <a:t>4) </a:t>
            </a:r>
            <a:r>
              <a:rPr lang="ko-KR" altLang="en-US" sz="1200" b="1" dirty="0">
                <a:latin typeface="+mn-ea"/>
              </a:rPr>
              <a:t>결재수단 등록</a:t>
            </a:r>
            <a:endParaRPr lang="en-US" altLang="ko-KR" sz="1200" b="1" dirty="0">
              <a:latin typeface="+mn-ea"/>
            </a:endParaRPr>
          </a:p>
          <a:p>
            <a:pPr marL="628650" lvl="1" indent="-171450">
              <a:lnSpc>
                <a:spcPct val="150000"/>
              </a:lnSpc>
              <a:buFont typeface="Arial" panose="020B0604020202020204" pitchFamily="34" charset="0"/>
              <a:buChar char="•"/>
            </a:pPr>
            <a:r>
              <a:rPr lang="en-US" altLang="ko-KR" sz="1200" b="1" dirty="0">
                <a:latin typeface="+mn-ea"/>
              </a:rPr>
              <a:t>    </a:t>
            </a:r>
            <a:r>
              <a:rPr lang="ko-KR" altLang="en-US" sz="1200" dirty="0">
                <a:latin typeface="+mn-ea"/>
              </a:rPr>
              <a:t>계정정보에 마우스 위치 후 팝업 메뉴에서 결제수단 클릭</a:t>
            </a:r>
            <a:endParaRPr lang="en-US" altLang="ko-KR" sz="1200" dirty="0">
              <a:latin typeface="+mn-ea"/>
            </a:endParaRPr>
          </a:p>
        </p:txBody>
      </p:sp>
      <p:pic>
        <p:nvPicPr>
          <p:cNvPr id="6" name="그림 5">
            <a:extLst>
              <a:ext uri="{FF2B5EF4-FFF2-40B4-BE49-F238E27FC236}">
                <a16:creationId xmlns:a16="http://schemas.microsoft.com/office/drawing/2014/main" id="{EEE3C62B-48EE-4E92-B35B-4D7AD7BD5E14}"/>
              </a:ext>
            </a:extLst>
          </p:cNvPr>
          <p:cNvPicPr>
            <a:picLocks noChangeAspect="1"/>
          </p:cNvPicPr>
          <p:nvPr/>
        </p:nvPicPr>
        <p:blipFill>
          <a:blip r:embed="rId2"/>
          <a:stretch>
            <a:fillRect/>
          </a:stretch>
        </p:blipFill>
        <p:spPr>
          <a:xfrm>
            <a:off x="539552" y="2294874"/>
            <a:ext cx="4482498" cy="2794520"/>
          </a:xfrm>
          <a:prstGeom prst="rect">
            <a:avLst/>
          </a:prstGeom>
        </p:spPr>
      </p:pic>
      <p:sp>
        <p:nvSpPr>
          <p:cNvPr id="5" name="타원 4">
            <a:extLst>
              <a:ext uri="{FF2B5EF4-FFF2-40B4-BE49-F238E27FC236}">
                <a16:creationId xmlns:a16="http://schemas.microsoft.com/office/drawing/2014/main" id="{3D1154CB-21B6-44C8-9D72-86FBA62C5C6B}"/>
              </a:ext>
            </a:extLst>
          </p:cNvPr>
          <p:cNvSpPr/>
          <p:nvPr/>
        </p:nvSpPr>
        <p:spPr>
          <a:xfrm>
            <a:off x="4248821" y="2193008"/>
            <a:ext cx="773229"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pic>
        <p:nvPicPr>
          <p:cNvPr id="3" name="그림 2">
            <a:extLst>
              <a:ext uri="{FF2B5EF4-FFF2-40B4-BE49-F238E27FC236}">
                <a16:creationId xmlns:a16="http://schemas.microsoft.com/office/drawing/2014/main" id="{4A35CBD9-E7FD-4D33-AEE6-E1DDBB3AC62F}"/>
              </a:ext>
            </a:extLst>
          </p:cNvPr>
          <p:cNvPicPr>
            <a:picLocks noChangeAspect="1"/>
          </p:cNvPicPr>
          <p:nvPr/>
        </p:nvPicPr>
        <p:blipFill>
          <a:blip r:embed="rId3"/>
          <a:stretch>
            <a:fillRect/>
          </a:stretch>
        </p:blipFill>
        <p:spPr>
          <a:xfrm>
            <a:off x="5022050" y="2456892"/>
            <a:ext cx="486054" cy="1281415"/>
          </a:xfrm>
          <a:prstGeom prst="rect">
            <a:avLst/>
          </a:prstGeom>
          <a:effectLst>
            <a:outerShdw blurRad="50800" dist="38100" dir="2700000" algn="tl" rotWithShape="0">
              <a:prstClr val="black">
                <a:alpha val="40000"/>
              </a:prstClr>
            </a:outerShdw>
          </a:effectLst>
        </p:spPr>
      </p:pic>
      <p:sp>
        <p:nvSpPr>
          <p:cNvPr id="7" name="타원 6">
            <a:extLst>
              <a:ext uri="{FF2B5EF4-FFF2-40B4-BE49-F238E27FC236}">
                <a16:creationId xmlns:a16="http://schemas.microsoft.com/office/drawing/2014/main" id="{C6B71EF1-F06F-49A1-958F-97C3B2724C1A}"/>
              </a:ext>
            </a:extLst>
          </p:cNvPr>
          <p:cNvSpPr/>
          <p:nvPr/>
        </p:nvSpPr>
        <p:spPr>
          <a:xfrm>
            <a:off x="5026337" y="2841829"/>
            <a:ext cx="486054" cy="155123"/>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pic>
        <p:nvPicPr>
          <p:cNvPr id="10" name="그림 9">
            <a:extLst>
              <a:ext uri="{FF2B5EF4-FFF2-40B4-BE49-F238E27FC236}">
                <a16:creationId xmlns:a16="http://schemas.microsoft.com/office/drawing/2014/main" id="{470232A6-FDE9-40C9-A5B1-7AF9588543F2}"/>
              </a:ext>
            </a:extLst>
          </p:cNvPr>
          <p:cNvPicPr>
            <a:picLocks noChangeAspect="1"/>
          </p:cNvPicPr>
          <p:nvPr/>
        </p:nvPicPr>
        <p:blipFill>
          <a:blip r:embed="rId4"/>
          <a:stretch>
            <a:fillRect/>
          </a:stretch>
        </p:blipFill>
        <p:spPr>
          <a:xfrm>
            <a:off x="5670343" y="2558008"/>
            <a:ext cx="3078122" cy="1134126"/>
          </a:xfrm>
          <a:prstGeom prst="rect">
            <a:avLst/>
          </a:prstGeom>
        </p:spPr>
      </p:pic>
      <p:pic>
        <p:nvPicPr>
          <p:cNvPr id="11" name="그림 10">
            <a:extLst>
              <a:ext uri="{FF2B5EF4-FFF2-40B4-BE49-F238E27FC236}">
                <a16:creationId xmlns:a16="http://schemas.microsoft.com/office/drawing/2014/main" id="{D5B3A385-9220-47C5-989D-373362518613}"/>
              </a:ext>
            </a:extLst>
          </p:cNvPr>
          <p:cNvPicPr>
            <a:picLocks noChangeAspect="1"/>
          </p:cNvPicPr>
          <p:nvPr/>
        </p:nvPicPr>
        <p:blipFill>
          <a:blip r:embed="rId5"/>
          <a:stretch>
            <a:fillRect/>
          </a:stretch>
        </p:blipFill>
        <p:spPr>
          <a:xfrm>
            <a:off x="6210183" y="3861048"/>
            <a:ext cx="1940489" cy="1761660"/>
          </a:xfrm>
          <a:prstGeom prst="rect">
            <a:avLst/>
          </a:prstGeom>
        </p:spPr>
      </p:pic>
      <p:sp>
        <p:nvSpPr>
          <p:cNvPr id="12" name="타원 11">
            <a:extLst>
              <a:ext uri="{FF2B5EF4-FFF2-40B4-BE49-F238E27FC236}">
                <a16:creationId xmlns:a16="http://schemas.microsoft.com/office/drawing/2014/main" id="{DC775065-F2D1-495E-8C4C-EB78D59D650F}"/>
              </a:ext>
            </a:extLst>
          </p:cNvPr>
          <p:cNvSpPr/>
          <p:nvPr/>
        </p:nvSpPr>
        <p:spPr>
          <a:xfrm>
            <a:off x="7740352" y="2996952"/>
            <a:ext cx="486054" cy="216024"/>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4" name="타원 13">
            <a:extLst>
              <a:ext uri="{FF2B5EF4-FFF2-40B4-BE49-F238E27FC236}">
                <a16:creationId xmlns:a16="http://schemas.microsoft.com/office/drawing/2014/main" id="{11CF00ED-292A-457E-BBD0-0B77396733D5}"/>
              </a:ext>
            </a:extLst>
          </p:cNvPr>
          <p:cNvSpPr/>
          <p:nvPr/>
        </p:nvSpPr>
        <p:spPr>
          <a:xfrm>
            <a:off x="7560332" y="5400972"/>
            <a:ext cx="702078" cy="216024"/>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7" name="직선 화살표 연결선 16">
            <a:extLst>
              <a:ext uri="{FF2B5EF4-FFF2-40B4-BE49-F238E27FC236}">
                <a16:creationId xmlns:a16="http://schemas.microsoft.com/office/drawing/2014/main" id="{156052DF-7EE7-4689-9F95-765B34217776}"/>
              </a:ext>
            </a:extLst>
          </p:cNvPr>
          <p:cNvCxnSpPr>
            <a:cxnSpLocks/>
            <a:stCxn id="7" idx="6"/>
          </p:cNvCxnSpPr>
          <p:nvPr/>
        </p:nvCxnSpPr>
        <p:spPr>
          <a:xfrm flipV="1">
            <a:off x="5512391" y="2726922"/>
            <a:ext cx="157731" cy="192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569F2A33-DB7C-4A0E-A4AF-7C1DFF66FDBF}"/>
              </a:ext>
            </a:extLst>
          </p:cNvPr>
          <p:cNvCxnSpPr>
            <a:cxnSpLocks/>
            <a:stCxn id="5" idx="4"/>
          </p:cNvCxnSpPr>
          <p:nvPr/>
        </p:nvCxnSpPr>
        <p:spPr>
          <a:xfrm>
            <a:off x="4635435" y="2517044"/>
            <a:ext cx="386615" cy="402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0CF83FD-9170-4647-911C-C29A57A2A7B9}"/>
              </a:ext>
            </a:extLst>
          </p:cNvPr>
          <p:cNvCxnSpPr>
            <a:cxnSpLocks/>
            <a:stCxn id="12" idx="5"/>
            <a:endCxn id="14" idx="7"/>
          </p:cNvCxnSpPr>
          <p:nvPr/>
        </p:nvCxnSpPr>
        <p:spPr>
          <a:xfrm>
            <a:off x="8155225" y="3181340"/>
            <a:ext cx="4368" cy="2251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816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21C3B99F-3F87-4A35-B84E-BBD1F2D7B7AA}"/>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4" name="그림 3">
            <a:extLst>
              <a:ext uri="{FF2B5EF4-FFF2-40B4-BE49-F238E27FC236}">
                <a16:creationId xmlns:a16="http://schemas.microsoft.com/office/drawing/2014/main" id="{D5D93113-CA3E-4074-B799-BCB85954CF46}"/>
              </a:ext>
            </a:extLst>
          </p:cNvPr>
          <p:cNvPicPr>
            <a:picLocks noChangeAspect="1"/>
          </p:cNvPicPr>
          <p:nvPr/>
        </p:nvPicPr>
        <p:blipFill>
          <a:blip r:embed="rId2"/>
          <a:stretch>
            <a:fillRect/>
          </a:stretch>
        </p:blipFill>
        <p:spPr>
          <a:xfrm>
            <a:off x="1350595" y="2297455"/>
            <a:ext cx="6514817" cy="3327077"/>
          </a:xfrm>
          <a:prstGeom prst="rect">
            <a:avLst/>
          </a:prstGeom>
        </p:spPr>
      </p:pic>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a:t>
            </a:r>
            <a:r>
              <a:rPr lang="en-US" altLang="ko-KR" sz="2000" dirty="0">
                <a:latin typeface="+mj-ea"/>
              </a:rPr>
              <a:t> (7/17)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610616"/>
          </a:xfrm>
          <a:prstGeom prst="rect">
            <a:avLst/>
          </a:prstGeom>
          <a:noFill/>
        </p:spPr>
        <p:txBody>
          <a:bodyPr wrap="square" rtlCol="0">
            <a:spAutoFit/>
          </a:bodyPr>
          <a:lstStyle/>
          <a:p>
            <a:pPr>
              <a:lnSpc>
                <a:spcPct val="150000"/>
              </a:lnSpc>
            </a:pPr>
            <a:r>
              <a:rPr lang="en-US" altLang="ko-KR" sz="1200" b="1" dirty="0">
                <a:latin typeface="+mn-ea"/>
              </a:rPr>
              <a:t>5) </a:t>
            </a:r>
            <a:r>
              <a:rPr lang="ko-KR" altLang="en-US" sz="1200" b="1" dirty="0">
                <a:latin typeface="+mn-ea"/>
              </a:rPr>
              <a:t>조직</a:t>
            </a:r>
            <a:r>
              <a:rPr lang="en-US" altLang="ko-KR" sz="1200" b="1" dirty="0">
                <a:latin typeface="+mn-ea"/>
              </a:rPr>
              <a:t>, </a:t>
            </a:r>
            <a:r>
              <a:rPr lang="ko-KR" altLang="en-US" sz="1200" b="1" dirty="0">
                <a:latin typeface="+mn-ea"/>
              </a:rPr>
              <a:t>프로젝트 생성 </a:t>
            </a:r>
            <a:r>
              <a:rPr lang="en-US" altLang="ko-KR" sz="1200" b="1" dirty="0">
                <a:latin typeface="+mn-ea"/>
              </a:rPr>
              <a:t>(1/2)</a:t>
            </a:r>
          </a:p>
          <a:p>
            <a:pPr marL="628650" lvl="1" indent="-171450">
              <a:lnSpc>
                <a:spcPct val="150000"/>
              </a:lnSpc>
              <a:buFont typeface="Arial" panose="020B0604020202020204" pitchFamily="34" charset="0"/>
              <a:buChar char="•"/>
            </a:pPr>
            <a:r>
              <a:rPr lang="ko-KR" altLang="en-US" sz="1200" dirty="0">
                <a:latin typeface="+mn-ea"/>
              </a:rPr>
              <a:t>    웹 브라우저에서 </a:t>
            </a:r>
            <a:r>
              <a:rPr lang="en-US" altLang="ko-KR" sz="1200" dirty="0">
                <a:latin typeface="+mn-ea"/>
              </a:rPr>
              <a:t>TOAST Console </a:t>
            </a:r>
            <a:r>
              <a:rPr lang="ko-KR" altLang="en-US" sz="1200" dirty="0">
                <a:latin typeface="+mn-ea"/>
              </a:rPr>
              <a:t>접속 </a:t>
            </a:r>
            <a:r>
              <a:rPr lang="en-US" altLang="ko-KR" sz="1200" dirty="0">
                <a:latin typeface="+mn-ea"/>
              </a:rPr>
              <a:t>(https://console.toast.com)</a:t>
            </a:r>
          </a:p>
        </p:txBody>
      </p:sp>
    </p:spTree>
    <p:extLst>
      <p:ext uri="{BB962C8B-B14F-4D97-AF65-F5344CB8AC3E}">
        <p14:creationId xmlns:p14="http://schemas.microsoft.com/office/powerpoint/2010/main" val="583315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utoShape 2">
            <a:extLst>
              <a:ext uri="{FF2B5EF4-FFF2-40B4-BE49-F238E27FC236}">
                <a16:creationId xmlns:a16="http://schemas.microsoft.com/office/drawing/2014/main" id="{A748AFD1-9E7B-4925-9B26-6D9EB7C83F3B}"/>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27" name="그림 26">
            <a:extLst>
              <a:ext uri="{FF2B5EF4-FFF2-40B4-BE49-F238E27FC236}">
                <a16:creationId xmlns:a16="http://schemas.microsoft.com/office/drawing/2014/main" id="{F54502EF-D94A-478D-927A-20381C674597}"/>
              </a:ext>
            </a:extLst>
          </p:cNvPr>
          <p:cNvPicPr>
            <a:picLocks noChangeAspect="1"/>
          </p:cNvPicPr>
          <p:nvPr/>
        </p:nvPicPr>
        <p:blipFill>
          <a:blip r:embed="rId2"/>
          <a:stretch>
            <a:fillRect/>
          </a:stretch>
        </p:blipFill>
        <p:spPr>
          <a:xfrm>
            <a:off x="5364385" y="3830953"/>
            <a:ext cx="2609993" cy="1698707"/>
          </a:xfrm>
          <a:prstGeom prst="rect">
            <a:avLst/>
          </a:prstGeom>
        </p:spPr>
      </p:pic>
      <p:pic>
        <p:nvPicPr>
          <p:cNvPr id="23" name="그림 22">
            <a:extLst>
              <a:ext uri="{FF2B5EF4-FFF2-40B4-BE49-F238E27FC236}">
                <a16:creationId xmlns:a16="http://schemas.microsoft.com/office/drawing/2014/main" id="{448A5170-171E-4D1C-AF5A-2A892F47ACA2}"/>
              </a:ext>
            </a:extLst>
          </p:cNvPr>
          <p:cNvPicPr>
            <a:picLocks noChangeAspect="1"/>
          </p:cNvPicPr>
          <p:nvPr/>
        </p:nvPicPr>
        <p:blipFill>
          <a:blip r:embed="rId3"/>
          <a:stretch>
            <a:fillRect/>
          </a:stretch>
        </p:blipFill>
        <p:spPr>
          <a:xfrm>
            <a:off x="4608004" y="2434384"/>
            <a:ext cx="4104456" cy="322018"/>
          </a:xfrm>
          <a:prstGeom prst="rect">
            <a:avLst/>
          </a:prstGeom>
        </p:spPr>
      </p:pic>
      <p:pic>
        <p:nvPicPr>
          <p:cNvPr id="16" name="그림 15">
            <a:extLst>
              <a:ext uri="{FF2B5EF4-FFF2-40B4-BE49-F238E27FC236}">
                <a16:creationId xmlns:a16="http://schemas.microsoft.com/office/drawing/2014/main" id="{C9DE158F-296B-4797-9646-103D1B6A4CF1}"/>
              </a:ext>
            </a:extLst>
          </p:cNvPr>
          <p:cNvPicPr>
            <a:picLocks noChangeAspect="1"/>
          </p:cNvPicPr>
          <p:nvPr/>
        </p:nvPicPr>
        <p:blipFill>
          <a:blip r:embed="rId4"/>
          <a:stretch>
            <a:fillRect/>
          </a:stretch>
        </p:blipFill>
        <p:spPr>
          <a:xfrm>
            <a:off x="879823" y="3830953"/>
            <a:ext cx="2651039" cy="1704560"/>
          </a:xfrm>
          <a:prstGeom prst="rect">
            <a:avLst/>
          </a:prstGeom>
        </p:spPr>
      </p:pic>
      <p:pic>
        <p:nvPicPr>
          <p:cNvPr id="5" name="그림 4">
            <a:extLst>
              <a:ext uri="{FF2B5EF4-FFF2-40B4-BE49-F238E27FC236}">
                <a16:creationId xmlns:a16="http://schemas.microsoft.com/office/drawing/2014/main" id="{52B83957-96F8-4AD8-8071-2C7C1F2B4524}"/>
              </a:ext>
            </a:extLst>
          </p:cNvPr>
          <p:cNvPicPr>
            <a:picLocks noChangeAspect="1"/>
          </p:cNvPicPr>
          <p:nvPr/>
        </p:nvPicPr>
        <p:blipFill>
          <a:blip r:embed="rId5"/>
          <a:stretch>
            <a:fillRect/>
          </a:stretch>
        </p:blipFill>
        <p:spPr>
          <a:xfrm>
            <a:off x="447774" y="2456142"/>
            <a:ext cx="3836194" cy="700088"/>
          </a:xfrm>
          <a:prstGeom prst="rect">
            <a:avLst/>
          </a:prstGeom>
        </p:spPr>
      </p:pic>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 </a:t>
            </a:r>
            <a:r>
              <a:rPr lang="en-US" altLang="ko-KR" sz="2000" dirty="0">
                <a:latin typeface="+mj-ea"/>
              </a:rPr>
              <a:t>(8/17)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15093" y="908720"/>
            <a:ext cx="8505379" cy="610616"/>
          </a:xfrm>
          <a:prstGeom prst="rect">
            <a:avLst/>
          </a:prstGeom>
          <a:noFill/>
        </p:spPr>
        <p:txBody>
          <a:bodyPr wrap="square" rtlCol="0">
            <a:spAutoFit/>
          </a:bodyPr>
          <a:lstStyle/>
          <a:p>
            <a:pPr>
              <a:lnSpc>
                <a:spcPct val="150000"/>
              </a:lnSpc>
            </a:pPr>
            <a:r>
              <a:rPr lang="en-US" altLang="ko-KR" sz="1200" b="1" dirty="0">
                <a:latin typeface="+mn-ea"/>
              </a:rPr>
              <a:t>5) </a:t>
            </a:r>
            <a:r>
              <a:rPr lang="ko-KR" altLang="en-US" sz="1200" b="1" dirty="0">
                <a:latin typeface="+mn-ea"/>
              </a:rPr>
              <a:t>조직</a:t>
            </a:r>
            <a:r>
              <a:rPr lang="en-US" altLang="ko-KR" sz="1200" b="1" dirty="0">
                <a:latin typeface="+mn-ea"/>
              </a:rPr>
              <a:t>, </a:t>
            </a:r>
            <a:r>
              <a:rPr lang="ko-KR" altLang="en-US" sz="1200" b="1" dirty="0">
                <a:latin typeface="+mn-ea"/>
              </a:rPr>
              <a:t>프로젝트 생성 </a:t>
            </a:r>
            <a:r>
              <a:rPr lang="en-US" altLang="ko-KR" sz="1200" b="1" dirty="0">
                <a:latin typeface="+mn-ea"/>
              </a:rPr>
              <a:t>(2/2)</a:t>
            </a:r>
          </a:p>
          <a:p>
            <a:pPr marL="628650" lvl="1" indent="-171450">
              <a:lnSpc>
                <a:spcPct val="150000"/>
              </a:lnSpc>
              <a:buFont typeface="Arial" panose="020B0604020202020204" pitchFamily="34" charset="0"/>
              <a:buChar char="•"/>
            </a:pPr>
            <a:r>
              <a:rPr lang="ko-KR" altLang="en-US" sz="1200" dirty="0">
                <a:latin typeface="+mn-ea"/>
              </a:rPr>
              <a:t>   조직을 생성하고 해당 조직 밑에 신규 프로젝트를 생성한다</a:t>
            </a:r>
            <a:r>
              <a:rPr lang="en-US" altLang="ko-KR" sz="1200" dirty="0">
                <a:latin typeface="+mn-ea"/>
              </a:rPr>
              <a:t>.</a:t>
            </a:r>
          </a:p>
        </p:txBody>
      </p:sp>
      <p:sp>
        <p:nvSpPr>
          <p:cNvPr id="9" name="직사각형 8">
            <a:extLst>
              <a:ext uri="{FF2B5EF4-FFF2-40B4-BE49-F238E27FC236}">
                <a16:creationId xmlns:a16="http://schemas.microsoft.com/office/drawing/2014/main" id="{EDA25EEB-34DE-47C5-8D2D-3B9990C3A8C4}"/>
              </a:ext>
            </a:extLst>
          </p:cNvPr>
          <p:cNvSpPr/>
          <p:nvPr/>
        </p:nvSpPr>
        <p:spPr>
          <a:xfrm>
            <a:off x="2337984" y="2512889"/>
            <a:ext cx="1890210" cy="324036"/>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1" name="연결선: 꺾임 10">
            <a:extLst>
              <a:ext uri="{FF2B5EF4-FFF2-40B4-BE49-F238E27FC236}">
                <a16:creationId xmlns:a16="http://schemas.microsoft.com/office/drawing/2014/main" id="{9F06C371-59D0-47A6-BBFD-A097AFAA5584}"/>
              </a:ext>
            </a:extLst>
          </p:cNvPr>
          <p:cNvCxnSpPr>
            <a:cxnSpLocks/>
            <a:stCxn id="9" idx="2"/>
            <a:endCxn id="13" idx="0"/>
          </p:cNvCxnSpPr>
          <p:nvPr/>
        </p:nvCxnSpPr>
        <p:spPr>
          <a:xfrm rot="5400000">
            <a:off x="2246016" y="2793878"/>
            <a:ext cx="994028" cy="108012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1EB72D27-DB92-414A-922A-1F4BDEC9A8DB}"/>
              </a:ext>
            </a:extLst>
          </p:cNvPr>
          <p:cNvSpPr/>
          <p:nvPr/>
        </p:nvSpPr>
        <p:spPr>
          <a:xfrm>
            <a:off x="825816" y="3830953"/>
            <a:ext cx="2754306" cy="1704560"/>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7" name="직사각형 16">
            <a:extLst>
              <a:ext uri="{FF2B5EF4-FFF2-40B4-BE49-F238E27FC236}">
                <a16:creationId xmlns:a16="http://schemas.microsoft.com/office/drawing/2014/main" id="{C08D17BB-ADE9-436E-B0AF-656C4B66E025}"/>
              </a:ext>
            </a:extLst>
          </p:cNvPr>
          <p:cNvSpPr/>
          <p:nvPr/>
        </p:nvSpPr>
        <p:spPr>
          <a:xfrm>
            <a:off x="7350719" y="2428921"/>
            <a:ext cx="1361741" cy="324036"/>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9" name="직사각형 18">
            <a:extLst>
              <a:ext uri="{FF2B5EF4-FFF2-40B4-BE49-F238E27FC236}">
                <a16:creationId xmlns:a16="http://schemas.microsoft.com/office/drawing/2014/main" id="{2BF31718-117C-49D0-8851-77095EBDE913}"/>
              </a:ext>
            </a:extLst>
          </p:cNvPr>
          <p:cNvSpPr/>
          <p:nvPr/>
        </p:nvSpPr>
        <p:spPr>
          <a:xfrm>
            <a:off x="5315124" y="3827508"/>
            <a:ext cx="2713261" cy="1708005"/>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8" name="연결선: 꺾임 27">
            <a:extLst>
              <a:ext uri="{FF2B5EF4-FFF2-40B4-BE49-F238E27FC236}">
                <a16:creationId xmlns:a16="http://schemas.microsoft.com/office/drawing/2014/main" id="{8695C8F2-E603-45E7-B6E3-8A0D356F6F17}"/>
              </a:ext>
            </a:extLst>
          </p:cNvPr>
          <p:cNvCxnSpPr>
            <a:cxnSpLocks/>
            <a:stCxn id="17" idx="2"/>
            <a:endCxn id="19" idx="0"/>
          </p:cNvCxnSpPr>
          <p:nvPr/>
        </p:nvCxnSpPr>
        <p:spPr>
          <a:xfrm rot="5400000">
            <a:off x="6814397" y="2610314"/>
            <a:ext cx="1074551" cy="135983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58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CA6AA724-9DC9-42A8-A5C3-38B4320922D9}"/>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18" name="그림 17">
            <a:extLst>
              <a:ext uri="{FF2B5EF4-FFF2-40B4-BE49-F238E27FC236}">
                <a16:creationId xmlns:a16="http://schemas.microsoft.com/office/drawing/2014/main" id="{8C203E40-8816-4078-99CE-29AC18C24BC8}"/>
              </a:ext>
            </a:extLst>
          </p:cNvPr>
          <p:cNvPicPr>
            <a:picLocks noChangeAspect="1"/>
          </p:cNvPicPr>
          <p:nvPr/>
        </p:nvPicPr>
        <p:blipFill>
          <a:blip r:embed="rId2"/>
          <a:stretch>
            <a:fillRect/>
          </a:stretch>
        </p:blipFill>
        <p:spPr>
          <a:xfrm>
            <a:off x="413538" y="3205966"/>
            <a:ext cx="4307533" cy="2310584"/>
          </a:xfrm>
          <a:prstGeom prst="rect">
            <a:avLst/>
          </a:prstGeom>
        </p:spPr>
      </p:pic>
      <p:pic>
        <p:nvPicPr>
          <p:cNvPr id="33" name="그림 32">
            <a:extLst>
              <a:ext uri="{FF2B5EF4-FFF2-40B4-BE49-F238E27FC236}">
                <a16:creationId xmlns:a16="http://schemas.microsoft.com/office/drawing/2014/main" id="{8A2DCEEE-3FD9-49D3-9224-2839524B19CD}"/>
              </a:ext>
            </a:extLst>
          </p:cNvPr>
          <p:cNvPicPr>
            <a:picLocks noChangeAspect="1"/>
          </p:cNvPicPr>
          <p:nvPr/>
        </p:nvPicPr>
        <p:blipFill>
          <a:blip r:embed="rId3"/>
          <a:stretch>
            <a:fillRect/>
          </a:stretch>
        </p:blipFill>
        <p:spPr>
          <a:xfrm>
            <a:off x="3911517" y="3205966"/>
            <a:ext cx="4800943" cy="2403398"/>
          </a:xfrm>
          <a:prstGeom prst="rect">
            <a:avLst/>
          </a:prstGeom>
        </p:spPr>
      </p:pic>
      <p:pic>
        <p:nvPicPr>
          <p:cNvPr id="4" name="그림 3">
            <a:extLst>
              <a:ext uri="{FF2B5EF4-FFF2-40B4-BE49-F238E27FC236}">
                <a16:creationId xmlns:a16="http://schemas.microsoft.com/office/drawing/2014/main" id="{E6373C65-C0CA-4169-AEC6-53142E5F6E84}"/>
              </a:ext>
            </a:extLst>
          </p:cNvPr>
          <p:cNvPicPr>
            <a:picLocks noChangeAspect="1"/>
          </p:cNvPicPr>
          <p:nvPr/>
        </p:nvPicPr>
        <p:blipFill>
          <a:blip r:embed="rId4"/>
          <a:stretch>
            <a:fillRect/>
          </a:stretch>
        </p:blipFill>
        <p:spPr>
          <a:xfrm>
            <a:off x="2590795" y="2195251"/>
            <a:ext cx="4320480" cy="805058"/>
          </a:xfrm>
          <a:prstGeom prst="rect">
            <a:avLst/>
          </a:prstGeom>
        </p:spPr>
      </p:pic>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설치</a:t>
            </a:r>
            <a:r>
              <a:rPr lang="en-US" altLang="ko-KR" sz="2000" dirty="0">
                <a:latin typeface="+mj-ea"/>
              </a:rPr>
              <a:t>- </a:t>
            </a:r>
            <a:r>
              <a:rPr lang="ko-KR" altLang="en-US" sz="2000" dirty="0">
                <a:latin typeface="+mj-ea"/>
              </a:rPr>
              <a:t>인스턴스 생성 </a:t>
            </a:r>
            <a:r>
              <a:rPr lang="en-US" altLang="ko-KR" sz="2000" dirty="0">
                <a:latin typeface="+mj-ea"/>
              </a:rPr>
              <a:t>(9/17)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33773"/>
            <a:ext cx="8496944" cy="610616"/>
          </a:xfrm>
          <a:prstGeom prst="rect">
            <a:avLst/>
          </a:prstGeom>
          <a:noFill/>
        </p:spPr>
        <p:txBody>
          <a:bodyPr wrap="square" rtlCol="0">
            <a:spAutoFit/>
          </a:bodyPr>
          <a:lstStyle/>
          <a:p>
            <a:pPr>
              <a:lnSpc>
                <a:spcPct val="150000"/>
              </a:lnSpc>
            </a:pPr>
            <a:r>
              <a:rPr lang="en-US" altLang="ko-KR" sz="1200" b="1" dirty="0">
                <a:latin typeface="+mn-ea"/>
              </a:rPr>
              <a:t>6) </a:t>
            </a:r>
            <a:r>
              <a:rPr lang="ko-KR" altLang="en-US" sz="1200" b="1" dirty="0">
                <a:latin typeface="+mn-ea"/>
              </a:rPr>
              <a:t>서비스 추가</a:t>
            </a:r>
            <a:endParaRPr lang="en-US" altLang="ko-KR" sz="1200" b="1" dirty="0">
              <a:latin typeface="+mn-ea"/>
            </a:endParaRPr>
          </a:p>
          <a:p>
            <a:pPr marL="628650" lvl="1" indent="-171450">
              <a:lnSpc>
                <a:spcPct val="150000"/>
              </a:lnSpc>
              <a:buFont typeface="Arial" panose="020B0604020202020204" pitchFamily="34" charset="0"/>
              <a:buChar char="•"/>
            </a:pPr>
            <a:r>
              <a:rPr lang="ko-KR" altLang="en-US" sz="1200" dirty="0">
                <a:latin typeface="+mn-ea"/>
              </a:rPr>
              <a:t>   조직을 생성하고 해당 조직</a:t>
            </a:r>
            <a:r>
              <a:rPr lang="en-US" altLang="ko-KR" sz="1200" dirty="0">
                <a:latin typeface="+mn-ea"/>
              </a:rPr>
              <a:t>/</a:t>
            </a:r>
            <a:r>
              <a:rPr lang="ko-KR" altLang="en-US" sz="1200" dirty="0">
                <a:latin typeface="+mn-ea"/>
              </a:rPr>
              <a:t>프로젝트에 신규 서비스</a:t>
            </a:r>
            <a:r>
              <a:rPr lang="en-US" altLang="ko-KR" sz="1200" dirty="0">
                <a:latin typeface="+mn-ea"/>
              </a:rPr>
              <a:t>(</a:t>
            </a:r>
            <a:r>
              <a:rPr lang="ko-KR" altLang="en-US" sz="1200" dirty="0">
                <a:latin typeface="+mn-ea"/>
              </a:rPr>
              <a:t>인스턴스 등</a:t>
            </a:r>
            <a:r>
              <a:rPr lang="en-US" altLang="ko-KR" sz="1200" dirty="0">
                <a:latin typeface="+mn-ea"/>
              </a:rPr>
              <a:t>)</a:t>
            </a:r>
            <a:r>
              <a:rPr lang="ko-KR" altLang="en-US" sz="1200" dirty="0">
                <a:latin typeface="+mn-ea"/>
              </a:rPr>
              <a:t>를 추가한다</a:t>
            </a:r>
            <a:r>
              <a:rPr lang="en-US" altLang="ko-KR" sz="1200" dirty="0">
                <a:latin typeface="+mn-ea"/>
              </a:rPr>
              <a:t>.</a:t>
            </a:r>
          </a:p>
        </p:txBody>
      </p:sp>
      <p:sp>
        <p:nvSpPr>
          <p:cNvPr id="9" name="직사각형 8">
            <a:extLst>
              <a:ext uri="{FF2B5EF4-FFF2-40B4-BE49-F238E27FC236}">
                <a16:creationId xmlns:a16="http://schemas.microsoft.com/office/drawing/2014/main" id="{EDA25EEB-34DE-47C5-8D2D-3B9990C3A8C4}"/>
              </a:ext>
            </a:extLst>
          </p:cNvPr>
          <p:cNvSpPr/>
          <p:nvPr/>
        </p:nvSpPr>
        <p:spPr>
          <a:xfrm>
            <a:off x="5436096" y="2469674"/>
            <a:ext cx="1475179" cy="283281"/>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1" name="연결선: 꺾임 10">
            <a:extLst>
              <a:ext uri="{FF2B5EF4-FFF2-40B4-BE49-F238E27FC236}">
                <a16:creationId xmlns:a16="http://schemas.microsoft.com/office/drawing/2014/main" id="{9F06C371-59D0-47A6-BBFD-A097AFAA5584}"/>
              </a:ext>
            </a:extLst>
          </p:cNvPr>
          <p:cNvCxnSpPr>
            <a:cxnSpLocks/>
            <a:stCxn id="9" idx="1"/>
            <a:endCxn id="13" idx="0"/>
          </p:cNvCxnSpPr>
          <p:nvPr/>
        </p:nvCxnSpPr>
        <p:spPr>
          <a:xfrm rot="10800000" flipV="1">
            <a:off x="926597" y="2611315"/>
            <a:ext cx="4509500" cy="22307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1EB72D27-DB92-414A-922A-1F4BDEC9A8DB}"/>
              </a:ext>
            </a:extLst>
          </p:cNvPr>
          <p:cNvSpPr/>
          <p:nvPr/>
        </p:nvSpPr>
        <p:spPr>
          <a:xfrm>
            <a:off x="683568" y="4842060"/>
            <a:ext cx="486055" cy="194352"/>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9" name="직사각형 18">
            <a:extLst>
              <a:ext uri="{FF2B5EF4-FFF2-40B4-BE49-F238E27FC236}">
                <a16:creationId xmlns:a16="http://schemas.microsoft.com/office/drawing/2014/main" id="{2BF31718-117C-49D0-8851-77095EBDE913}"/>
              </a:ext>
            </a:extLst>
          </p:cNvPr>
          <p:cNvSpPr/>
          <p:nvPr/>
        </p:nvSpPr>
        <p:spPr>
          <a:xfrm>
            <a:off x="5315125" y="3760365"/>
            <a:ext cx="364001" cy="100683"/>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8" name="연결선: 꺾임 27">
            <a:extLst>
              <a:ext uri="{FF2B5EF4-FFF2-40B4-BE49-F238E27FC236}">
                <a16:creationId xmlns:a16="http://schemas.microsoft.com/office/drawing/2014/main" id="{8695C8F2-E603-45E7-B6E3-8A0D356F6F17}"/>
              </a:ext>
            </a:extLst>
          </p:cNvPr>
          <p:cNvCxnSpPr>
            <a:cxnSpLocks/>
            <a:stCxn id="13" idx="3"/>
            <a:endCxn id="19" idx="1"/>
          </p:cNvCxnSpPr>
          <p:nvPr/>
        </p:nvCxnSpPr>
        <p:spPr>
          <a:xfrm flipV="1">
            <a:off x="1169623" y="3810706"/>
            <a:ext cx="4145502" cy="112853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그림 39">
            <a:extLst>
              <a:ext uri="{FF2B5EF4-FFF2-40B4-BE49-F238E27FC236}">
                <a16:creationId xmlns:a16="http://schemas.microsoft.com/office/drawing/2014/main" id="{F687F8D8-424D-4CE3-9613-F9DB1D5B7568}"/>
              </a:ext>
            </a:extLst>
          </p:cNvPr>
          <p:cNvPicPr>
            <a:picLocks noChangeAspect="1"/>
          </p:cNvPicPr>
          <p:nvPr/>
        </p:nvPicPr>
        <p:blipFill>
          <a:blip r:embed="rId5"/>
          <a:stretch>
            <a:fillRect/>
          </a:stretch>
        </p:blipFill>
        <p:spPr>
          <a:xfrm>
            <a:off x="6353026" y="3420453"/>
            <a:ext cx="2107406" cy="1664494"/>
          </a:xfrm>
          <a:prstGeom prst="rect">
            <a:avLst/>
          </a:prstGeom>
        </p:spPr>
      </p:pic>
      <p:sp>
        <p:nvSpPr>
          <p:cNvPr id="42" name="직사각형 41">
            <a:extLst>
              <a:ext uri="{FF2B5EF4-FFF2-40B4-BE49-F238E27FC236}">
                <a16:creationId xmlns:a16="http://schemas.microsoft.com/office/drawing/2014/main" id="{9A678461-3285-4868-94B6-4E80A61C3C6A}"/>
              </a:ext>
            </a:extLst>
          </p:cNvPr>
          <p:cNvSpPr/>
          <p:nvPr/>
        </p:nvSpPr>
        <p:spPr>
          <a:xfrm>
            <a:off x="7866366" y="4753131"/>
            <a:ext cx="486055" cy="283281"/>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43" name="연결선: 꺾임 42">
            <a:extLst>
              <a:ext uri="{FF2B5EF4-FFF2-40B4-BE49-F238E27FC236}">
                <a16:creationId xmlns:a16="http://schemas.microsoft.com/office/drawing/2014/main" id="{5040FBC5-6DDE-48A4-94A3-F0DDC85C8CFF}"/>
              </a:ext>
            </a:extLst>
          </p:cNvPr>
          <p:cNvCxnSpPr>
            <a:cxnSpLocks/>
            <a:stCxn id="19" idx="3"/>
            <a:endCxn id="42" idx="1"/>
          </p:cNvCxnSpPr>
          <p:nvPr/>
        </p:nvCxnSpPr>
        <p:spPr>
          <a:xfrm>
            <a:off x="5679126" y="3810707"/>
            <a:ext cx="2187241" cy="108406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52407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utoShape 2">
            <a:extLst>
              <a:ext uri="{FF2B5EF4-FFF2-40B4-BE49-F238E27FC236}">
                <a16:creationId xmlns:a16="http://schemas.microsoft.com/office/drawing/2014/main" id="{E8A96DAC-B317-4516-B0A4-584FE51233EC}"/>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16" name="그림 15">
            <a:extLst>
              <a:ext uri="{FF2B5EF4-FFF2-40B4-BE49-F238E27FC236}">
                <a16:creationId xmlns:a16="http://schemas.microsoft.com/office/drawing/2014/main" id="{4FD6884D-2898-4C82-B99D-2A3569ED61C6}"/>
              </a:ext>
            </a:extLst>
          </p:cNvPr>
          <p:cNvPicPr>
            <a:picLocks noChangeAspect="1"/>
          </p:cNvPicPr>
          <p:nvPr/>
        </p:nvPicPr>
        <p:blipFill>
          <a:blip r:embed="rId2"/>
          <a:stretch>
            <a:fillRect/>
          </a:stretch>
        </p:blipFill>
        <p:spPr>
          <a:xfrm>
            <a:off x="6018899" y="2992811"/>
            <a:ext cx="2280717" cy="1259112"/>
          </a:xfrm>
          <a:prstGeom prst="rect">
            <a:avLst/>
          </a:prstGeom>
        </p:spPr>
      </p:pic>
      <p:pic>
        <p:nvPicPr>
          <p:cNvPr id="6" name="그림 5">
            <a:extLst>
              <a:ext uri="{FF2B5EF4-FFF2-40B4-BE49-F238E27FC236}">
                <a16:creationId xmlns:a16="http://schemas.microsoft.com/office/drawing/2014/main" id="{F9F4BDED-2761-48EA-BCCA-3B8C2EA0D3FE}"/>
              </a:ext>
            </a:extLst>
          </p:cNvPr>
          <p:cNvPicPr>
            <a:picLocks noChangeAspect="1"/>
          </p:cNvPicPr>
          <p:nvPr/>
        </p:nvPicPr>
        <p:blipFill>
          <a:blip r:embed="rId3"/>
          <a:stretch>
            <a:fillRect/>
          </a:stretch>
        </p:blipFill>
        <p:spPr>
          <a:xfrm>
            <a:off x="1043608" y="3212976"/>
            <a:ext cx="4586659" cy="2293330"/>
          </a:xfrm>
          <a:prstGeom prst="rect">
            <a:avLst/>
          </a:prstGeom>
        </p:spPr>
      </p:pic>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 </a:t>
            </a:r>
            <a:r>
              <a:rPr lang="en-US" altLang="ko-KR" sz="2000" dirty="0">
                <a:latin typeface="+mj-ea"/>
              </a:rPr>
              <a:t>(10/17)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1441613"/>
          </a:xfrm>
          <a:prstGeom prst="rect">
            <a:avLst/>
          </a:prstGeom>
          <a:noFill/>
        </p:spPr>
        <p:txBody>
          <a:bodyPr wrap="square" rtlCol="0">
            <a:spAutoFit/>
          </a:bodyPr>
          <a:lstStyle/>
          <a:p>
            <a:pPr>
              <a:lnSpc>
                <a:spcPct val="150000"/>
              </a:lnSpc>
            </a:pPr>
            <a:r>
              <a:rPr lang="en-US" altLang="ko-KR" sz="1200" b="1" dirty="0">
                <a:latin typeface="+mn-ea"/>
              </a:rPr>
              <a:t>7) </a:t>
            </a:r>
            <a:r>
              <a:rPr lang="ko-KR" altLang="en-US" sz="1200" b="1" dirty="0" err="1">
                <a:latin typeface="+mn-ea"/>
              </a:rPr>
              <a:t>키페어</a:t>
            </a:r>
            <a:r>
              <a:rPr lang="ko-KR" altLang="en-US" sz="1200" b="1" dirty="0">
                <a:latin typeface="+mn-ea"/>
              </a:rPr>
              <a:t> 생성</a:t>
            </a:r>
            <a:endParaRPr lang="en-US" altLang="ko-KR" sz="1200" b="1" dirty="0">
              <a:latin typeface="+mn-ea"/>
            </a:endParaRPr>
          </a:p>
          <a:p>
            <a:pPr marL="671513" lvl="1" indent="-214313">
              <a:lnSpc>
                <a:spcPct val="150000"/>
              </a:lnSpc>
              <a:buFont typeface="Arial" panose="020B0604020202020204" pitchFamily="34" charset="0"/>
              <a:buChar char="•"/>
            </a:pPr>
            <a:r>
              <a:rPr lang="ko-KR" altLang="en-US" sz="1200" dirty="0">
                <a:latin typeface="+mn-ea"/>
              </a:rPr>
              <a:t>인스턴트 활성화 전 </a:t>
            </a:r>
            <a:r>
              <a:rPr lang="en-US" altLang="ko-KR" sz="1200" dirty="0">
                <a:latin typeface="+mn-ea"/>
              </a:rPr>
              <a:t>SSH </a:t>
            </a:r>
            <a:r>
              <a:rPr lang="ko-KR" altLang="en-US" sz="1200" dirty="0">
                <a:latin typeface="+mn-ea"/>
              </a:rPr>
              <a:t>접속에 필요한 키 페어 파일을 를 생성하여 다운로드한다</a:t>
            </a:r>
            <a:r>
              <a:rPr lang="en-US" altLang="ko-KR" sz="1200" dirty="0">
                <a:latin typeface="+mn-ea"/>
              </a:rPr>
              <a:t>.</a:t>
            </a:r>
          </a:p>
          <a:p>
            <a:pPr lvl="1">
              <a:lnSpc>
                <a:spcPct val="150000"/>
              </a:lnSpc>
            </a:pPr>
            <a:r>
              <a:rPr lang="ko-KR" altLang="en-US" sz="1200" b="1" dirty="0">
                <a:solidFill>
                  <a:srgbClr val="FF0000"/>
                </a:solidFill>
                <a:latin typeface="+mn-ea"/>
              </a:rPr>
              <a:t>    키 페어 파일은 생성 후 다시 다운로드 </a:t>
            </a:r>
            <a:r>
              <a:rPr lang="ko-KR" altLang="en-US" sz="1200" b="1" dirty="0" err="1">
                <a:solidFill>
                  <a:srgbClr val="FF0000"/>
                </a:solidFill>
                <a:latin typeface="+mn-ea"/>
              </a:rPr>
              <a:t>할수</a:t>
            </a:r>
            <a:r>
              <a:rPr lang="ko-KR" altLang="en-US" sz="1200" b="1" dirty="0">
                <a:solidFill>
                  <a:srgbClr val="FF0000"/>
                </a:solidFill>
                <a:latin typeface="+mn-ea"/>
              </a:rPr>
              <a:t> 없으며 분실 시 인스턴트를 새로 생성해야 하므로 관리가 필요</a:t>
            </a:r>
            <a:endParaRPr lang="en-US" altLang="ko-KR" sz="1200" b="1" dirty="0">
              <a:solidFill>
                <a:srgbClr val="FF0000"/>
              </a:solidFill>
              <a:latin typeface="+mn-ea"/>
            </a:endParaRPr>
          </a:p>
          <a:p>
            <a:pPr marL="671513" lvl="1" indent="-214313">
              <a:lnSpc>
                <a:spcPct val="150000"/>
              </a:lnSpc>
              <a:buFont typeface="Arial" panose="020B0604020202020204" pitchFamily="34" charset="0"/>
              <a:buChar char="•"/>
            </a:pPr>
            <a:r>
              <a:rPr lang="en-US" altLang="ko-KR" sz="1200" dirty="0">
                <a:latin typeface="+mn-ea"/>
              </a:rPr>
              <a:t>Toast Console -&gt; Computer</a:t>
            </a:r>
            <a:r>
              <a:rPr lang="ko-KR" altLang="en-US" sz="1200" dirty="0">
                <a:latin typeface="+mn-ea"/>
              </a:rPr>
              <a:t>  </a:t>
            </a:r>
            <a:r>
              <a:rPr lang="en-US" altLang="ko-KR" sz="1200" dirty="0">
                <a:latin typeface="+mn-ea"/>
              </a:rPr>
              <a:t>-&gt; Instance</a:t>
            </a:r>
            <a:r>
              <a:rPr lang="ko-KR" altLang="en-US" sz="1200" dirty="0">
                <a:latin typeface="+mn-ea"/>
              </a:rPr>
              <a:t> </a:t>
            </a:r>
            <a:r>
              <a:rPr lang="en-US" altLang="ko-KR" sz="1200" dirty="0">
                <a:latin typeface="+mn-ea"/>
              </a:rPr>
              <a:t>-&gt; </a:t>
            </a:r>
            <a:r>
              <a:rPr lang="ko-KR" altLang="en-US" sz="1200" dirty="0" err="1">
                <a:latin typeface="+mn-ea"/>
              </a:rPr>
              <a:t>키패어</a:t>
            </a:r>
            <a:r>
              <a:rPr lang="ko-KR" altLang="en-US" sz="1200" dirty="0">
                <a:latin typeface="+mn-ea"/>
              </a:rPr>
              <a:t> </a:t>
            </a:r>
            <a:r>
              <a:rPr lang="en-US" altLang="ko-KR" sz="1200" dirty="0">
                <a:latin typeface="+mn-ea"/>
              </a:rPr>
              <a:t>-&gt; </a:t>
            </a:r>
            <a:r>
              <a:rPr lang="ko-KR" altLang="en-US" sz="1200" dirty="0">
                <a:latin typeface="+mn-ea"/>
              </a:rPr>
              <a:t>키 패어 생성 </a:t>
            </a:r>
            <a:r>
              <a:rPr lang="en-US" altLang="ko-KR" sz="1200" dirty="0">
                <a:latin typeface="+mn-ea"/>
              </a:rPr>
              <a:t>-&gt; </a:t>
            </a:r>
            <a:r>
              <a:rPr lang="ko-KR" altLang="en-US" sz="1200" dirty="0" err="1">
                <a:latin typeface="+mn-ea"/>
              </a:rPr>
              <a:t>키페어</a:t>
            </a:r>
            <a:r>
              <a:rPr lang="ko-KR" altLang="en-US" sz="1200" dirty="0">
                <a:latin typeface="+mn-ea"/>
              </a:rPr>
              <a:t> 이름 입력 </a:t>
            </a:r>
            <a:r>
              <a:rPr lang="en-US" altLang="ko-KR" sz="1200" dirty="0">
                <a:latin typeface="+mn-ea"/>
              </a:rPr>
              <a:t>(</a:t>
            </a:r>
            <a:r>
              <a:rPr lang="ko-KR" altLang="en-US" sz="1200" dirty="0" err="1">
                <a:latin typeface="+mn-ea"/>
              </a:rPr>
              <a:t>임의값</a:t>
            </a:r>
            <a:r>
              <a:rPr lang="en-US" altLang="ko-KR" sz="1200" dirty="0">
                <a:latin typeface="+mn-ea"/>
              </a:rPr>
              <a:t>) -&gt;</a:t>
            </a:r>
          </a:p>
          <a:p>
            <a:pPr lvl="1">
              <a:lnSpc>
                <a:spcPct val="150000"/>
              </a:lnSpc>
            </a:pPr>
            <a:r>
              <a:rPr lang="en-US" altLang="ko-KR" sz="1200" dirty="0">
                <a:latin typeface="+mn-ea"/>
              </a:rPr>
              <a:t>    </a:t>
            </a:r>
            <a:r>
              <a:rPr lang="ko-KR" altLang="en-US" sz="1200" dirty="0">
                <a:latin typeface="+mn-ea"/>
              </a:rPr>
              <a:t>생성 </a:t>
            </a:r>
            <a:r>
              <a:rPr lang="en-US" altLang="ko-KR" sz="1200" dirty="0">
                <a:latin typeface="+mn-ea"/>
              </a:rPr>
              <a:t>-&gt; </a:t>
            </a:r>
            <a:r>
              <a:rPr lang="ko-KR" altLang="en-US" sz="1200" dirty="0">
                <a:latin typeface="+mn-ea"/>
              </a:rPr>
              <a:t>확인 </a:t>
            </a:r>
            <a:r>
              <a:rPr lang="en-US" altLang="ko-KR" sz="1200" dirty="0">
                <a:latin typeface="+mn-ea"/>
              </a:rPr>
              <a:t>(</a:t>
            </a:r>
            <a:r>
              <a:rPr lang="ko-KR" altLang="en-US" sz="1200" dirty="0">
                <a:latin typeface="+mn-ea"/>
              </a:rPr>
              <a:t>완료 후 자동으로 키 페어 파일 다운로드</a:t>
            </a:r>
            <a:r>
              <a:rPr lang="en-US" altLang="ko-KR" sz="1200" dirty="0">
                <a:latin typeface="+mn-ea"/>
              </a:rPr>
              <a:t>, </a:t>
            </a:r>
            <a:r>
              <a:rPr lang="ko-KR" altLang="en-US" sz="1200" dirty="0">
                <a:solidFill>
                  <a:srgbClr val="FF0000"/>
                </a:solidFill>
                <a:latin typeface="+mn-ea"/>
              </a:rPr>
              <a:t>이후 다운로드 불가</a:t>
            </a:r>
            <a:r>
              <a:rPr lang="en-US" altLang="ko-KR" sz="1200" dirty="0">
                <a:latin typeface="+mn-ea"/>
              </a:rPr>
              <a:t>)</a:t>
            </a:r>
          </a:p>
        </p:txBody>
      </p:sp>
      <p:sp>
        <p:nvSpPr>
          <p:cNvPr id="10" name="직사각형 9">
            <a:extLst>
              <a:ext uri="{FF2B5EF4-FFF2-40B4-BE49-F238E27FC236}">
                <a16:creationId xmlns:a16="http://schemas.microsoft.com/office/drawing/2014/main" id="{9BD75199-5DE4-467D-A6F3-68DDF212B6DB}"/>
              </a:ext>
            </a:extLst>
          </p:cNvPr>
          <p:cNvSpPr/>
          <p:nvPr/>
        </p:nvSpPr>
        <p:spPr>
          <a:xfrm>
            <a:off x="1156550" y="4750221"/>
            <a:ext cx="1345220" cy="324036"/>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1" name="직사각형 10">
            <a:extLst>
              <a:ext uri="{FF2B5EF4-FFF2-40B4-BE49-F238E27FC236}">
                <a16:creationId xmlns:a16="http://schemas.microsoft.com/office/drawing/2014/main" id="{CE5296C4-54D4-4A2A-BF1C-17A435F00749}"/>
              </a:ext>
            </a:extLst>
          </p:cNvPr>
          <p:cNvSpPr/>
          <p:nvPr/>
        </p:nvSpPr>
        <p:spPr>
          <a:xfrm>
            <a:off x="2987825" y="3808737"/>
            <a:ext cx="288032" cy="213176"/>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7" name="연결선: 꺾임 16">
            <a:extLst>
              <a:ext uri="{FF2B5EF4-FFF2-40B4-BE49-F238E27FC236}">
                <a16:creationId xmlns:a16="http://schemas.microsoft.com/office/drawing/2014/main" id="{78A8AE3F-36C0-4A0D-BDEB-ADDE4610D967}"/>
              </a:ext>
            </a:extLst>
          </p:cNvPr>
          <p:cNvCxnSpPr>
            <a:cxnSpLocks/>
            <a:stCxn id="10" idx="0"/>
            <a:endCxn id="11" idx="1"/>
          </p:cNvCxnSpPr>
          <p:nvPr/>
        </p:nvCxnSpPr>
        <p:spPr>
          <a:xfrm rot="5400000" flipH="1" flipV="1">
            <a:off x="1991045" y="3753441"/>
            <a:ext cx="834896" cy="11586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77A6D777-3719-45E1-8686-97414ED51CF2}"/>
              </a:ext>
            </a:extLst>
          </p:cNvPr>
          <p:cNvSpPr/>
          <p:nvPr/>
        </p:nvSpPr>
        <p:spPr>
          <a:xfrm>
            <a:off x="2717794" y="4156155"/>
            <a:ext cx="648072" cy="213178"/>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2" name="연결선: 꺾임 21">
            <a:extLst>
              <a:ext uri="{FF2B5EF4-FFF2-40B4-BE49-F238E27FC236}">
                <a16:creationId xmlns:a16="http://schemas.microsoft.com/office/drawing/2014/main" id="{3FBF2D69-2E37-4DBD-B902-C5A23387C10A}"/>
              </a:ext>
            </a:extLst>
          </p:cNvPr>
          <p:cNvCxnSpPr>
            <a:cxnSpLocks/>
            <a:stCxn id="11" idx="2"/>
            <a:endCxn id="21" idx="0"/>
          </p:cNvCxnSpPr>
          <p:nvPr/>
        </p:nvCxnSpPr>
        <p:spPr>
          <a:xfrm rot="5400000">
            <a:off x="3019714" y="4044028"/>
            <a:ext cx="134243" cy="9001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직사각형 43">
            <a:extLst>
              <a:ext uri="{FF2B5EF4-FFF2-40B4-BE49-F238E27FC236}">
                <a16:creationId xmlns:a16="http://schemas.microsoft.com/office/drawing/2014/main" id="{CBBE89D9-8379-42E8-BCA3-71366A05420B}"/>
              </a:ext>
            </a:extLst>
          </p:cNvPr>
          <p:cNvSpPr/>
          <p:nvPr/>
        </p:nvSpPr>
        <p:spPr>
          <a:xfrm>
            <a:off x="6120172" y="3348398"/>
            <a:ext cx="2106234" cy="160852"/>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45" name="연결선: 꺾임 44">
            <a:extLst>
              <a:ext uri="{FF2B5EF4-FFF2-40B4-BE49-F238E27FC236}">
                <a16:creationId xmlns:a16="http://schemas.microsoft.com/office/drawing/2014/main" id="{2742F71D-EF2F-45B2-ABD1-DC7C6D800618}"/>
              </a:ext>
            </a:extLst>
          </p:cNvPr>
          <p:cNvCxnSpPr>
            <a:cxnSpLocks/>
            <a:stCxn id="44" idx="2"/>
            <a:endCxn id="49" idx="2"/>
          </p:cNvCxnSpPr>
          <p:nvPr/>
        </p:nvCxnSpPr>
        <p:spPr>
          <a:xfrm rot="16200000" flipH="1">
            <a:off x="7335308" y="3347231"/>
            <a:ext cx="486053" cy="81009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A65D1F77-89E7-43EF-9E24-166F35410FDE}"/>
              </a:ext>
            </a:extLst>
          </p:cNvPr>
          <p:cNvSpPr/>
          <p:nvPr/>
        </p:nvSpPr>
        <p:spPr>
          <a:xfrm flipV="1">
            <a:off x="7740352" y="3995302"/>
            <a:ext cx="486054" cy="160853"/>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pic>
        <p:nvPicPr>
          <p:cNvPr id="19" name="그림 18">
            <a:extLst>
              <a:ext uri="{FF2B5EF4-FFF2-40B4-BE49-F238E27FC236}">
                <a16:creationId xmlns:a16="http://schemas.microsoft.com/office/drawing/2014/main" id="{D78290C2-605A-4B43-B449-AEAA06B4579B}"/>
              </a:ext>
            </a:extLst>
          </p:cNvPr>
          <p:cNvPicPr>
            <a:picLocks noChangeAspect="1"/>
          </p:cNvPicPr>
          <p:nvPr/>
        </p:nvPicPr>
        <p:blipFill>
          <a:blip r:embed="rId4"/>
          <a:stretch>
            <a:fillRect/>
          </a:stretch>
        </p:blipFill>
        <p:spPr>
          <a:xfrm>
            <a:off x="6018899" y="4369333"/>
            <a:ext cx="2280717" cy="1409848"/>
          </a:xfrm>
          <a:prstGeom prst="rect">
            <a:avLst/>
          </a:prstGeom>
        </p:spPr>
      </p:pic>
    </p:spTree>
    <p:extLst>
      <p:ext uri="{BB962C8B-B14F-4D97-AF65-F5344CB8AC3E}">
        <p14:creationId xmlns:p14="http://schemas.microsoft.com/office/powerpoint/2010/main" val="2217722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2">
            <a:extLst>
              <a:ext uri="{FF2B5EF4-FFF2-40B4-BE49-F238E27FC236}">
                <a16:creationId xmlns:a16="http://schemas.microsoft.com/office/drawing/2014/main" id="{7BDE6459-DB7C-43CB-B772-888A2B6E1A0D}"/>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7" name="그림 6">
            <a:extLst>
              <a:ext uri="{FF2B5EF4-FFF2-40B4-BE49-F238E27FC236}">
                <a16:creationId xmlns:a16="http://schemas.microsoft.com/office/drawing/2014/main" id="{DD2E76E1-8072-4927-8602-B5967FEFAFBE}"/>
              </a:ext>
            </a:extLst>
          </p:cNvPr>
          <p:cNvPicPr>
            <a:picLocks noChangeAspect="1"/>
          </p:cNvPicPr>
          <p:nvPr/>
        </p:nvPicPr>
        <p:blipFill>
          <a:blip r:embed="rId2"/>
          <a:stretch>
            <a:fillRect/>
          </a:stretch>
        </p:blipFill>
        <p:spPr>
          <a:xfrm>
            <a:off x="1312202" y="2294874"/>
            <a:ext cx="6519596" cy="3327852"/>
          </a:xfrm>
          <a:prstGeom prst="rect">
            <a:avLst/>
          </a:prstGeom>
        </p:spPr>
      </p:pic>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 </a:t>
            </a:r>
            <a:r>
              <a:rPr lang="en-US" altLang="ko-KR" sz="2000" dirty="0">
                <a:latin typeface="+mj-ea"/>
              </a:rPr>
              <a:t>(11/17)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610616"/>
          </a:xfrm>
          <a:prstGeom prst="rect">
            <a:avLst/>
          </a:prstGeom>
          <a:noFill/>
        </p:spPr>
        <p:txBody>
          <a:bodyPr wrap="square" rtlCol="0">
            <a:spAutoFit/>
          </a:bodyPr>
          <a:lstStyle/>
          <a:p>
            <a:pPr>
              <a:lnSpc>
                <a:spcPct val="150000"/>
              </a:lnSpc>
            </a:pPr>
            <a:r>
              <a:rPr lang="en-US" altLang="ko-KR" sz="1200" b="1" dirty="0">
                <a:latin typeface="+mn-ea"/>
              </a:rPr>
              <a:t>8) </a:t>
            </a:r>
            <a:r>
              <a:rPr lang="ko-KR" altLang="en-US" sz="1200" b="1" dirty="0">
                <a:latin typeface="+mn-ea"/>
              </a:rPr>
              <a:t>인스턴트 생성</a:t>
            </a:r>
            <a:endParaRPr lang="en-US" altLang="ko-KR" sz="1200" b="1" dirty="0">
              <a:latin typeface="+mn-ea"/>
            </a:endParaRPr>
          </a:p>
          <a:p>
            <a:pPr marL="628650" lvl="1" indent="-171450">
              <a:lnSpc>
                <a:spcPct val="150000"/>
              </a:lnSpc>
              <a:buFont typeface="Arial" panose="020B0604020202020204" pitchFamily="34" charset="0"/>
              <a:buChar char="•"/>
            </a:pPr>
            <a:r>
              <a:rPr lang="en-US" altLang="ko-KR" sz="1200" dirty="0">
                <a:latin typeface="+mn-ea"/>
              </a:rPr>
              <a:t>Toast Console -&gt; Computer</a:t>
            </a:r>
            <a:r>
              <a:rPr lang="ko-KR" altLang="en-US" sz="1200" dirty="0">
                <a:latin typeface="+mn-ea"/>
              </a:rPr>
              <a:t>  </a:t>
            </a:r>
            <a:r>
              <a:rPr lang="en-US" altLang="ko-KR" sz="1200" dirty="0">
                <a:latin typeface="+mn-ea"/>
              </a:rPr>
              <a:t>-&gt; Instance</a:t>
            </a:r>
            <a:r>
              <a:rPr lang="ko-KR" altLang="en-US" sz="1200" dirty="0">
                <a:latin typeface="+mn-ea"/>
              </a:rPr>
              <a:t> </a:t>
            </a:r>
            <a:r>
              <a:rPr lang="en-US" altLang="ko-KR" sz="1200" dirty="0">
                <a:latin typeface="+mn-ea"/>
              </a:rPr>
              <a:t>-&gt; </a:t>
            </a:r>
            <a:r>
              <a:rPr lang="ko-KR" altLang="en-US" sz="1200" dirty="0">
                <a:latin typeface="+mn-ea"/>
              </a:rPr>
              <a:t>인스턴트 생성</a:t>
            </a:r>
            <a:endParaRPr lang="en-US" altLang="ko-KR" sz="1200" dirty="0">
              <a:latin typeface="+mn-ea"/>
            </a:endParaRPr>
          </a:p>
        </p:txBody>
      </p:sp>
      <p:sp>
        <p:nvSpPr>
          <p:cNvPr id="10" name="직사각형 9">
            <a:extLst>
              <a:ext uri="{FF2B5EF4-FFF2-40B4-BE49-F238E27FC236}">
                <a16:creationId xmlns:a16="http://schemas.microsoft.com/office/drawing/2014/main" id="{9BD75199-5DE4-467D-A6F3-68DDF212B6DB}"/>
              </a:ext>
            </a:extLst>
          </p:cNvPr>
          <p:cNvSpPr/>
          <p:nvPr/>
        </p:nvSpPr>
        <p:spPr>
          <a:xfrm>
            <a:off x="1385646" y="3247462"/>
            <a:ext cx="810090" cy="181538"/>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1" name="직사각형 10">
            <a:extLst>
              <a:ext uri="{FF2B5EF4-FFF2-40B4-BE49-F238E27FC236}">
                <a16:creationId xmlns:a16="http://schemas.microsoft.com/office/drawing/2014/main" id="{CE5296C4-54D4-4A2A-BF1C-17A435F00749}"/>
              </a:ext>
            </a:extLst>
          </p:cNvPr>
          <p:cNvSpPr/>
          <p:nvPr/>
        </p:nvSpPr>
        <p:spPr>
          <a:xfrm>
            <a:off x="2249742" y="2942946"/>
            <a:ext cx="594066" cy="216024"/>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7" name="연결선: 꺾임 16">
            <a:extLst>
              <a:ext uri="{FF2B5EF4-FFF2-40B4-BE49-F238E27FC236}">
                <a16:creationId xmlns:a16="http://schemas.microsoft.com/office/drawing/2014/main" id="{78A8AE3F-36C0-4A0D-BDEB-ADDE4610D967}"/>
              </a:ext>
            </a:extLst>
          </p:cNvPr>
          <p:cNvCxnSpPr>
            <a:cxnSpLocks/>
            <a:stCxn id="10" idx="3"/>
            <a:endCxn id="11" idx="2"/>
          </p:cNvCxnSpPr>
          <p:nvPr/>
        </p:nvCxnSpPr>
        <p:spPr>
          <a:xfrm flipV="1">
            <a:off x="2195736" y="3158971"/>
            <a:ext cx="351039" cy="17926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6769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a:extLst>
              <a:ext uri="{FF2B5EF4-FFF2-40B4-BE49-F238E27FC236}">
                <a16:creationId xmlns:a16="http://schemas.microsoft.com/office/drawing/2014/main" id="{AEE42752-F162-42AD-AE20-AC45CDE24AC7}"/>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10" name="그림 9">
            <a:extLst>
              <a:ext uri="{FF2B5EF4-FFF2-40B4-BE49-F238E27FC236}">
                <a16:creationId xmlns:a16="http://schemas.microsoft.com/office/drawing/2014/main" id="{E790C481-4ABF-4263-A9BB-D767E4A133DE}"/>
              </a:ext>
            </a:extLst>
          </p:cNvPr>
          <p:cNvPicPr>
            <a:picLocks noChangeAspect="1"/>
          </p:cNvPicPr>
          <p:nvPr/>
        </p:nvPicPr>
        <p:blipFill>
          <a:blip r:embed="rId2"/>
          <a:stretch>
            <a:fillRect/>
          </a:stretch>
        </p:blipFill>
        <p:spPr>
          <a:xfrm>
            <a:off x="986644" y="2564904"/>
            <a:ext cx="3696160" cy="2977784"/>
          </a:xfrm>
          <a:prstGeom prst="rect">
            <a:avLst/>
          </a:prstGeom>
        </p:spPr>
      </p:pic>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a:t>
            </a:r>
            <a:r>
              <a:rPr lang="en-US" altLang="ko-KR" sz="2000" dirty="0">
                <a:latin typeface="+mj-ea"/>
              </a:rPr>
              <a:t> (12/17)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1164614"/>
          </a:xfrm>
          <a:prstGeom prst="rect">
            <a:avLst/>
          </a:prstGeom>
          <a:noFill/>
        </p:spPr>
        <p:txBody>
          <a:bodyPr wrap="square" rtlCol="0">
            <a:spAutoFit/>
          </a:bodyPr>
          <a:lstStyle/>
          <a:p>
            <a:pPr>
              <a:lnSpc>
                <a:spcPct val="150000"/>
              </a:lnSpc>
            </a:pPr>
            <a:r>
              <a:rPr lang="en-US" altLang="ko-KR" sz="1200" b="1" dirty="0">
                <a:latin typeface="+mn-ea"/>
              </a:rPr>
              <a:t>8) </a:t>
            </a:r>
            <a:r>
              <a:rPr lang="ko-KR" altLang="en-US" sz="1200" b="1" dirty="0">
                <a:latin typeface="+mn-ea"/>
              </a:rPr>
              <a:t>인스턴트 생성 </a:t>
            </a:r>
            <a:r>
              <a:rPr lang="en-US" altLang="ko-KR" sz="1200" b="1" dirty="0">
                <a:latin typeface="+mn-ea"/>
              </a:rPr>
              <a:t>– </a:t>
            </a:r>
            <a:r>
              <a:rPr lang="ko-KR" altLang="en-US" sz="1200" b="1" dirty="0">
                <a:latin typeface="+mn-ea"/>
              </a:rPr>
              <a:t>운영체제</a:t>
            </a:r>
            <a:r>
              <a:rPr lang="en-US" altLang="ko-KR" sz="1200" b="1" dirty="0">
                <a:latin typeface="+mn-ea"/>
              </a:rPr>
              <a:t>, CPU, MM</a:t>
            </a:r>
          </a:p>
          <a:p>
            <a:pPr marL="671513" lvl="1" indent="-214313">
              <a:lnSpc>
                <a:spcPct val="150000"/>
              </a:lnSpc>
              <a:buFont typeface="Arial" panose="020B0604020202020204" pitchFamily="34" charset="0"/>
              <a:buChar char="•"/>
            </a:pPr>
            <a:r>
              <a:rPr lang="ko-KR" altLang="en-US" sz="1200" dirty="0">
                <a:latin typeface="+mn-ea"/>
              </a:rPr>
              <a:t>이미지 </a:t>
            </a:r>
            <a:r>
              <a:rPr lang="en-US" altLang="ko-KR" sz="1200" dirty="0">
                <a:latin typeface="+mn-ea"/>
              </a:rPr>
              <a:t>: Ubuntu 18.04 LTS</a:t>
            </a:r>
          </a:p>
          <a:p>
            <a:pPr marL="671513" lvl="1" indent="-214313">
              <a:lnSpc>
                <a:spcPct val="150000"/>
              </a:lnSpc>
              <a:buFont typeface="Arial" panose="020B0604020202020204" pitchFamily="34" charset="0"/>
              <a:buChar char="•"/>
            </a:pPr>
            <a:r>
              <a:rPr lang="ko-KR" altLang="en-US" sz="1200" dirty="0">
                <a:latin typeface="+mn-ea"/>
              </a:rPr>
              <a:t>인스턴트 정보 </a:t>
            </a:r>
            <a:r>
              <a:rPr lang="en-US" altLang="ko-KR" sz="1200" dirty="0">
                <a:latin typeface="+mn-ea"/>
              </a:rPr>
              <a:t>: (</a:t>
            </a:r>
            <a:r>
              <a:rPr lang="ko-KR" altLang="en-US" sz="1200" dirty="0">
                <a:latin typeface="+mn-ea"/>
              </a:rPr>
              <a:t>하단 이미지 참조</a:t>
            </a:r>
            <a:r>
              <a:rPr lang="en-US" altLang="ko-KR" sz="1200" dirty="0">
                <a:latin typeface="+mn-ea"/>
              </a:rPr>
              <a:t>, </a:t>
            </a:r>
            <a:r>
              <a:rPr lang="ko-KR" altLang="en-US" sz="1200" dirty="0">
                <a:latin typeface="+mn-ea"/>
              </a:rPr>
              <a:t>키 페어는 이전 생성한 파일 선택</a:t>
            </a:r>
            <a:r>
              <a:rPr lang="en-US" altLang="ko-KR" sz="1200" dirty="0">
                <a:latin typeface="+mn-ea"/>
              </a:rPr>
              <a:t>)</a:t>
            </a:r>
          </a:p>
          <a:p>
            <a:pPr marL="671513" lvl="1" indent="-214313">
              <a:lnSpc>
                <a:spcPct val="150000"/>
              </a:lnSpc>
              <a:buFont typeface="Arial" panose="020B0604020202020204" pitchFamily="34" charset="0"/>
              <a:buChar char="•"/>
            </a:pPr>
            <a:r>
              <a:rPr lang="ko-KR" altLang="en-US" sz="1200" dirty="0">
                <a:latin typeface="+mn-ea"/>
              </a:rPr>
              <a:t>인스턴트 타입</a:t>
            </a:r>
            <a:r>
              <a:rPr lang="en-US" altLang="ko-KR" sz="1200" dirty="0">
                <a:latin typeface="+mn-ea"/>
              </a:rPr>
              <a:t> : </a:t>
            </a:r>
            <a:r>
              <a:rPr lang="ko-KR" altLang="en-US" sz="1200" dirty="0">
                <a:latin typeface="+mn-ea"/>
              </a:rPr>
              <a:t> </a:t>
            </a:r>
            <a:r>
              <a:rPr lang="en-US" altLang="ko-KR" sz="1200" dirty="0">
                <a:latin typeface="+mn-ea"/>
              </a:rPr>
              <a:t>(vCPU: 8, RAM: 32GB)</a:t>
            </a:r>
          </a:p>
        </p:txBody>
      </p:sp>
      <p:pic>
        <p:nvPicPr>
          <p:cNvPr id="7" name="그림 6">
            <a:extLst>
              <a:ext uri="{FF2B5EF4-FFF2-40B4-BE49-F238E27FC236}">
                <a16:creationId xmlns:a16="http://schemas.microsoft.com/office/drawing/2014/main" id="{08C53703-DB21-4FF9-B583-25E2087511D3}"/>
              </a:ext>
            </a:extLst>
          </p:cNvPr>
          <p:cNvPicPr>
            <a:picLocks noChangeAspect="1"/>
          </p:cNvPicPr>
          <p:nvPr/>
        </p:nvPicPr>
        <p:blipFill>
          <a:blip r:embed="rId3"/>
          <a:stretch>
            <a:fillRect/>
          </a:stretch>
        </p:blipFill>
        <p:spPr>
          <a:xfrm>
            <a:off x="5217047" y="2851134"/>
            <a:ext cx="2739329" cy="2351910"/>
          </a:xfrm>
          <a:prstGeom prst="rect">
            <a:avLst/>
          </a:prstGeom>
        </p:spPr>
      </p:pic>
      <p:sp>
        <p:nvSpPr>
          <p:cNvPr id="5" name="직사각형 4">
            <a:extLst>
              <a:ext uri="{FF2B5EF4-FFF2-40B4-BE49-F238E27FC236}">
                <a16:creationId xmlns:a16="http://schemas.microsoft.com/office/drawing/2014/main" id="{0AFA05E4-C9C3-458F-B75A-4BCD75253747}"/>
              </a:ext>
            </a:extLst>
          </p:cNvPr>
          <p:cNvSpPr/>
          <p:nvPr/>
        </p:nvSpPr>
        <p:spPr>
          <a:xfrm>
            <a:off x="1661719" y="4227411"/>
            <a:ext cx="2187243" cy="1308323"/>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6" name="직사각형 5">
            <a:extLst>
              <a:ext uri="{FF2B5EF4-FFF2-40B4-BE49-F238E27FC236}">
                <a16:creationId xmlns:a16="http://schemas.microsoft.com/office/drawing/2014/main" id="{CE93331D-629A-485D-BD9C-5E056ED905DA}"/>
              </a:ext>
            </a:extLst>
          </p:cNvPr>
          <p:cNvSpPr/>
          <p:nvPr/>
        </p:nvSpPr>
        <p:spPr>
          <a:xfrm>
            <a:off x="5307124" y="4103933"/>
            <a:ext cx="2592288" cy="246956"/>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4" name="직사각형 13">
            <a:extLst>
              <a:ext uri="{FF2B5EF4-FFF2-40B4-BE49-F238E27FC236}">
                <a16:creationId xmlns:a16="http://schemas.microsoft.com/office/drawing/2014/main" id="{255CA9E1-E99B-49FC-9E03-26A190E995C5}"/>
              </a:ext>
            </a:extLst>
          </p:cNvPr>
          <p:cNvSpPr/>
          <p:nvPr/>
        </p:nvSpPr>
        <p:spPr>
          <a:xfrm>
            <a:off x="1127600" y="3478703"/>
            <a:ext cx="3465490" cy="255610"/>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2239109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2">
            <a:extLst>
              <a:ext uri="{FF2B5EF4-FFF2-40B4-BE49-F238E27FC236}">
                <a16:creationId xmlns:a16="http://schemas.microsoft.com/office/drawing/2014/main" id="{4AC413CC-6AD7-4268-85EF-B659AA5A1FCF}"/>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 </a:t>
            </a:r>
            <a:r>
              <a:rPr lang="en-US" altLang="ko-KR" sz="2000" dirty="0">
                <a:latin typeface="+mj-ea"/>
              </a:rPr>
              <a:t>(13/17)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887615"/>
          </a:xfrm>
          <a:prstGeom prst="rect">
            <a:avLst/>
          </a:prstGeom>
          <a:noFill/>
        </p:spPr>
        <p:txBody>
          <a:bodyPr wrap="square" rtlCol="0">
            <a:spAutoFit/>
          </a:bodyPr>
          <a:lstStyle/>
          <a:p>
            <a:pPr>
              <a:lnSpc>
                <a:spcPct val="150000"/>
              </a:lnSpc>
            </a:pPr>
            <a:r>
              <a:rPr lang="en-US" altLang="ko-KR" sz="1200" b="1" dirty="0">
                <a:latin typeface="+mn-ea"/>
              </a:rPr>
              <a:t>8) </a:t>
            </a:r>
            <a:r>
              <a:rPr lang="ko-KR" altLang="en-US" sz="1200" b="1" dirty="0">
                <a:latin typeface="+mn-ea"/>
              </a:rPr>
              <a:t>인스턴트 생성 </a:t>
            </a:r>
            <a:r>
              <a:rPr lang="en-US" altLang="ko-KR" sz="1200" b="1" dirty="0">
                <a:latin typeface="+mn-ea"/>
              </a:rPr>
              <a:t>– IP </a:t>
            </a:r>
            <a:r>
              <a:rPr lang="ko-KR" altLang="en-US" sz="1200" b="1" dirty="0">
                <a:latin typeface="+mn-ea"/>
              </a:rPr>
              <a:t>및 블록 스토리지</a:t>
            </a:r>
            <a:endParaRPr lang="en-US" altLang="ko-KR" sz="1200" b="1" dirty="0">
              <a:latin typeface="+mn-ea"/>
            </a:endParaRPr>
          </a:p>
          <a:p>
            <a:pPr marL="671513" lvl="1" indent="-214313">
              <a:lnSpc>
                <a:spcPct val="150000"/>
              </a:lnSpc>
              <a:buFont typeface="Arial" panose="020B0604020202020204" pitchFamily="34" charset="0"/>
              <a:buChar char="•"/>
            </a:pPr>
            <a:r>
              <a:rPr lang="ko-KR" altLang="en-US" sz="1200" dirty="0">
                <a:latin typeface="+mn-ea"/>
              </a:rPr>
              <a:t>네트워크</a:t>
            </a:r>
            <a:r>
              <a:rPr lang="en-US" altLang="ko-KR" sz="1200" dirty="0">
                <a:latin typeface="+mn-ea"/>
              </a:rPr>
              <a:t>, </a:t>
            </a:r>
            <a:r>
              <a:rPr lang="ko-KR" altLang="en-US" sz="1200" dirty="0">
                <a:latin typeface="+mn-ea"/>
              </a:rPr>
              <a:t>예약 스크립트</a:t>
            </a:r>
            <a:r>
              <a:rPr lang="en-US" altLang="ko-KR" sz="1200" dirty="0">
                <a:latin typeface="+mn-ea"/>
              </a:rPr>
              <a:t>, </a:t>
            </a:r>
            <a:r>
              <a:rPr lang="ko-KR" altLang="en-US" sz="1200" dirty="0">
                <a:latin typeface="+mn-ea"/>
              </a:rPr>
              <a:t>보안그룹 </a:t>
            </a:r>
            <a:r>
              <a:rPr lang="en-US" altLang="ko-KR" sz="1200" dirty="0">
                <a:latin typeface="+mn-ea"/>
              </a:rPr>
              <a:t>: </a:t>
            </a:r>
            <a:r>
              <a:rPr lang="ko-KR" altLang="en-US" sz="1200" dirty="0">
                <a:latin typeface="+mn-ea"/>
              </a:rPr>
              <a:t>기본값</a:t>
            </a:r>
            <a:r>
              <a:rPr lang="en-US" altLang="ko-KR" sz="1200" dirty="0">
                <a:latin typeface="+mn-ea"/>
              </a:rPr>
              <a:t> </a:t>
            </a:r>
            <a:r>
              <a:rPr lang="ko-KR" altLang="en-US" sz="1200" dirty="0">
                <a:latin typeface="+mn-ea"/>
              </a:rPr>
              <a:t>사용</a:t>
            </a:r>
            <a:endParaRPr lang="en-US" altLang="ko-KR" sz="1200" dirty="0">
              <a:latin typeface="+mn-ea"/>
            </a:endParaRPr>
          </a:p>
          <a:p>
            <a:pPr marL="671513" lvl="1" indent="-214313">
              <a:lnSpc>
                <a:spcPct val="150000"/>
              </a:lnSpc>
              <a:buFont typeface="Arial" panose="020B0604020202020204" pitchFamily="34" charset="0"/>
              <a:buChar char="•"/>
            </a:pPr>
            <a:r>
              <a:rPr lang="ko-KR" altLang="en-US" sz="1200" dirty="0" err="1">
                <a:latin typeface="+mn-ea"/>
              </a:rPr>
              <a:t>플로팅</a:t>
            </a:r>
            <a:r>
              <a:rPr lang="ko-KR" altLang="en-US" sz="1200" dirty="0">
                <a:latin typeface="+mn-ea"/>
              </a:rPr>
              <a:t> </a:t>
            </a:r>
            <a:r>
              <a:rPr lang="en-US" altLang="ko-KR" sz="1200" dirty="0">
                <a:latin typeface="+mn-ea"/>
              </a:rPr>
              <a:t>IP: </a:t>
            </a:r>
            <a:r>
              <a:rPr lang="ko-KR" altLang="en-US" sz="1200" dirty="0">
                <a:latin typeface="+mn-ea"/>
              </a:rPr>
              <a:t>사용</a:t>
            </a:r>
            <a:r>
              <a:rPr lang="en-US" altLang="ko-KR" sz="1200" dirty="0">
                <a:latin typeface="+mn-ea"/>
              </a:rPr>
              <a:t>, </a:t>
            </a:r>
            <a:r>
              <a:rPr lang="ko-KR" altLang="en-US" sz="1200" dirty="0">
                <a:latin typeface="+mn-ea"/>
              </a:rPr>
              <a:t>추가 블록 스토리지 추가 </a:t>
            </a:r>
            <a:r>
              <a:rPr lang="en-US" altLang="ko-KR" sz="1200" dirty="0">
                <a:latin typeface="+mn-ea"/>
              </a:rPr>
              <a:t>(SSD</a:t>
            </a:r>
            <a:r>
              <a:rPr lang="ko-KR" altLang="en-US" sz="1200" dirty="0">
                <a:latin typeface="+mn-ea"/>
              </a:rPr>
              <a:t> </a:t>
            </a:r>
            <a:r>
              <a:rPr lang="en-US" altLang="ko-KR" sz="1200" dirty="0">
                <a:latin typeface="+mn-ea"/>
              </a:rPr>
              <a:t>400GB) </a:t>
            </a:r>
          </a:p>
        </p:txBody>
      </p:sp>
      <p:pic>
        <p:nvPicPr>
          <p:cNvPr id="4" name="그림 3">
            <a:extLst>
              <a:ext uri="{FF2B5EF4-FFF2-40B4-BE49-F238E27FC236}">
                <a16:creationId xmlns:a16="http://schemas.microsoft.com/office/drawing/2014/main" id="{02762BA9-CC99-402F-81DC-57987D35406A}"/>
              </a:ext>
            </a:extLst>
          </p:cNvPr>
          <p:cNvPicPr>
            <a:picLocks noChangeAspect="1"/>
          </p:cNvPicPr>
          <p:nvPr/>
        </p:nvPicPr>
        <p:blipFill>
          <a:blip r:embed="rId3"/>
          <a:stretch>
            <a:fillRect/>
          </a:stretch>
        </p:blipFill>
        <p:spPr>
          <a:xfrm>
            <a:off x="899592" y="2272429"/>
            <a:ext cx="3470727" cy="1188132"/>
          </a:xfrm>
          <a:prstGeom prst="rect">
            <a:avLst/>
          </a:prstGeom>
        </p:spPr>
      </p:pic>
      <p:pic>
        <p:nvPicPr>
          <p:cNvPr id="7" name="그림 6">
            <a:extLst>
              <a:ext uri="{FF2B5EF4-FFF2-40B4-BE49-F238E27FC236}">
                <a16:creationId xmlns:a16="http://schemas.microsoft.com/office/drawing/2014/main" id="{582CE5B6-81F3-48CD-87EF-535DC783459E}"/>
              </a:ext>
            </a:extLst>
          </p:cNvPr>
          <p:cNvPicPr>
            <a:picLocks noChangeAspect="1"/>
          </p:cNvPicPr>
          <p:nvPr/>
        </p:nvPicPr>
        <p:blipFill>
          <a:blip r:embed="rId4"/>
          <a:stretch>
            <a:fillRect/>
          </a:stretch>
        </p:blipFill>
        <p:spPr>
          <a:xfrm>
            <a:off x="899592" y="3861048"/>
            <a:ext cx="5130855" cy="1475417"/>
          </a:xfrm>
          <a:prstGeom prst="rect">
            <a:avLst/>
          </a:prstGeom>
        </p:spPr>
      </p:pic>
    </p:spTree>
    <p:extLst>
      <p:ext uri="{BB962C8B-B14F-4D97-AF65-F5344CB8AC3E}">
        <p14:creationId xmlns:p14="http://schemas.microsoft.com/office/powerpoint/2010/main" val="3989677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a:extLst>
              <a:ext uri="{FF2B5EF4-FFF2-40B4-BE49-F238E27FC236}">
                <a16:creationId xmlns:a16="http://schemas.microsoft.com/office/drawing/2014/main" id="{5EC99766-0587-42EB-974B-17ED6B4CF41A}"/>
              </a:ext>
            </a:extLst>
          </p:cNvPr>
          <p:cNvSpPr>
            <a:spLocks noGrp="1"/>
          </p:cNvSpPr>
          <p:nvPr>
            <p:ph type="title"/>
          </p:nvPr>
        </p:nvSpPr>
        <p:spPr>
          <a:xfrm>
            <a:off x="683568" y="764704"/>
            <a:ext cx="7992888" cy="5472608"/>
          </a:xfrm>
        </p:spPr>
        <p:txBody>
          <a:bodyPr anchor="t"/>
          <a:lstStyle/>
          <a:p>
            <a:pPr>
              <a:lnSpc>
                <a:spcPct val="150000"/>
              </a:lnSpc>
            </a:pPr>
            <a:r>
              <a:rPr lang="en-US" altLang="ko-KR" sz="2000" dirty="0">
                <a:solidFill>
                  <a:srgbClr val="0070C0"/>
                </a:solidFill>
                <a:latin typeface="+mj-ea"/>
              </a:rPr>
              <a:t>1. </a:t>
            </a:r>
            <a:r>
              <a:rPr lang="ko-KR" altLang="en-US" sz="2000" dirty="0">
                <a:solidFill>
                  <a:srgbClr val="0070C0"/>
                </a:solidFill>
                <a:latin typeface="+mj-ea"/>
              </a:rPr>
              <a:t>클라우드 수집 및 저장 개요</a:t>
            </a:r>
            <a:br>
              <a:rPr lang="en-US" altLang="ko-KR" sz="2000" dirty="0">
                <a:solidFill>
                  <a:srgbClr val="0070C0"/>
                </a:solidFill>
                <a:latin typeface="+mj-ea"/>
              </a:rPr>
            </a:br>
            <a:r>
              <a:rPr lang="en-US" altLang="ko-KR" sz="2000" dirty="0">
                <a:solidFill>
                  <a:srgbClr val="0070C0"/>
                </a:solidFill>
                <a:latin typeface="+mj-ea"/>
              </a:rPr>
              <a:t>2. </a:t>
            </a:r>
            <a:r>
              <a:rPr lang="ko-KR" altLang="en-US" sz="2000" dirty="0">
                <a:solidFill>
                  <a:srgbClr val="0070C0"/>
                </a:solidFill>
                <a:latin typeface="+mj-ea"/>
              </a:rPr>
              <a:t>클라우드 인스턴스 생성</a:t>
            </a:r>
            <a:br>
              <a:rPr lang="en-US" altLang="ko-KR" sz="2000" dirty="0">
                <a:solidFill>
                  <a:srgbClr val="0070C0"/>
                </a:solidFill>
                <a:latin typeface="+mj-ea"/>
              </a:rPr>
            </a:br>
            <a:r>
              <a:rPr lang="en-US" altLang="ko-KR" sz="2000" dirty="0">
                <a:solidFill>
                  <a:srgbClr val="0070C0"/>
                </a:solidFill>
                <a:latin typeface="+mj-ea"/>
              </a:rPr>
              <a:t>3. </a:t>
            </a:r>
            <a:r>
              <a:rPr lang="ko-KR" altLang="en-US" sz="2000" dirty="0">
                <a:solidFill>
                  <a:srgbClr val="0070C0"/>
                </a:solidFill>
                <a:latin typeface="+mj-ea"/>
              </a:rPr>
              <a:t>클라우드 원격 접속</a:t>
            </a:r>
            <a:br>
              <a:rPr lang="en-US" altLang="ko-KR" sz="2000" dirty="0">
                <a:solidFill>
                  <a:srgbClr val="0070C0"/>
                </a:solidFill>
                <a:latin typeface="+mj-ea"/>
              </a:rPr>
            </a:br>
            <a:r>
              <a:rPr lang="en-US" altLang="ko-KR" sz="2000" dirty="0">
                <a:solidFill>
                  <a:srgbClr val="0070C0"/>
                </a:solidFill>
                <a:latin typeface="+mj-ea"/>
              </a:rPr>
              <a:t>4. </a:t>
            </a:r>
            <a:r>
              <a:rPr lang="ko-KR" altLang="en-US" sz="2000" dirty="0">
                <a:solidFill>
                  <a:srgbClr val="0070C0"/>
                </a:solidFill>
                <a:latin typeface="+mj-ea"/>
              </a:rPr>
              <a:t>클라우드 저장 공간 구성</a:t>
            </a:r>
            <a:br>
              <a:rPr lang="en-US" altLang="ko-KR" sz="2000" dirty="0">
                <a:solidFill>
                  <a:srgbClr val="0070C0"/>
                </a:solidFill>
                <a:latin typeface="+mj-ea"/>
              </a:rPr>
            </a:br>
            <a:r>
              <a:rPr lang="en-US" altLang="ko-KR" sz="2000" dirty="0">
                <a:solidFill>
                  <a:srgbClr val="0070C0"/>
                </a:solidFill>
                <a:latin typeface="+mj-ea"/>
              </a:rPr>
              <a:t>5. </a:t>
            </a:r>
            <a:r>
              <a:rPr lang="ko-KR" altLang="en-US" sz="2000" dirty="0">
                <a:solidFill>
                  <a:srgbClr val="0070C0"/>
                </a:solidFill>
                <a:latin typeface="+mj-ea"/>
              </a:rPr>
              <a:t>클라우드 소프트웨어 설치</a:t>
            </a:r>
            <a:br>
              <a:rPr lang="en-US" altLang="ko-KR" sz="2000" dirty="0">
                <a:solidFill>
                  <a:srgbClr val="0070C0"/>
                </a:solidFill>
                <a:latin typeface="+mj-ea"/>
              </a:rPr>
            </a:br>
            <a:r>
              <a:rPr lang="en-US" altLang="ko-KR" sz="2000" dirty="0">
                <a:solidFill>
                  <a:srgbClr val="0070C0"/>
                </a:solidFill>
                <a:latin typeface="+mj-ea"/>
              </a:rPr>
              <a:t>6. </a:t>
            </a:r>
            <a:r>
              <a:rPr lang="ko-KR" altLang="en-US" sz="2000" dirty="0">
                <a:solidFill>
                  <a:srgbClr val="0070C0"/>
                </a:solidFill>
                <a:latin typeface="+mj-ea"/>
              </a:rPr>
              <a:t>클라우드 서비스 환경 설정</a:t>
            </a:r>
            <a:br>
              <a:rPr lang="en-US" altLang="ko-KR" sz="2000" dirty="0">
                <a:solidFill>
                  <a:srgbClr val="0070C0"/>
                </a:solidFill>
                <a:latin typeface="+mj-ea"/>
              </a:rPr>
            </a:br>
            <a:r>
              <a:rPr lang="en-US" altLang="ko-KR" sz="2000" dirty="0">
                <a:solidFill>
                  <a:srgbClr val="0070C0"/>
                </a:solidFill>
                <a:latin typeface="+mj-ea"/>
              </a:rPr>
              <a:t>7. </a:t>
            </a:r>
            <a:r>
              <a:rPr lang="ko-KR" altLang="en-US" sz="2000" dirty="0">
                <a:solidFill>
                  <a:srgbClr val="0070C0"/>
                </a:solidFill>
                <a:latin typeface="+mj-ea"/>
              </a:rPr>
              <a:t>클라우드 서비스 관리</a:t>
            </a:r>
            <a:br>
              <a:rPr lang="en-US" altLang="ko-KR" sz="2000" dirty="0">
                <a:solidFill>
                  <a:srgbClr val="0070C0"/>
                </a:solidFill>
                <a:latin typeface="+mj-ea"/>
              </a:rPr>
            </a:br>
            <a:r>
              <a:rPr lang="en-US" altLang="ko-KR" sz="2000" dirty="0">
                <a:solidFill>
                  <a:srgbClr val="0070C0"/>
                </a:solidFill>
                <a:latin typeface="+mj-ea"/>
              </a:rPr>
              <a:t>8. </a:t>
            </a:r>
            <a:r>
              <a:rPr lang="ko-KR" altLang="en-US" sz="2000" dirty="0">
                <a:solidFill>
                  <a:srgbClr val="0070C0"/>
                </a:solidFill>
                <a:latin typeface="+mj-ea"/>
              </a:rPr>
              <a:t>클라우드 보안</a:t>
            </a:r>
            <a:br>
              <a:rPr lang="en-US" altLang="ko-KR" sz="2000" dirty="0">
                <a:solidFill>
                  <a:srgbClr val="0070C0"/>
                </a:solidFill>
                <a:latin typeface="+mj-ea"/>
              </a:rPr>
            </a:br>
            <a:r>
              <a:rPr lang="en-US" altLang="ko-KR" sz="2000" dirty="0">
                <a:solidFill>
                  <a:srgbClr val="0070C0"/>
                </a:solidFill>
                <a:latin typeface="+mj-ea"/>
              </a:rPr>
              <a:t>9. </a:t>
            </a:r>
            <a:r>
              <a:rPr lang="ko-KR" altLang="en-US" sz="2000" dirty="0">
                <a:solidFill>
                  <a:srgbClr val="0070C0"/>
                </a:solidFill>
                <a:latin typeface="+mj-ea"/>
              </a:rPr>
              <a:t>시계열 데이터베이스 백업</a:t>
            </a:r>
            <a:br>
              <a:rPr lang="en-US" altLang="ko-KR" sz="2000" dirty="0">
                <a:solidFill>
                  <a:srgbClr val="0070C0"/>
                </a:solidFill>
                <a:latin typeface="+mj-ea"/>
              </a:rPr>
            </a:br>
            <a:r>
              <a:rPr lang="en-US" altLang="ko-KR" sz="2000" dirty="0">
                <a:solidFill>
                  <a:srgbClr val="0070C0"/>
                </a:solidFill>
                <a:latin typeface="+mj-ea"/>
              </a:rPr>
              <a:t>10. </a:t>
            </a:r>
            <a:r>
              <a:rPr lang="ko-KR" altLang="en-US" sz="2000" dirty="0">
                <a:solidFill>
                  <a:srgbClr val="0070C0"/>
                </a:solidFill>
                <a:latin typeface="+mj-ea"/>
              </a:rPr>
              <a:t>시계열 데이터 </a:t>
            </a:r>
            <a:r>
              <a:rPr lang="ko-KR" altLang="en-US" sz="2000" dirty="0" err="1">
                <a:solidFill>
                  <a:srgbClr val="0070C0"/>
                </a:solidFill>
                <a:latin typeface="+mj-ea"/>
              </a:rPr>
              <a:t>대쉬보드</a:t>
            </a:r>
            <a:r>
              <a:rPr lang="ko-KR" altLang="en-US" sz="2000" dirty="0">
                <a:solidFill>
                  <a:srgbClr val="0070C0"/>
                </a:solidFill>
                <a:latin typeface="+mj-ea"/>
              </a:rPr>
              <a:t> 활용</a:t>
            </a:r>
            <a:br>
              <a:rPr lang="en-US" altLang="ko-KR" sz="2000" dirty="0">
                <a:solidFill>
                  <a:srgbClr val="0070C0"/>
                </a:solidFill>
                <a:latin typeface="+mj-ea"/>
              </a:rPr>
            </a:br>
            <a:r>
              <a:rPr lang="en-US" altLang="ko-KR" sz="2000" dirty="0">
                <a:solidFill>
                  <a:srgbClr val="0070C0"/>
                </a:solidFill>
                <a:latin typeface="+mj-ea"/>
              </a:rPr>
              <a:t>11. </a:t>
            </a:r>
            <a:r>
              <a:rPr lang="ko-KR" altLang="en-US" sz="2000" dirty="0">
                <a:solidFill>
                  <a:srgbClr val="0070C0"/>
                </a:solidFill>
                <a:latin typeface="+mj-ea"/>
              </a:rPr>
              <a:t>클라우드 자원 성능 모니터링</a:t>
            </a:r>
            <a:br>
              <a:rPr lang="en-US" altLang="ko-KR" sz="2000" dirty="0">
                <a:solidFill>
                  <a:srgbClr val="0070C0"/>
                </a:solidFill>
                <a:latin typeface="+mj-ea"/>
              </a:rPr>
            </a:br>
            <a:r>
              <a:rPr lang="en-US" altLang="ko-KR" sz="2000" dirty="0">
                <a:solidFill>
                  <a:srgbClr val="0070C0"/>
                </a:solidFill>
                <a:latin typeface="+mj-ea"/>
              </a:rPr>
              <a:t>12. </a:t>
            </a:r>
            <a:r>
              <a:rPr lang="ko-KR" altLang="en-US" sz="2000" dirty="0">
                <a:solidFill>
                  <a:srgbClr val="0070C0"/>
                </a:solidFill>
                <a:latin typeface="+mj-ea"/>
              </a:rPr>
              <a:t>외부 데이터 연동 서비스 </a:t>
            </a:r>
            <a:r>
              <a:rPr lang="en-US" altLang="ko-KR" sz="2000" dirty="0">
                <a:solidFill>
                  <a:srgbClr val="0070C0"/>
                </a:solidFill>
                <a:latin typeface="+mj-ea"/>
              </a:rPr>
              <a:t>(REST</a:t>
            </a:r>
            <a:r>
              <a:rPr lang="ko-KR" altLang="en-US" sz="2000" dirty="0">
                <a:solidFill>
                  <a:srgbClr val="0070C0"/>
                </a:solidFill>
                <a:latin typeface="+mj-ea"/>
              </a:rPr>
              <a:t> </a:t>
            </a:r>
            <a:r>
              <a:rPr lang="en-US" altLang="ko-KR" sz="2000" dirty="0">
                <a:solidFill>
                  <a:srgbClr val="0070C0"/>
                </a:solidFill>
                <a:latin typeface="+mj-ea"/>
              </a:rPr>
              <a:t>API)</a:t>
            </a:r>
            <a:endParaRPr lang="ko-KR" altLang="en-US" sz="2800" dirty="0">
              <a:solidFill>
                <a:srgbClr val="0070C0"/>
              </a:solidFill>
              <a:latin typeface="+mj-ea"/>
            </a:endParaRPr>
          </a:p>
        </p:txBody>
      </p:sp>
      <p:sp>
        <p:nvSpPr>
          <p:cNvPr id="4" name="제목 6">
            <a:extLst>
              <a:ext uri="{FF2B5EF4-FFF2-40B4-BE49-F238E27FC236}">
                <a16:creationId xmlns:a16="http://schemas.microsoft.com/office/drawing/2014/main" id="{C4FB1AEB-2098-4E4A-95A5-2D05C8A274ED}"/>
              </a:ext>
            </a:extLst>
          </p:cNvPr>
          <p:cNvSpPr txBox="1">
            <a:spLocks/>
          </p:cNvSpPr>
          <p:nvPr/>
        </p:nvSpPr>
        <p:spPr>
          <a:xfrm>
            <a:off x="755576" y="260648"/>
            <a:ext cx="8135312" cy="346050"/>
          </a:xfrm>
          <a:prstGeom prst="rect">
            <a:avLst/>
          </a:prstGeom>
          <a:noFill/>
          <a:effectLst>
            <a:innerShdw blurRad="63500" dist="50800" dir="13500000">
              <a:prstClr val="black">
                <a:alpha val="50000"/>
              </a:prstClr>
            </a:innerShdw>
          </a:effectLst>
        </p:spPr>
        <p:txBody>
          <a:bodyPr vert="horz" lIns="91440" tIns="45720" rIns="91440" bIns="45720" rtlCol="0" anchor="ctr">
            <a:noAutofit/>
          </a:bodyPr>
          <a:lstStyle>
            <a:lvl1pPr algn="l" defTabSz="914400" rtl="0" eaLnBrk="1" latinLnBrk="1" hangingPunct="1">
              <a:spcBef>
                <a:spcPct val="0"/>
              </a:spcBef>
              <a:buNone/>
              <a:defRPr sz="2400" b="1" kern="1200">
                <a:solidFill>
                  <a:srgbClr val="1996B3"/>
                </a:solidFill>
                <a:effectLst/>
                <a:latin typeface="+mj-lt"/>
                <a:ea typeface="+mj-ea"/>
                <a:cs typeface="+mj-cs"/>
              </a:defRPr>
            </a:lvl1pPr>
          </a:lstStyle>
          <a:p>
            <a:r>
              <a:rPr lang="ko-KR" altLang="en-US" sz="2000" dirty="0">
                <a:latin typeface="+mj-ea"/>
              </a:rPr>
              <a:t>목차</a:t>
            </a:r>
          </a:p>
        </p:txBody>
      </p:sp>
    </p:spTree>
    <p:extLst>
      <p:ext uri="{BB962C8B-B14F-4D97-AF65-F5344CB8AC3E}">
        <p14:creationId xmlns:p14="http://schemas.microsoft.com/office/powerpoint/2010/main" val="226405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04BDECB1-4223-4B25-A7E2-F5DA751180B7}"/>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 </a:t>
            </a:r>
            <a:r>
              <a:rPr lang="en-US" altLang="ko-KR" sz="2000" dirty="0">
                <a:latin typeface="+mj-ea"/>
              </a:rPr>
              <a:t>(14/17)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1441613"/>
          </a:xfrm>
          <a:prstGeom prst="rect">
            <a:avLst/>
          </a:prstGeom>
          <a:noFill/>
        </p:spPr>
        <p:txBody>
          <a:bodyPr wrap="square" rtlCol="0">
            <a:spAutoFit/>
          </a:bodyPr>
          <a:lstStyle/>
          <a:p>
            <a:pPr>
              <a:lnSpc>
                <a:spcPct val="150000"/>
              </a:lnSpc>
            </a:pPr>
            <a:r>
              <a:rPr lang="en-US" altLang="ko-KR" sz="1200" b="1" dirty="0">
                <a:latin typeface="+mn-ea"/>
              </a:rPr>
              <a:t>8) </a:t>
            </a:r>
            <a:r>
              <a:rPr lang="ko-KR" altLang="en-US" sz="1200" b="1" dirty="0">
                <a:latin typeface="+mn-ea"/>
              </a:rPr>
              <a:t>인스턴스 생성 </a:t>
            </a:r>
            <a:r>
              <a:rPr lang="en-US" altLang="ko-KR" sz="1200" b="1" dirty="0">
                <a:latin typeface="+mn-ea"/>
              </a:rPr>
              <a:t>- </a:t>
            </a:r>
            <a:r>
              <a:rPr lang="ko-KR" altLang="en-US" sz="1200" b="1" dirty="0">
                <a:latin typeface="+mn-ea"/>
              </a:rPr>
              <a:t>네트워크 및 보안 설정</a:t>
            </a:r>
            <a:endParaRPr lang="en-US" altLang="ko-KR" sz="1200" b="1" dirty="0">
              <a:latin typeface="+mn-ea"/>
            </a:endParaRPr>
          </a:p>
          <a:p>
            <a:pPr marL="671513" lvl="1" indent="-214313">
              <a:lnSpc>
                <a:spcPct val="150000"/>
              </a:lnSpc>
              <a:buFont typeface="Arial" panose="020B0604020202020204" pitchFamily="34" charset="0"/>
              <a:buChar char="•"/>
            </a:pPr>
            <a:r>
              <a:rPr lang="ko-KR" altLang="en-US" sz="1200" dirty="0">
                <a:latin typeface="+mn-ea"/>
              </a:rPr>
              <a:t>보안 그룹에서 인스턴트 서버의 아이피 및 포트에 관한 접근 권한을 설정한다</a:t>
            </a:r>
            <a:r>
              <a:rPr lang="en-US" altLang="ko-KR" sz="1200" dirty="0">
                <a:latin typeface="+mn-ea"/>
              </a:rPr>
              <a:t>.</a:t>
            </a:r>
          </a:p>
          <a:p>
            <a:pPr marL="671513" lvl="1" indent="-214313">
              <a:lnSpc>
                <a:spcPct val="150000"/>
              </a:lnSpc>
              <a:buFont typeface="Arial" panose="020B0604020202020204" pitchFamily="34" charset="0"/>
              <a:buChar char="•"/>
            </a:pPr>
            <a:r>
              <a:rPr lang="ko-KR" altLang="en-US" sz="1200" dirty="0">
                <a:latin typeface="+mn-ea"/>
              </a:rPr>
              <a:t>보안그룹 설정은 하단 이미지 참고 </a:t>
            </a:r>
            <a:r>
              <a:rPr lang="en-US" altLang="ko-KR" sz="1200" dirty="0">
                <a:latin typeface="+mn-ea"/>
              </a:rPr>
              <a:t>(22</a:t>
            </a:r>
            <a:r>
              <a:rPr lang="ko-KR" altLang="en-US" sz="1200" dirty="0">
                <a:latin typeface="+mn-ea"/>
              </a:rPr>
              <a:t>번 포트는 </a:t>
            </a:r>
            <a:r>
              <a:rPr lang="en-US" altLang="ko-KR" sz="1200" dirty="0">
                <a:latin typeface="+mn-ea"/>
              </a:rPr>
              <a:t>SSH</a:t>
            </a:r>
            <a:r>
              <a:rPr lang="ko-KR" altLang="en-US" sz="1200" dirty="0">
                <a:latin typeface="+mn-ea"/>
              </a:rPr>
              <a:t> 포트로 관리자 사용환경에 따라 변경될 수 있음</a:t>
            </a:r>
            <a:r>
              <a:rPr lang="en-US" altLang="ko-KR" sz="1200" dirty="0">
                <a:latin typeface="+mn-ea"/>
              </a:rPr>
              <a:t>)</a:t>
            </a:r>
          </a:p>
          <a:p>
            <a:pPr marL="671513" lvl="1" indent="-214313">
              <a:lnSpc>
                <a:spcPct val="150000"/>
              </a:lnSpc>
              <a:buFont typeface="Arial" panose="020B0604020202020204" pitchFamily="34" charset="0"/>
              <a:buChar char="•"/>
            </a:pPr>
            <a:r>
              <a:rPr lang="en-US" altLang="ko-KR" sz="1200" dirty="0">
                <a:latin typeface="+mn-ea"/>
              </a:rPr>
              <a:t>Toast Console -&gt; Computer</a:t>
            </a:r>
            <a:r>
              <a:rPr lang="ko-KR" altLang="en-US" sz="1200" dirty="0">
                <a:latin typeface="+mn-ea"/>
              </a:rPr>
              <a:t>  </a:t>
            </a:r>
            <a:r>
              <a:rPr lang="en-US" altLang="ko-KR" sz="1200" dirty="0">
                <a:latin typeface="+mn-ea"/>
              </a:rPr>
              <a:t>-&gt; Instance</a:t>
            </a:r>
            <a:r>
              <a:rPr lang="ko-KR" altLang="en-US" sz="1200" dirty="0">
                <a:latin typeface="+mn-ea"/>
              </a:rPr>
              <a:t> </a:t>
            </a:r>
            <a:r>
              <a:rPr lang="en-US" altLang="ko-KR" sz="1200" dirty="0">
                <a:latin typeface="+mn-ea"/>
              </a:rPr>
              <a:t>-&gt; </a:t>
            </a:r>
            <a:r>
              <a:rPr lang="ko-KR" altLang="en-US" sz="1200" dirty="0">
                <a:latin typeface="+mn-ea"/>
              </a:rPr>
              <a:t>보안그룹</a:t>
            </a:r>
            <a:endParaRPr lang="en-US" altLang="ko-KR" sz="1200" dirty="0">
              <a:latin typeface="+mn-ea"/>
            </a:endParaRPr>
          </a:p>
          <a:p>
            <a:pPr>
              <a:lnSpc>
                <a:spcPct val="150000"/>
              </a:lnSpc>
            </a:pPr>
            <a:endParaRPr lang="ko-KR" altLang="en-US" sz="1200" b="1" dirty="0">
              <a:latin typeface="+mn-ea"/>
            </a:endParaRPr>
          </a:p>
        </p:txBody>
      </p:sp>
      <p:pic>
        <p:nvPicPr>
          <p:cNvPr id="7" name="그림 6">
            <a:extLst>
              <a:ext uri="{FF2B5EF4-FFF2-40B4-BE49-F238E27FC236}">
                <a16:creationId xmlns:a16="http://schemas.microsoft.com/office/drawing/2014/main" id="{0331F02E-F0EF-4372-95C7-8CC03B562388}"/>
              </a:ext>
            </a:extLst>
          </p:cNvPr>
          <p:cNvPicPr>
            <a:picLocks noChangeAspect="1"/>
          </p:cNvPicPr>
          <p:nvPr/>
        </p:nvPicPr>
        <p:blipFill>
          <a:blip r:embed="rId3"/>
          <a:stretch>
            <a:fillRect/>
          </a:stretch>
        </p:blipFill>
        <p:spPr>
          <a:xfrm>
            <a:off x="5004048" y="2859236"/>
            <a:ext cx="3240360" cy="1139528"/>
          </a:xfrm>
          <a:prstGeom prst="rect">
            <a:avLst/>
          </a:prstGeom>
        </p:spPr>
      </p:pic>
      <p:pic>
        <p:nvPicPr>
          <p:cNvPr id="6" name="그림 5">
            <a:extLst>
              <a:ext uri="{FF2B5EF4-FFF2-40B4-BE49-F238E27FC236}">
                <a16:creationId xmlns:a16="http://schemas.microsoft.com/office/drawing/2014/main" id="{295F6D2F-4EB1-4FB5-B8F7-48D889EC0450}"/>
              </a:ext>
            </a:extLst>
          </p:cNvPr>
          <p:cNvPicPr>
            <a:picLocks noChangeAspect="1"/>
          </p:cNvPicPr>
          <p:nvPr/>
        </p:nvPicPr>
        <p:blipFill>
          <a:blip r:embed="rId4"/>
          <a:stretch>
            <a:fillRect/>
          </a:stretch>
        </p:blipFill>
        <p:spPr>
          <a:xfrm>
            <a:off x="791581" y="2832016"/>
            <a:ext cx="4039691" cy="2679762"/>
          </a:xfrm>
          <a:prstGeom prst="rect">
            <a:avLst/>
          </a:prstGeom>
        </p:spPr>
      </p:pic>
      <p:pic>
        <p:nvPicPr>
          <p:cNvPr id="9" name="그림 8">
            <a:extLst>
              <a:ext uri="{FF2B5EF4-FFF2-40B4-BE49-F238E27FC236}">
                <a16:creationId xmlns:a16="http://schemas.microsoft.com/office/drawing/2014/main" id="{DA99847B-49A4-4DE9-8EC3-867855908D19}"/>
              </a:ext>
            </a:extLst>
          </p:cNvPr>
          <p:cNvPicPr>
            <a:picLocks noChangeAspect="1"/>
          </p:cNvPicPr>
          <p:nvPr/>
        </p:nvPicPr>
        <p:blipFill>
          <a:blip r:embed="rId5"/>
          <a:stretch>
            <a:fillRect/>
          </a:stretch>
        </p:blipFill>
        <p:spPr>
          <a:xfrm>
            <a:off x="5004049" y="4377476"/>
            <a:ext cx="3240359" cy="1033354"/>
          </a:xfrm>
          <a:prstGeom prst="rect">
            <a:avLst/>
          </a:prstGeom>
        </p:spPr>
      </p:pic>
      <p:sp>
        <p:nvSpPr>
          <p:cNvPr id="10" name="직사각형 9">
            <a:extLst>
              <a:ext uri="{FF2B5EF4-FFF2-40B4-BE49-F238E27FC236}">
                <a16:creationId xmlns:a16="http://schemas.microsoft.com/office/drawing/2014/main" id="{B9EEE790-4186-408D-A572-B908B5E15C3E}"/>
              </a:ext>
            </a:extLst>
          </p:cNvPr>
          <p:cNvSpPr/>
          <p:nvPr/>
        </p:nvSpPr>
        <p:spPr>
          <a:xfrm>
            <a:off x="1439652" y="2942946"/>
            <a:ext cx="257513" cy="162019"/>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2" name="직사각형 11">
            <a:extLst>
              <a:ext uri="{FF2B5EF4-FFF2-40B4-BE49-F238E27FC236}">
                <a16:creationId xmlns:a16="http://schemas.microsoft.com/office/drawing/2014/main" id="{0B4315B0-B1D1-41C5-9BD9-2065CB844784}"/>
              </a:ext>
            </a:extLst>
          </p:cNvPr>
          <p:cNvSpPr/>
          <p:nvPr/>
        </p:nvSpPr>
        <p:spPr>
          <a:xfrm>
            <a:off x="817075" y="4077072"/>
            <a:ext cx="460559" cy="162019"/>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4" name="직사각형 13">
            <a:extLst>
              <a:ext uri="{FF2B5EF4-FFF2-40B4-BE49-F238E27FC236}">
                <a16:creationId xmlns:a16="http://schemas.microsoft.com/office/drawing/2014/main" id="{ED933C40-CC36-4EAE-8DB7-383DC21FEEB9}"/>
              </a:ext>
            </a:extLst>
          </p:cNvPr>
          <p:cNvSpPr/>
          <p:nvPr/>
        </p:nvSpPr>
        <p:spPr>
          <a:xfrm>
            <a:off x="4517994" y="4326893"/>
            <a:ext cx="248282" cy="1134126"/>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8" name="직사각형 17">
            <a:extLst>
              <a:ext uri="{FF2B5EF4-FFF2-40B4-BE49-F238E27FC236}">
                <a16:creationId xmlns:a16="http://schemas.microsoft.com/office/drawing/2014/main" id="{9C35CCDD-13EF-44A3-AA89-E76149D72588}"/>
              </a:ext>
            </a:extLst>
          </p:cNvPr>
          <p:cNvSpPr/>
          <p:nvPr/>
        </p:nvSpPr>
        <p:spPr>
          <a:xfrm>
            <a:off x="817075" y="3429000"/>
            <a:ext cx="3949201" cy="216024"/>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9" name="연결선: 꺾임 18">
            <a:extLst>
              <a:ext uri="{FF2B5EF4-FFF2-40B4-BE49-F238E27FC236}">
                <a16:creationId xmlns:a16="http://schemas.microsoft.com/office/drawing/2014/main" id="{1B7E2448-5F02-41A9-AA88-BCC7B8A58A67}"/>
              </a:ext>
            </a:extLst>
          </p:cNvPr>
          <p:cNvCxnSpPr>
            <a:cxnSpLocks/>
            <a:stCxn id="18" idx="2"/>
          </p:cNvCxnSpPr>
          <p:nvPr/>
        </p:nvCxnSpPr>
        <p:spPr>
          <a:xfrm rot="5400000">
            <a:off x="2358691" y="3806105"/>
            <a:ext cx="594067" cy="27190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연결선: 꺾임 22">
            <a:extLst>
              <a:ext uri="{FF2B5EF4-FFF2-40B4-BE49-F238E27FC236}">
                <a16:creationId xmlns:a16="http://schemas.microsoft.com/office/drawing/2014/main" id="{EE08CD37-C814-4EC1-A8E3-F9EF113E76D3}"/>
              </a:ext>
            </a:extLst>
          </p:cNvPr>
          <p:cNvCxnSpPr>
            <a:cxnSpLocks/>
            <a:stCxn id="12" idx="3"/>
            <a:endCxn id="7" idx="1"/>
          </p:cNvCxnSpPr>
          <p:nvPr/>
        </p:nvCxnSpPr>
        <p:spPr>
          <a:xfrm flipV="1">
            <a:off x="1277634" y="3429000"/>
            <a:ext cx="3726414" cy="729082"/>
          </a:xfrm>
          <a:prstGeom prst="bentConnector3">
            <a:avLst>
              <a:gd name="adj1" fmla="val 9689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연결선: 꺾임 26">
            <a:extLst>
              <a:ext uri="{FF2B5EF4-FFF2-40B4-BE49-F238E27FC236}">
                <a16:creationId xmlns:a16="http://schemas.microsoft.com/office/drawing/2014/main" id="{2D0A5844-EAC5-4803-9973-EDE28739194D}"/>
              </a:ext>
            </a:extLst>
          </p:cNvPr>
          <p:cNvCxnSpPr>
            <a:cxnSpLocks/>
            <a:stCxn id="14" idx="3"/>
            <a:endCxn id="9" idx="1"/>
          </p:cNvCxnSpPr>
          <p:nvPr/>
        </p:nvCxnSpPr>
        <p:spPr>
          <a:xfrm>
            <a:off x="4766276" y="4893956"/>
            <a:ext cx="237773" cy="19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1924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2">
            <a:extLst>
              <a:ext uri="{FF2B5EF4-FFF2-40B4-BE49-F238E27FC236}">
                <a16:creationId xmlns:a16="http://schemas.microsoft.com/office/drawing/2014/main" id="{F9FA27AE-8046-4ECC-82A2-302BE35E6A84}"/>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 </a:t>
            </a:r>
            <a:r>
              <a:rPr lang="en-US" altLang="ko-KR" sz="2000" dirty="0">
                <a:latin typeface="+mj-ea"/>
              </a:rPr>
              <a:t>(15/17)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887615"/>
          </a:xfrm>
          <a:prstGeom prst="rect">
            <a:avLst/>
          </a:prstGeom>
          <a:noFill/>
        </p:spPr>
        <p:txBody>
          <a:bodyPr wrap="square" rtlCol="0">
            <a:spAutoFit/>
          </a:bodyPr>
          <a:lstStyle/>
          <a:p>
            <a:pPr>
              <a:lnSpc>
                <a:spcPct val="150000"/>
              </a:lnSpc>
            </a:pPr>
            <a:r>
              <a:rPr lang="en-US" altLang="ko-KR" sz="1200" b="1" dirty="0">
                <a:latin typeface="+mn-ea"/>
              </a:rPr>
              <a:t>8) </a:t>
            </a:r>
            <a:r>
              <a:rPr lang="ko-KR" altLang="en-US" sz="1200" b="1" dirty="0">
                <a:latin typeface="+mn-ea"/>
              </a:rPr>
              <a:t>인스턴스 생성 </a:t>
            </a:r>
            <a:r>
              <a:rPr lang="en-US" altLang="ko-KR" sz="1200" b="1" dirty="0">
                <a:latin typeface="+mn-ea"/>
              </a:rPr>
              <a:t>- </a:t>
            </a:r>
            <a:r>
              <a:rPr lang="ko-KR" altLang="en-US" sz="1200" b="1" dirty="0">
                <a:latin typeface="+mn-ea"/>
              </a:rPr>
              <a:t>블록 스토리지 설정</a:t>
            </a:r>
            <a:endParaRPr lang="en-US" altLang="ko-KR" sz="1200" b="1" dirty="0">
              <a:latin typeface="+mn-ea"/>
            </a:endParaRPr>
          </a:p>
          <a:p>
            <a:pPr marL="628650" lvl="1" indent="-171450">
              <a:lnSpc>
                <a:spcPct val="150000"/>
              </a:lnSpc>
              <a:buFont typeface="Arial" panose="020B0604020202020204" pitchFamily="34" charset="0"/>
              <a:buChar char="•"/>
            </a:pPr>
            <a:r>
              <a:rPr lang="en-US" altLang="ko-KR" sz="1200" dirty="0">
                <a:latin typeface="+mn-ea"/>
              </a:rPr>
              <a:t>Root </a:t>
            </a:r>
            <a:r>
              <a:rPr lang="ko-KR" altLang="en-US" sz="1200" dirty="0">
                <a:latin typeface="+mn-ea"/>
              </a:rPr>
              <a:t>파일 시스템용 블록 스토리지 </a:t>
            </a:r>
            <a:r>
              <a:rPr lang="en-US" altLang="ko-KR" sz="1200" dirty="0">
                <a:latin typeface="+mn-ea"/>
              </a:rPr>
              <a:t>(100GB)</a:t>
            </a:r>
          </a:p>
          <a:p>
            <a:pPr marL="628650" lvl="1" indent="-171450">
              <a:lnSpc>
                <a:spcPct val="150000"/>
              </a:lnSpc>
              <a:buFont typeface="Arial" panose="020B0604020202020204" pitchFamily="34" charset="0"/>
              <a:buChar char="•"/>
            </a:pPr>
            <a:r>
              <a:rPr lang="ko-KR" altLang="en-US" sz="1200" dirty="0">
                <a:latin typeface="+mn-ea"/>
              </a:rPr>
              <a:t>시계열 데이터베이스 저장용 블록 스토리지 생성 </a:t>
            </a:r>
            <a:r>
              <a:rPr lang="en-US" altLang="ko-KR" sz="1200" dirty="0">
                <a:latin typeface="+mn-ea"/>
              </a:rPr>
              <a:t>(400GB)</a:t>
            </a:r>
            <a:endParaRPr lang="ko-KR" altLang="en-US" sz="1200" dirty="0">
              <a:latin typeface="+mn-ea"/>
            </a:endParaRPr>
          </a:p>
        </p:txBody>
      </p:sp>
      <p:pic>
        <p:nvPicPr>
          <p:cNvPr id="5" name="그림 4">
            <a:extLst>
              <a:ext uri="{FF2B5EF4-FFF2-40B4-BE49-F238E27FC236}">
                <a16:creationId xmlns:a16="http://schemas.microsoft.com/office/drawing/2014/main" id="{7E6FEDED-AE66-4F7A-BAFF-33E0840DD98E}"/>
              </a:ext>
            </a:extLst>
          </p:cNvPr>
          <p:cNvPicPr>
            <a:picLocks noChangeAspect="1"/>
          </p:cNvPicPr>
          <p:nvPr/>
        </p:nvPicPr>
        <p:blipFill>
          <a:blip r:embed="rId3"/>
          <a:stretch>
            <a:fillRect/>
          </a:stretch>
        </p:blipFill>
        <p:spPr>
          <a:xfrm>
            <a:off x="449542" y="2564904"/>
            <a:ext cx="5022558" cy="2566328"/>
          </a:xfrm>
          <a:prstGeom prst="rect">
            <a:avLst/>
          </a:prstGeom>
        </p:spPr>
      </p:pic>
      <p:pic>
        <p:nvPicPr>
          <p:cNvPr id="11" name="그림 10">
            <a:extLst>
              <a:ext uri="{FF2B5EF4-FFF2-40B4-BE49-F238E27FC236}">
                <a16:creationId xmlns:a16="http://schemas.microsoft.com/office/drawing/2014/main" id="{CA891822-EB0D-476E-9803-A8393621F56C}"/>
              </a:ext>
            </a:extLst>
          </p:cNvPr>
          <p:cNvPicPr>
            <a:picLocks noChangeAspect="1"/>
          </p:cNvPicPr>
          <p:nvPr/>
        </p:nvPicPr>
        <p:blipFill>
          <a:blip r:embed="rId4"/>
          <a:stretch>
            <a:fillRect/>
          </a:stretch>
        </p:blipFill>
        <p:spPr>
          <a:xfrm>
            <a:off x="6050366" y="2996951"/>
            <a:ext cx="2446070" cy="1576908"/>
          </a:xfrm>
          <a:prstGeom prst="rect">
            <a:avLst/>
          </a:prstGeom>
        </p:spPr>
      </p:pic>
      <p:sp>
        <p:nvSpPr>
          <p:cNvPr id="20" name="직사각형 19">
            <a:extLst>
              <a:ext uri="{FF2B5EF4-FFF2-40B4-BE49-F238E27FC236}">
                <a16:creationId xmlns:a16="http://schemas.microsoft.com/office/drawing/2014/main" id="{B87168B8-5518-46D4-8F63-8F631E44C068}"/>
              </a:ext>
            </a:extLst>
          </p:cNvPr>
          <p:cNvSpPr/>
          <p:nvPr/>
        </p:nvSpPr>
        <p:spPr>
          <a:xfrm>
            <a:off x="442867" y="3591017"/>
            <a:ext cx="708754" cy="216024"/>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1" name="연결선: 꺾임 20">
            <a:extLst>
              <a:ext uri="{FF2B5EF4-FFF2-40B4-BE49-F238E27FC236}">
                <a16:creationId xmlns:a16="http://schemas.microsoft.com/office/drawing/2014/main" id="{D1ADA56E-EF7E-4C64-8829-AEB8B28F3FD6}"/>
              </a:ext>
            </a:extLst>
          </p:cNvPr>
          <p:cNvCxnSpPr>
            <a:cxnSpLocks/>
            <a:stCxn id="20" idx="3"/>
            <a:endCxn id="22" idx="2"/>
          </p:cNvCxnSpPr>
          <p:nvPr/>
        </p:nvCxnSpPr>
        <p:spPr>
          <a:xfrm flipV="1">
            <a:off x="1151620" y="3483005"/>
            <a:ext cx="186598" cy="21602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864F844B-892B-4B46-A283-AFF2AF82B0A4}"/>
              </a:ext>
            </a:extLst>
          </p:cNvPr>
          <p:cNvSpPr/>
          <p:nvPr/>
        </p:nvSpPr>
        <p:spPr>
          <a:xfrm>
            <a:off x="1254785" y="3320987"/>
            <a:ext cx="166866" cy="162018"/>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4" name="연결선: 꺾임 23">
            <a:extLst>
              <a:ext uri="{FF2B5EF4-FFF2-40B4-BE49-F238E27FC236}">
                <a16:creationId xmlns:a16="http://schemas.microsoft.com/office/drawing/2014/main" id="{3E99D1C0-1A84-4052-A520-B9EF7B7E8836}"/>
              </a:ext>
            </a:extLst>
          </p:cNvPr>
          <p:cNvCxnSpPr>
            <a:cxnSpLocks/>
            <a:stCxn id="22" idx="3"/>
            <a:endCxn id="13" idx="0"/>
          </p:cNvCxnSpPr>
          <p:nvPr/>
        </p:nvCxnSpPr>
        <p:spPr>
          <a:xfrm>
            <a:off x="1421651" y="3401996"/>
            <a:ext cx="1728191" cy="9181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DB2E2C9A-49F1-4D92-88C1-0423DABC9FC5}"/>
              </a:ext>
            </a:extLst>
          </p:cNvPr>
          <p:cNvSpPr/>
          <p:nvPr/>
        </p:nvSpPr>
        <p:spPr>
          <a:xfrm>
            <a:off x="3041830" y="4320098"/>
            <a:ext cx="216024" cy="253761"/>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30" name="연결선: 꺾임 29">
            <a:extLst>
              <a:ext uri="{FF2B5EF4-FFF2-40B4-BE49-F238E27FC236}">
                <a16:creationId xmlns:a16="http://schemas.microsoft.com/office/drawing/2014/main" id="{7D07FB40-F5B1-4A4F-A815-A34C3E9499B7}"/>
              </a:ext>
            </a:extLst>
          </p:cNvPr>
          <p:cNvCxnSpPr>
            <a:cxnSpLocks/>
            <a:stCxn id="13" idx="3"/>
            <a:endCxn id="31" idx="1"/>
          </p:cNvCxnSpPr>
          <p:nvPr/>
        </p:nvCxnSpPr>
        <p:spPr>
          <a:xfrm flipV="1">
            <a:off x="3257854" y="3788173"/>
            <a:ext cx="2684499" cy="65880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직사각형 30">
            <a:extLst>
              <a:ext uri="{FF2B5EF4-FFF2-40B4-BE49-F238E27FC236}">
                <a16:creationId xmlns:a16="http://schemas.microsoft.com/office/drawing/2014/main" id="{7540437A-7080-4BF0-A0E7-E63E1CAFB370}"/>
              </a:ext>
            </a:extLst>
          </p:cNvPr>
          <p:cNvSpPr/>
          <p:nvPr/>
        </p:nvSpPr>
        <p:spPr>
          <a:xfrm>
            <a:off x="5942354" y="2905208"/>
            <a:ext cx="2662094" cy="1765929"/>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41512307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2">
            <a:extLst>
              <a:ext uri="{FF2B5EF4-FFF2-40B4-BE49-F238E27FC236}">
                <a16:creationId xmlns:a16="http://schemas.microsoft.com/office/drawing/2014/main" id="{991B84BD-E331-40FC-B4B5-05D67144F75F}"/>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 </a:t>
            </a:r>
            <a:r>
              <a:rPr lang="en-US" altLang="ko-KR" sz="2000" dirty="0">
                <a:latin typeface="+mj-ea"/>
              </a:rPr>
              <a:t>(16/17)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887615"/>
          </a:xfrm>
          <a:prstGeom prst="rect">
            <a:avLst/>
          </a:prstGeom>
          <a:noFill/>
        </p:spPr>
        <p:txBody>
          <a:bodyPr wrap="square" rtlCol="0">
            <a:spAutoFit/>
          </a:bodyPr>
          <a:lstStyle/>
          <a:p>
            <a:pPr>
              <a:lnSpc>
                <a:spcPct val="150000"/>
              </a:lnSpc>
            </a:pPr>
            <a:r>
              <a:rPr lang="en-US" altLang="ko-KR" sz="1200" b="1" dirty="0">
                <a:latin typeface="+mn-ea"/>
              </a:rPr>
              <a:t>8) </a:t>
            </a:r>
            <a:r>
              <a:rPr lang="ko-KR" altLang="en-US" sz="1200" b="1" dirty="0">
                <a:latin typeface="+mn-ea"/>
              </a:rPr>
              <a:t>인스턴스 생성 </a:t>
            </a:r>
            <a:r>
              <a:rPr lang="en-US" altLang="ko-KR" sz="1200" b="1" dirty="0">
                <a:latin typeface="+mn-ea"/>
              </a:rPr>
              <a:t>– </a:t>
            </a:r>
            <a:r>
              <a:rPr lang="ko-KR" altLang="en-US" sz="1200" b="1" dirty="0">
                <a:latin typeface="+mn-ea"/>
              </a:rPr>
              <a:t>백업용 블록 스토리지 생성</a:t>
            </a:r>
            <a:endParaRPr lang="en-US" altLang="ko-KR" sz="1200" b="1" dirty="0">
              <a:latin typeface="+mn-ea"/>
            </a:endParaRPr>
          </a:p>
          <a:p>
            <a:pPr marL="628650" lvl="1" indent="-171450">
              <a:lnSpc>
                <a:spcPct val="150000"/>
              </a:lnSpc>
              <a:buFont typeface="Arial" panose="020B0604020202020204" pitchFamily="34" charset="0"/>
              <a:buChar char="•"/>
            </a:pPr>
            <a:r>
              <a:rPr lang="ko-KR" altLang="en-US" sz="1200" dirty="0">
                <a:latin typeface="+mn-ea"/>
              </a:rPr>
              <a:t>백업용 블록 스토리지 생성 </a:t>
            </a:r>
            <a:r>
              <a:rPr lang="en-US" altLang="ko-KR" sz="1200" dirty="0">
                <a:latin typeface="+mn-ea"/>
              </a:rPr>
              <a:t>(1TB)</a:t>
            </a:r>
          </a:p>
          <a:p>
            <a:pPr marL="628650" lvl="1" indent="-171450">
              <a:lnSpc>
                <a:spcPct val="150000"/>
              </a:lnSpc>
              <a:buFont typeface="Arial" panose="020B0604020202020204" pitchFamily="34" charset="0"/>
              <a:buChar char="•"/>
            </a:pPr>
            <a:r>
              <a:rPr lang="ko-KR" altLang="en-US" sz="1200" dirty="0">
                <a:solidFill>
                  <a:srgbClr val="FF0000"/>
                </a:solidFill>
                <a:latin typeface="+mn-ea"/>
              </a:rPr>
              <a:t>가용성 영역은 기존 블록 스토리지와 동일해야 함</a:t>
            </a:r>
          </a:p>
        </p:txBody>
      </p:sp>
      <p:pic>
        <p:nvPicPr>
          <p:cNvPr id="13" name="그림 12">
            <a:extLst>
              <a:ext uri="{FF2B5EF4-FFF2-40B4-BE49-F238E27FC236}">
                <a16:creationId xmlns:a16="http://schemas.microsoft.com/office/drawing/2014/main" id="{B9A4B8D8-5F5D-4A7D-B2D4-D558C178181A}"/>
              </a:ext>
            </a:extLst>
          </p:cNvPr>
          <p:cNvPicPr>
            <a:picLocks noChangeAspect="1"/>
          </p:cNvPicPr>
          <p:nvPr/>
        </p:nvPicPr>
        <p:blipFill>
          <a:blip r:embed="rId3"/>
          <a:stretch>
            <a:fillRect/>
          </a:stretch>
        </p:blipFill>
        <p:spPr>
          <a:xfrm>
            <a:off x="647528" y="2456892"/>
            <a:ext cx="4051064" cy="2500193"/>
          </a:xfrm>
          <a:prstGeom prst="rect">
            <a:avLst/>
          </a:prstGeom>
        </p:spPr>
      </p:pic>
      <p:pic>
        <p:nvPicPr>
          <p:cNvPr id="18" name="그림 17">
            <a:extLst>
              <a:ext uri="{FF2B5EF4-FFF2-40B4-BE49-F238E27FC236}">
                <a16:creationId xmlns:a16="http://schemas.microsoft.com/office/drawing/2014/main" id="{3CDE3FC4-34E0-461D-9D2B-343E0C3E0CB2}"/>
              </a:ext>
            </a:extLst>
          </p:cNvPr>
          <p:cNvPicPr>
            <a:picLocks noChangeAspect="1"/>
          </p:cNvPicPr>
          <p:nvPr/>
        </p:nvPicPr>
        <p:blipFill>
          <a:blip r:embed="rId4"/>
          <a:stretch>
            <a:fillRect/>
          </a:stretch>
        </p:blipFill>
        <p:spPr>
          <a:xfrm>
            <a:off x="4949466" y="2451087"/>
            <a:ext cx="3529999" cy="2447332"/>
          </a:xfrm>
          <a:prstGeom prst="rect">
            <a:avLst/>
          </a:prstGeom>
        </p:spPr>
      </p:pic>
      <p:sp>
        <p:nvSpPr>
          <p:cNvPr id="19" name="직사각형 18">
            <a:extLst>
              <a:ext uri="{FF2B5EF4-FFF2-40B4-BE49-F238E27FC236}">
                <a16:creationId xmlns:a16="http://schemas.microsoft.com/office/drawing/2014/main" id="{108C28B8-B721-4A9D-9FF4-FFAC5B301A2A}"/>
              </a:ext>
            </a:extLst>
          </p:cNvPr>
          <p:cNvSpPr/>
          <p:nvPr/>
        </p:nvSpPr>
        <p:spPr>
          <a:xfrm>
            <a:off x="719572" y="4353276"/>
            <a:ext cx="1134126" cy="216024"/>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0" name="연결선: 꺾임 19">
            <a:extLst>
              <a:ext uri="{FF2B5EF4-FFF2-40B4-BE49-F238E27FC236}">
                <a16:creationId xmlns:a16="http://schemas.microsoft.com/office/drawing/2014/main" id="{C93D3617-23A3-4FC8-905C-8FD9AC05384C}"/>
              </a:ext>
            </a:extLst>
          </p:cNvPr>
          <p:cNvCxnSpPr>
            <a:cxnSpLocks/>
            <a:stCxn id="19" idx="3"/>
            <a:endCxn id="21" idx="2"/>
          </p:cNvCxnSpPr>
          <p:nvPr/>
        </p:nvCxnSpPr>
        <p:spPr>
          <a:xfrm flipV="1">
            <a:off x="1853698" y="3651198"/>
            <a:ext cx="594066" cy="81009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3B32D097-5583-4567-B885-1BFBE6B5A1FB}"/>
              </a:ext>
            </a:extLst>
          </p:cNvPr>
          <p:cNvSpPr/>
          <p:nvPr/>
        </p:nvSpPr>
        <p:spPr>
          <a:xfrm>
            <a:off x="2069722" y="3435174"/>
            <a:ext cx="756084" cy="216024"/>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25" name="직사각형 24">
            <a:extLst>
              <a:ext uri="{FF2B5EF4-FFF2-40B4-BE49-F238E27FC236}">
                <a16:creationId xmlns:a16="http://schemas.microsoft.com/office/drawing/2014/main" id="{1CE4DB20-25B4-47A1-B400-4D6307DC2A38}"/>
              </a:ext>
            </a:extLst>
          </p:cNvPr>
          <p:cNvSpPr/>
          <p:nvPr/>
        </p:nvSpPr>
        <p:spPr>
          <a:xfrm>
            <a:off x="4860032" y="2348880"/>
            <a:ext cx="3744416" cy="2608205"/>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6" name="연결선: 꺾임 25">
            <a:extLst>
              <a:ext uri="{FF2B5EF4-FFF2-40B4-BE49-F238E27FC236}">
                <a16:creationId xmlns:a16="http://schemas.microsoft.com/office/drawing/2014/main" id="{CDD51741-549E-46C0-B259-B8436BF49F95}"/>
              </a:ext>
            </a:extLst>
          </p:cNvPr>
          <p:cNvCxnSpPr>
            <a:cxnSpLocks/>
            <a:stCxn id="21" idx="3"/>
            <a:endCxn id="25" idx="1"/>
          </p:cNvCxnSpPr>
          <p:nvPr/>
        </p:nvCxnSpPr>
        <p:spPr>
          <a:xfrm>
            <a:off x="2825806" y="3543187"/>
            <a:ext cx="2034225" cy="10979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451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51FC6595-D8F7-4EAD-B82D-F5B7C71F7F11}"/>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 </a:t>
            </a:r>
            <a:r>
              <a:rPr lang="en-US" altLang="ko-KR" sz="2000" dirty="0">
                <a:latin typeface="+mj-ea"/>
              </a:rPr>
              <a:t>(17/17)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610616"/>
          </a:xfrm>
          <a:prstGeom prst="rect">
            <a:avLst/>
          </a:prstGeom>
          <a:noFill/>
        </p:spPr>
        <p:txBody>
          <a:bodyPr wrap="square" rtlCol="0">
            <a:spAutoFit/>
          </a:bodyPr>
          <a:lstStyle/>
          <a:p>
            <a:pPr>
              <a:lnSpc>
                <a:spcPct val="150000"/>
              </a:lnSpc>
            </a:pPr>
            <a:r>
              <a:rPr lang="en-US" altLang="ko-KR" sz="1200" b="1" dirty="0">
                <a:latin typeface="+mn-ea"/>
              </a:rPr>
              <a:t>8) </a:t>
            </a:r>
            <a:r>
              <a:rPr lang="ko-KR" altLang="en-US" sz="1200" b="1" dirty="0">
                <a:latin typeface="+mn-ea"/>
              </a:rPr>
              <a:t>인스턴스 생성 </a:t>
            </a:r>
            <a:r>
              <a:rPr lang="en-US" altLang="ko-KR" sz="1200" b="1" dirty="0">
                <a:latin typeface="+mn-ea"/>
              </a:rPr>
              <a:t>– </a:t>
            </a:r>
            <a:r>
              <a:rPr lang="ko-KR" altLang="en-US" sz="1200" b="1" dirty="0">
                <a:latin typeface="+mn-ea"/>
              </a:rPr>
              <a:t>백업용 블록 스토리지 연결</a:t>
            </a:r>
            <a:endParaRPr lang="en-US" altLang="ko-KR" sz="1200" b="1" dirty="0">
              <a:latin typeface="+mn-ea"/>
            </a:endParaRPr>
          </a:p>
          <a:p>
            <a:pPr marL="628650" lvl="1" indent="-171450">
              <a:lnSpc>
                <a:spcPct val="150000"/>
              </a:lnSpc>
              <a:buFont typeface="Arial" panose="020B0604020202020204" pitchFamily="34" charset="0"/>
              <a:buChar char="•"/>
            </a:pPr>
            <a:r>
              <a:rPr lang="ko-KR" altLang="en-US" sz="1200" dirty="0">
                <a:latin typeface="+mn-ea"/>
              </a:rPr>
              <a:t>생성된 백업용 블록 스토리지를 클라우드 인스턴스에 연결한다</a:t>
            </a:r>
            <a:r>
              <a:rPr lang="en-US" altLang="ko-KR" sz="1200" dirty="0">
                <a:latin typeface="+mn-ea"/>
              </a:rPr>
              <a:t>.</a:t>
            </a:r>
            <a:endParaRPr lang="ko-KR" altLang="en-US" sz="1200" dirty="0">
              <a:latin typeface="+mn-ea"/>
            </a:endParaRPr>
          </a:p>
        </p:txBody>
      </p:sp>
      <p:pic>
        <p:nvPicPr>
          <p:cNvPr id="5" name="그림 4">
            <a:extLst>
              <a:ext uri="{FF2B5EF4-FFF2-40B4-BE49-F238E27FC236}">
                <a16:creationId xmlns:a16="http://schemas.microsoft.com/office/drawing/2014/main" id="{B4132B36-10A2-4F8E-B61C-F1FF979099EE}"/>
              </a:ext>
            </a:extLst>
          </p:cNvPr>
          <p:cNvPicPr>
            <a:picLocks noChangeAspect="1"/>
          </p:cNvPicPr>
          <p:nvPr/>
        </p:nvPicPr>
        <p:blipFill>
          <a:blip r:embed="rId3"/>
          <a:stretch>
            <a:fillRect/>
          </a:stretch>
        </p:blipFill>
        <p:spPr>
          <a:xfrm>
            <a:off x="551640" y="2645913"/>
            <a:ext cx="4553992" cy="2265157"/>
          </a:xfrm>
          <a:prstGeom prst="rect">
            <a:avLst/>
          </a:prstGeom>
        </p:spPr>
      </p:pic>
      <p:pic>
        <p:nvPicPr>
          <p:cNvPr id="7" name="그림 6">
            <a:extLst>
              <a:ext uri="{FF2B5EF4-FFF2-40B4-BE49-F238E27FC236}">
                <a16:creationId xmlns:a16="http://schemas.microsoft.com/office/drawing/2014/main" id="{3CD59705-445A-4FFA-9D51-9A3AC20D5F0E}"/>
              </a:ext>
            </a:extLst>
          </p:cNvPr>
          <p:cNvPicPr>
            <a:picLocks noChangeAspect="1"/>
          </p:cNvPicPr>
          <p:nvPr/>
        </p:nvPicPr>
        <p:blipFill>
          <a:blip r:embed="rId4"/>
          <a:stretch>
            <a:fillRect/>
          </a:stretch>
        </p:blipFill>
        <p:spPr>
          <a:xfrm>
            <a:off x="4914039" y="2645913"/>
            <a:ext cx="3685757" cy="1971696"/>
          </a:xfrm>
          <a:prstGeom prst="rect">
            <a:avLst/>
          </a:prstGeom>
        </p:spPr>
      </p:pic>
      <p:sp>
        <p:nvSpPr>
          <p:cNvPr id="11" name="직사각형 10">
            <a:extLst>
              <a:ext uri="{FF2B5EF4-FFF2-40B4-BE49-F238E27FC236}">
                <a16:creationId xmlns:a16="http://schemas.microsoft.com/office/drawing/2014/main" id="{B1DD5C0D-8D67-4B22-BBCA-D25803E09265}"/>
              </a:ext>
            </a:extLst>
          </p:cNvPr>
          <p:cNvSpPr/>
          <p:nvPr/>
        </p:nvSpPr>
        <p:spPr>
          <a:xfrm>
            <a:off x="551640" y="4224066"/>
            <a:ext cx="1026114" cy="216024"/>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2" name="연결선: 꺾임 11">
            <a:extLst>
              <a:ext uri="{FF2B5EF4-FFF2-40B4-BE49-F238E27FC236}">
                <a16:creationId xmlns:a16="http://schemas.microsoft.com/office/drawing/2014/main" id="{0A49C4B1-8009-4279-B17B-2F6522E688BC}"/>
              </a:ext>
            </a:extLst>
          </p:cNvPr>
          <p:cNvCxnSpPr>
            <a:cxnSpLocks/>
            <a:stCxn id="11" idx="3"/>
            <a:endCxn id="14" idx="1"/>
          </p:cNvCxnSpPr>
          <p:nvPr/>
        </p:nvCxnSpPr>
        <p:spPr>
          <a:xfrm flipV="1">
            <a:off x="1577754" y="4197063"/>
            <a:ext cx="216024" cy="1350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AE0E960A-E3E6-4E71-BF69-129B58FAB221}"/>
              </a:ext>
            </a:extLst>
          </p:cNvPr>
          <p:cNvSpPr/>
          <p:nvPr/>
        </p:nvSpPr>
        <p:spPr>
          <a:xfrm>
            <a:off x="1793778" y="4116054"/>
            <a:ext cx="108012" cy="162018"/>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20" name="직사각형 19">
            <a:extLst>
              <a:ext uri="{FF2B5EF4-FFF2-40B4-BE49-F238E27FC236}">
                <a16:creationId xmlns:a16="http://schemas.microsoft.com/office/drawing/2014/main" id="{AB2335C0-BD97-4E32-87EF-DE6B3EBFFA23}"/>
              </a:ext>
            </a:extLst>
          </p:cNvPr>
          <p:cNvSpPr/>
          <p:nvPr/>
        </p:nvSpPr>
        <p:spPr>
          <a:xfrm>
            <a:off x="4860032" y="2564904"/>
            <a:ext cx="3792508" cy="2091210"/>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1" name="연결선: 꺾임 20">
            <a:extLst>
              <a:ext uri="{FF2B5EF4-FFF2-40B4-BE49-F238E27FC236}">
                <a16:creationId xmlns:a16="http://schemas.microsoft.com/office/drawing/2014/main" id="{DD864E26-6D10-4E96-AA55-A0EBAD77CDD4}"/>
              </a:ext>
            </a:extLst>
          </p:cNvPr>
          <p:cNvCxnSpPr>
            <a:cxnSpLocks/>
            <a:stCxn id="25" idx="3"/>
            <a:endCxn id="7" idx="1"/>
          </p:cNvCxnSpPr>
          <p:nvPr/>
        </p:nvCxnSpPr>
        <p:spPr>
          <a:xfrm>
            <a:off x="3197935" y="3530500"/>
            <a:ext cx="1716104" cy="10126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EB385833-E7FB-43FA-A5C4-D9E280C06997}"/>
              </a:ext>
            </a:extLst>
          </p:cNvPr>
          <p:cNvSpPr/>
          <p:nvPr/>
        </p:nvSpPr>
        <p:spPr>
          <a:xfrm>
            <a:off x="2873898" y="3429238"/>
            <a:ext cx="324036" cy="202523"/>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7" name="연결선: 꺾임 26">
            <a:extLst>
              <a:ext uri="{FF2B5EF4-FFF2-40B4-BE49-F238E27FC236}">
                <a16:creationId xmlns:a16="http://schemas.microsoft.com/office/drawing/2014/main" id="{C821023B-B26E-4331-A10F-36DE2B3D8DF3}"/>
              </a:ext>
            </a:extLst>
          </p:cNvPr>
          <p:cNvCxnSpPr>
            <a:cxnSpLocks/>
            <a:stCxn id="14" idx="3"/>
            <a:endCxn id="25" idx="1"/>
          </p:cNvCxnSpPr>
          <p:nvPr/>
        </p:nvCxnSpPr>
        <p:spPr>
          <a:xfrm flipV="1">
            <a:off x="1901790" y="3530500"/>
            <a:ext cx="972108" cy="66656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62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6">
            <a:extLst>
              <a:ext uri="{FF2B5EF4-FFF2-40B4-BE49-F238E27FC236}">
                <a16:creationId xmlns:a16="http://schemas.microsoft.com/office/drawing/2014/main" id="{A697CF24-BE52-410B-AD23-FF72F6741ED6}"/>
              </a:ext>
            </a:extLst>
          </p:cNvPr>
          <p:cNvSpPr txBox="1">
            <a:spLocks/>
          </p:cNvSpPr>
          <p:nvPr/>
        </p:nvSpPr>
        <p:spPr>
          <a:xfrm>
            <a:off x="0" y="2204864"/>
            <a:ext cx="9144000" cy="528053"/>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ctr"/>
            <a:r>
              <a:rPr lang="en-US" altLang="ko-KR" sz="2800" dirty="0">
                <a:latin typeface="+mj-ea"/>
              </a:rPr>
              <a:t>3. </a:t>
            </a:r>
            <a:r>
              <a:rPr lang="ko-KR" altLang="en-US" sz="2800" dirty="0">
                <a:latin typeface="+mj-ea"/>
              </a:rPr>
              <a:t>클라우드 원격 접속</a:t>
            </a:r>
            <a:endParaRPr lang="ko-KR" altLang="en-US" dirty="0">
              <a:solidFill>
                <a:srgbClr val="0070C0"/>
              </a:solidFill>
              <a:latin typeface="+mj-ea"/>
            </a:endParaRPr>
          </a:p>
        </p:txBody>
      </p:sp>
      <p:sp>
        <p:nvSpPr>
          <p:cNvPr id="4" name="제목 6">
            <a:extLst>
              <a:ext uri="{FF2B5EF4-FFF2-40B4-BE49-F238E27FC236}">
                <a16:creationId xmlns:a16="http://schemas.microsoft.com/office/drawing/2014/main" id="{2F1D9CAE-9236-4F7E-AB67-64BA1A87789D}"/>
              </a:ext>
            </a:extLst>
          </p:cNvPr>
          <p:cNvSpPr txBox="1">
            <a:spLocks/>
          </p:cNvSpPr>
          <p:nvPr/>
        </p:nvSpPr>
        <p:spPr>
          <a:xfrm>
            <a:off x="0" y="0"/>
            <a:ext cx="9143767" cy="620688"/>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r"/>
            <a:r>
              <a:rPr lang="en-US" altLang="ko-KR" sz="1800" dirty="0">
                <a:solidFill>
                  <a:srgbClr val="0070C0"/>
                </a:solidFill>
                <a:latin typeface="+mj-ea"/>
              </a:rPr>
              <a:t>AAS</a:t>
            </a:r>
            <a:r>
              <a:rPr lang="ko-KR" altLang="en-US" sz="1800" dirty="0">
                <a:solidFill>
                  <a:srgbClr val="0070C0"/>
                </a:solidFill>
                <a:latin typeface="+mj-ea"/>
              </a:rPr>
              <a:t> 기반 데이터 수집</a:t>
            </a:r>
            <a:r>
              <a:rPr lang="en-US" altLang="ko-KR" sz="1800" dirty="0">
                <a:solidFill>
                  <a:srgbClr val="0070C0"/>
                </a:solidFill>
                <a:latin typeface="+mj-ea"/>
              </a:rPr>
              <a:t>/</a:t>
            </a:r>
            <a:r>
              <a:rPr lang="ko-KR" altLang="en-US" sz="1800" dirty="0">
                <a:solidFill>
                  <a:srgbClr val="0070C0"/>
                </a:solidFill>
                <a:latin typeface="+mj-ea"/>
              </a:rPr>
              <a:t>저장 솔루션</a:t>
            </a:r>
            <a:br>
              <a:rPr lang="en-US" altLang="ko-KR" sz="1800" dirty="0">
                <a:solidFill>
                  <a:srgbClr val="0070C0"/>
                </a:solidFill>
                <a:latin typeface="+mj-ea"/>
              </a:rPr>
            </a:br>
            <a:r>
              <a:rPr lang="ko-KR" altLang="en-US" sz="1800" dirty="0">
                <a:solidFill>
                  <a:srgbClr val="0070C0"/>
                </a:solidFill>
                <a:latin typeface="+mj-ea"/>
              </a:rPr>
              <a:t>클라우드 플랫폼의 구성 및 데이터 활용</a:t>
            </a:r>
          </a:p>
        </p:txBody>
      </p:sp>
    </p:spTree>
    <p:extLst>
      <p:ext uri="{BB962C8B-B14F-4D97-AF65-F5344CB8AC3E}">
        <p14:creationId xmlns:p14="http://schemas.microsoft.com/office/powerpoint/2010/main" val="41909826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a:extLst>
              <a:ext uri="{FF2B5EF4-FFF2-40B4-BE49-F238E27FC236}">
                <a16:creationId xmlns:a16="http://schemas.microsoft.com/office/drawing/2014/main" id="{091F960C-05FF-404C-B07C-7D2148E7F50C}"/>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j-ea"/>
              </a:rPr>
              <a:t>3. </a:t>
            </a:r>
            <a:r>
              <a:rPr lang="ko-KR" altLang="en-US" sz="1800" dirty="0">
                <a:latin typeface="+mj-ea"/>
              </a:rPr>
              <a:t>클라우드 원격 접속 </a:t>
            </a:r>
            <a:r>
              <a:rPr lang="en-US" altLang="ko-KR" sz="1800" dirty="0">
                <a:latin typeface="+mj-ea"/>
              </a:rPr>
              <a:t>(1/6)</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640960" cy="1441613"/>
          </a:xfrm>
          <a:prstGeom prst="rect">
            <a:avLst/>
          </a:prstGeom>
          <a:noFill/>
        </p:spPr>
        <p:txBody>
          <a:bodyPr wrap="square" rtlCol="0">
            <a:spAutoFit/>
          </a:bodyPr>
          <a:lstStyle/>
          <a:p>
            <a:pPr marL="228600" indent="-228600">
              <a:lnSpc>
                <a:spcPct val="150000"/>
              </a:lnSpc>
              <a:buAutoNum type="arabicParenR"/>
            </a:pPr>
            <a:r>
              <a:rPr lang="ko-KR" altLang="en-US" sz="1200" b="1" dirty="0">
                <a:latin typeface="+mn-ea"/>
              </a:rPr>
              <a:t>클라우드 </a:t>
            </a:r>
            <a:r>
              <a:rPr lang="en-US" altLang="ko-KR" sz="1200" b="1" dirty="0">
                <a:latin typeface="+mn-ea"/>
              </a:rPr>
              <a:t>SSH</a:t>
            </a:r>
            <a:r>
              <a:rPr lang="ko-KR" altLang="en-US" sz="1200" b="1" dirty="0">
                <a:latin typeface="+mn-ea"/>
              </a:rPr>
              <a:t> 접속 툴 다운로드</a:t>
            </a:r>
            <a:endParaRPr lang="en-US" altLang="ko-KR" sz="1200" b="1" dirty="0">
              <a:latin typeface="+mn-ea"/>
            </a:endParaRPr>
          </a:p>
          <a:p>
            <a:pPr marL="671513" lvl="1" indent="-214313">
              <a:lnSpc>
                <a:spcPct val="150000"/>
              </a:lnSpc>
              <a:buFont typeface="Arial" panose="020B0604020202020204" pitchFamily="34" charset="0"/>
              <a:buChar char="•"/>
            </a:pPr>
            <a:r>
              <a:rPr lang="en-US" altLang="ko-KR" sz="1200" dirty="0">
                <a:latin typeface="+mn-ea"/>
              </a:rPr>
              <a:t>Putty : SSH </a:t>
            </a:r>
            <a:r>
              <a:rPr lang="ko-KR" altLang="en-US" sz="1200" dirty="0">
                <a:latin typeface="+mn-ea"/>
              </a:rPr>
              <a:t>클라이언트 프로그램</a:t>
            </a:r>
            <a:endParaRPr lang="en-US" altLang="ko-KR" sz="1200" dirty="0">
              <a:latin typeface="+mn-ea"/>
            </a:endParaRPr>
          </a:p>
          <a:p>
            <a:pPr lvl="1">
              <a:lnSpc>
                <a:spcPct val="150000"/>
              </a:lnSpc>
            </a:pPr>
            <a:r>
              <a:rPr lang="ko-KR" altLang="en-US" sz="1200" dirty="0">
                <a:latin typeface="+mn-ea"/>
              </a:rPr>
              <a:t>    다운로드 링크 </a:t>
            </a:r>
            <a:r>
              <a:rPr lang="en-US" altLang="ko-KR" sz="1200" dirty="0">
                <a:latin typeface="+mn-ea"/>
              </a:rPr>
              <a:t>: https://github.com/iPuTTY/iPuTTY/releases/tag/l0.70i</a:t>
            </a:r>
          </a:p>
          <a:p>
            <a:pPr marL="671513" lvl="1" indent="-214313">
              <a:lnSpc>
                <a:spcPct val="150000"/>
              </a:lnSpc>
              <a:buFont typeface="Arial" panose="020B0604020202020204" pitchFamily="34" charset="0"/>
              <a:buChar char="•"/>
            </a:pPr>
            <a:r>
              <a:rPr lang="en-US" altLang="ko-KR" sz="1200" dirty="0">
                <a:latin typeface="+mn-ea"/>
              </a:rPr>
              <a:t>putty.exe : SSH </a:t>
            </a:r>
            <a:r>
              <a:rPr lang="ko-KR" altLang="en-US" sz="1200" dirty="0">
                <a:latin typeface="+mn-ea"/>
              </a:rPr>
              <a:t>클라이언트 실행파일</a:t>
            </a:r>
            <a:endParaRPr lang="en-US" altLang="ko-KR" sz="1200" dirty="0">
              <a:latin typeface="+mn-ea"/>
            </a:endParaRPr>
          </a:p>
          <a:p>
            <a:pPr marL="671513" lvl="1" indent="-214313">
              <a:lnSpc>
                <a:spcPct val="150000"/>
              </a:lnSpc>
              <a:buFont typeface="Arial" panose="020B0604020202020204" pitchFamily="34" charset="0"/>
              <a:buChar char="•"/>
            </a:pPr>
            <a:r>
              <a:rPr lang="en-US" altLang="ko-KR" sz="1200" dirty="0">
                <a:latin typeface="+mn-ea"/>
              </a:rPr>
              <a:t>puttygen.exe : </a:t>
            </a:r>
            <a:r>
              <a:rPr lang="ko-KR" altLang="en-US" sz="1200" dirty="0">
                <a:latin typeface="+mn-ea"/>
              </a:rPr>
              <a:t>키  생성 및 변환 파일</a:t>
            </a:r>
            <a:endParaRPr lang="en-US" altLang="ko-KR" sz="1200" dirty="0">
              <a:latin typeface="+mn-ea"/>
            </a:endParaRPr>
          </a:p>
        </p:txBody>
      </p:sp>
      <p:pic>
        <p:nvPicPr>
          <p:cNvPr id="5" name="그림 4">
            <a:extLst>
              <a:ext uri="{FF2B5EF4-FFF2-40B4-BE49-F238E27FC236}">
                <a16:creationId xmlns:a16="http://schemas.microsoft.com/office/drawing/2014/main" id="{7A5A2450-DE9D-4CBB-AE42-1C383BA9696F}"/>
              </a:ext>
            </a:extLst>
          </p:cNvPr>
          <p:cNvPicPr>
            <a:picLocks noChangeAspect="1"/>
          </p:cNvPicPr>
          <p:nvPr/>
        </p:nvPicPr>
        <p:blipFill>
          <a:blip r:embed="rId3"/>
          <a:stretch>
            <a:fillRect/>
          </a:stretch>
        </p:blipFill>
        <p:spPr>
          <a:xfrm>
            <a:off x="4572000" y="2996952"/>
            <a:ext cx="3178969" cy="1957388"/>
          </a:xfrm>
          <a:prstGeom prst="rect">
            <a:avLst/>
          </a:prstGeom>
        </p:spPr>
      </p:pic>
      <p:sp>
        <p:nvSpPr>
          <p:cNvPr id="6" name="직사각형 5">
            <a:extLst>
              <a:ext uri="{FF2B5EF4-FFF2-40B4-BE49-F238E27FC236}">
                <a16:creationId xmlns:a16="http://schemas.microsoft.com/office/drawing/2014/main" id="{D18CE943-C2C0-42A4-BE34-C07BA7FBB109}"/>
              </a:ext>
            </a:extLst>
          </p:cNvPr>
          <p:cNvSpPr/>
          <p:nvPr/>
        </p:nvSpPr>
        <p:spPr>
          <a:xfrm>
            <a:off x="4559405" y="4116171"/>
            <a:ext cx="3226031" cy="540060"/>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pic>
        <p:nvPicPr>
          <p:cNvPr id="9" name="그림 8">
            <a:extLst>
              <a:ext uri="{FF2B5EF4-FFF2-40B4-BE49-F238E27FC236}">
                <a16:creationId xmlns:a16="http://schemas.microsoft.com/office/drawing/2014/main" id="{A8F1BB1E-1B64-4F8F-88D6-DC0E1545275F}"/>
              </a:ext>
            </a:extLst>
          </p:cNvPr>
          <p:cNvPicPr>
            <a:picLocks noChangeAspect="1"/>
          </p:cNvPicPr>
          <p:nvPr/>
        </p:nvPicPr>
        <p:blipFill>
          <a:blip r:embed="rId4"/>
          <a:stretch>
            <a:fillRect/>
          </a:stretch>
        </p:blipFill>
        <p:spPr>
          <a:xfrm>
            <a:off x="1220055" y="2992314"/>
            <a:ext cx="2725387" cy="2139702"/>
          </a:xfrm>
          <a:prstGeom prst="rect">
            <a:avLst/>
          </a:prstGeom>
        </p:spPr>
      </p:pic>
      <p:sp>
        <p:nvSpPr>
          <p:cNvPr id="10" name="직사각형 9">
            <a:extLst>
              <a:ext uri="{FF2B5EF4-FFF2-40B4-BE49-F238E27FC236}">
                <a16:creationId xmlns:a16="http://schemas.microsoft.com/office/drawing/2014/main" id="{55A5A989-20F2-49AA-89BD-30BA6A6B98B8}"/>
              </a:ext>
            </a:extLst>
          </p:cNvPr>
          <p:cNvSpPr/>
          <p:nvPr/>
        </p:nvSpPr>
        <p:spPr>
          <a:xfrm>
            <a:off x="1277634" y="4683111"/>
            <a:ext cx="2667808" cy="271229"/>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341040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utoShape 2">
            <a:extLst>
              <a:ext uri="{FF2B5EF4-FFF2-40B4-BE49-F238E27FC236}">
                <a16:creationId xmlns:a16="http://schemas.microsoft.com/office/drawing/2014/main" id="{A1073811-E8CD-4876-B7C5-2E14F1F2E4DE}"/>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43" name="그림 42">
            <a:extLst>
              <a:ext uri="{FF2B5EF4-FFF2-40B4-BE49-F238E27FC236}">
                <a16:creationId xmlns:a16="http://schemas.microsoft.com/office/drawing/2014/main" id="{5A181403-0166-4464-A629-2B7CBDF91E7E}"/>
              </a:ext>
            </a:extLst>
          </p:cNvPr>
          <p:cNvPicPr>
            <a:picLocks noChangeAspect="1"/>
          </p:cNvPicPr>
          <p:nvPr/>
        </p:nvPicPr>
        <p:blipFill>
          <a:blip r:embed="rId3"/>
          <a:stretch>
            <a:fillRect/>
          </a:stretch>
        </p:blipFill>
        <p:spPr>
          <a:xfrm>
            <a:off x="6086147" y="2572788"/>
            <a:ext cx="2558587" cy="2517743"/>
          </a:xfrm>
          <a:prstGeom prst="rect">
            <a:avLst/>
          </a:prstGeom>
        </p:spPr>
      </p:pic>
      <p:pic>
        <p:nvPicPr>
          <p:cNvPr id="39" name="그림 38">
            <a:extLst>
              <a:ext uri="{FF2B5EF4-FFF2-40B4-BE49-F238E27FC236}">
                <a16:creationId xmlns:a16="http://schemas.microsoft.com/office/drawing/2014/main" id="{F1843C95-56F9-43EE-A331-B76899AD92C2}"/>
              </a:ext>
            </a:extLst>
          </p:cNvPr>
          <p:cNvPicPr>
            <a:picLocks noChangeAspect="1"/>
          </p:cNvPicPr>
          <p:nvPr/>
        </p:nvPicPr>
        <p:blipFill>
          <a:blip r:embed="rId4"/>
          <a:stretch>
            <a:fillRect/>
          </a:stretch>
        </p:blipFill>
        <p:spPr>
          <a:xfrm>
            <a:off x="3174815" y="2564904"/>
            <a:ext cx="2732879" cy="1791786"/>
          </a:xfrm>
          <a:prstGeom prst="rect">
            <a:avLst/>
          </a:prstGeom>
        </p:spPr>
      </p:pic>
      <p:pic>
        <p:nvPicPr>
          <p:cNvPr id="35" name="그림 34">
            <a:extLst>
              <a:ext uri="{FF2B5EF4-FFF2-40B4-BE49-F238E27FC236}">
                <a16:creationId xmlns:a16="http://schemas.microsoft.com/office/drawing/2014/main" id="{78C39D4A-3AEF-4EEE-B112-7307D613636F}"/>
              </a:ext>
            </a:extLst>
          </p:cNvPr>
          <p:cNvPicPr>
            <a:picLocks noChangeAspect="1"/>
          </p:cNvPicPr>
          <p:nvPr/>
        </p:nvPicPr>
        <p:blipFill>
          <a:blip r:embed="rId5"/>
          <a:stretch>
            <a:fillRect/>
          </a:stretch>
        </p:blipFill>
        <p:spPr>
          <a:xfrm>
            <a:off x="488434" y="2564904"/>
            <a:ext cx="2558588" cy="2517744"/>
          </a:xfrm>
          <a:prstGeom prst="rect">
            <a:avLst/>
          </a:prstGeom>
        </p:spPr>
      </p:pic>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j-ea"/>
              </a:rPr>
              <a:t>3. </a:t>
            </a:r>
            <a:r>
              <a:rPr lang="ko-KR" altLang="en-US" sz="1800" dirty="0">
                <a:latin typeface="+mj-ea"/>
              </a:rPr>
              <a:t>클라우드 원격 접속 </a:t>
            </a:r>
            <a:r>
              <a:rPr lang="en-US" altLang="ko-KR" sz="1800" dirty="0">
                <a:latin typeface="+mj-ea"/>
              </a:rPr>
              <a:t>(2/6)</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1164614"/>
          </a:xfrm>
          <a:prstGeom prst="rect">
            <a:avLst/>
          </a:prstGeom>
          <a:noFill/>
        </p:spPr>
        <p:txBody>
          <a:bodyPr wrap="square" rtlCol="0">
            <a:spAutoFit/>
          </a:bodyPr>
          <a:lstStyle/>
          <a:p>
            <a:pPr>
              <a:lnSpc>
                <a:spcPct val="150000"/>
              </a:lnSpc>
            </a:pPr>
            <a:r>
              <a:rPr lang="en-US" altLang="ko-KR" sz="1200" b="1" dirty="0">
                <a:latin typeface="+mn-ea"/>
              </a:rPr>
              <a:t>2) </a:t>
            </a:r>
            <a:r>
              <a:rPr lang="ko-KR" altLang="en-US" sz="1200" b="1" dirty="0">
                <a:latin typeface="+mn-ea"/>
              </a:rPr>
              <a:t>클라우드 </a:t>
            </a:r>
            <a:r>
              <a:rPr lang="en-US" altLang="ko-KR" sz="1200" b="1" dirty="0">
                <a:latin typeface="+mn-ea"/>
              </a:rPr>
              <a:t>SSH</a:t>
            </a:r>
            <a:r>
              <a:rPr lang="ko-KR" altLang="en-US" sz="1200" b="1" dirty="0">
                <a:latin typeface="+mn-ea"/>
              </a:rPr>
              <a:t> 접속 키 변환</a:t>
            </a:r>
            <a:endParaRPr lang="en-US" altLang="ko-KR" sz="1200" b="1" dirty="0">
              <a:latin typeface="+mn-ea"/>
            </a:endParaRPr>
          </a:p>
          <a:p>
            <a:pPr marL="671513" lvl="1" indent="-214313">
              <a:lnSpc>
                <a:spcPct val="150000"/>
              </a:lnSpc>
              <a:buFont typeface="Arial" panose="020B0604020202020204" pitchFamily="34" charset="0"/>
              <a:buChar char="•"/>
            </a:pPr>
            <a:r>
              <a:rPr lang="ko-KR" altLang="en-US" sz="1200" dirty="0" err="1">
                <a:latin typeface="+mn-ea"/>
              </a:rPr>
              <a:t>키페어로</a:t>
            </a:r>
            <a:r>
              <a:rPr lang="ko-KR" altLang="en-US" sz="1200" dirty="0">
                <a:latin typeface="+mn-ea"/>
              </a:rPr>
              <a:t> </a:t>
            </a:r>
            <a:r>
              <a:rPr lang="ko-KR" altLang="en-US" sz="1200" dirty="0" err="1">
                <a:latin typeface="+mn-ea"/>
              </a:rPr>
              <a:t>접속시</a:t>
            </a:r>
            <a:r>
              <a:rPr lang="ko-KR" altLang="en-US" sz="1200" dirty="0">
                <a:latin typeface="+mn-ea"/>
              </a:rPr>
              <a:t> </a:t>
            </a:r>
            <a:r>
              <a:rPr lang="en-US" altLang="ko-KR" sz="1200" dirty="0" err="1">
                <a:latin typeface="+mn-ea"/>
              </a:rPr>
              <a:t>PuttyGen</a:t>
            </a:r>
            <a:r>
              <a:rPr lang="en-US" altLang="ko-KR" sz="1200" dirty="0">
                <a:latin typeface="+mn-ea"/>
              </a:rPr>
              <a:t> </a:t>
            </a:r>
            <a:r>
              <a:rPr lang="ko-KR" altLang="en-US" sz="1200" dirty="0">
                <a:latin typeface="+mn-ea"/>
              </a:rPr>
              <a:t>프로그램으로 개인키 변환이 필요</a:t>
            </a:r>
            <a:endParaRPr lang="en-US" altLang="ko-KR" sz="1200" dirty="0">
              <a:latin typeface="+mn-ea"/>
            </a:endParaRPr>
          </a:p>
          <a:p>
            <a:pPr marL="671513" lvl="1" indent="-214313">
              <a:lnSpc>
                <a:spcPct val="150000"/>
              </a:lnSpc>
              <a:buFont typeface="Arial" panose="020B0604020202020204" pitchFamily="34" charset="0"/>
              <a:buChar char="•"/>
            </a:pPr>
            <a:r>
              <a:rPr lang="en-US" altLang="ko-KR" sz="1200" dirty="0">
                <a:latin typeface="+mn-ea"/>
              </a:rPr>
              <a:t>puttygen.exe </a:t>
            </a:r>
            <a:r>
              <a:rPr lang="ko-KR" altLang="en-US" sz="1200" dirty="0">
                <a:latin typeface="+mn-ea"/>
              </a:rPr>
              <a:t>실행 </a:t>
            </a:r>
            <a:r>
              <a:rPr lang="en-US" altLang="ko-KR" sz="1200" dirty="0">
                <a:latin typeface="+mn-ea"/>
              </a:rPr>
              <a:t>-&gt; </a:t>
            </a:r>
            <a:r>
              <a:rPr lang="ko-KR" altLang="en-US" sz="1200" dirty="0">
                <a:latin typeface="+mn-ea"/>
              </a:rPr>
              <a:t>개인키 불러오기 </a:t>
            </a:r>
            <a:r>
              <a:rPr lang="en-US" altLang="ko-KR" sz="1200" dirty="0">
                <a:latin typeface="+mn-ea"/>
              </a:rPr>
              <a:t>-&gt; </a:t>
            </a:r>
            <a:r>
              <a:rPr lang="ko-KR" altLang="en-US" sz="1200" dirty="0" err="1">
                <a:latin typeface="+mn-ea"/>
              </a:rPr>
              <a:t>키페어</a:t>
            </a:r>
            <a:r>
              <a:rPr lang="en-US" altLang="ko-KR" sz="1200" dirty="0">
                <a:latin typeface="+mn-ea"/>
              </a:rPr>
              <a:t> </a:t>
            </a:r>
            <a:r>
              <a:rPr lang="ko-KR" altLang="en-US" sz="1200" dirty="0">
                <a:latin typeface="+mn-ea"/>
              </a:rPr>
              <a:t>파일 선택 </a:t>
            </a:r>
            <a:r>
              <a:rPr lang="en-US" altLang="ko-KR" sz="1200" dirty="0">
                <a:latin typeface="+mn-ea"/>
              </a:rPr>
              <a:t>-&gt; </a:t>
            </a:r>
            <a:r>
              <a:rPr lang="ko-KR" altLang="en-US" sz="1200" dirty="0">
                <a:latin typeface="+mn-ea"/>
              </a:rPr>
              <a:t>개인키 저장 </a:t>
            </a:r>
            <a:r>
              <a:rPr lang="en-US" altLang="ko-KR" sz="1200" dirty="0">
                <a:latin typeface="+mn-ea"/>
              </a:rPr>
              <a:t>-&gt; </a:t>
            </a:r>
            <a:r>
              <a:rPr lang="ko-KR" altLang="en-US" sz="1200" dirty="0">
                <a:latin typeface="+mn-ea"/>
              </a:rPr>
              <a:t>개인키 저장</a:t>
            </a:r>
            <a:endParaRPr lang="en-US" altLang="ko-KR" sz="1200" dirty="0">
              <a:latin typeface="+mn-ea"/>
            </a:endParaRPr>
          </a:p>
          <a:p>
            <a:pPr marL="671513" lvl="1" indent="-214313">
              <a:lnSpc>
                <a:spcPct val="150000"/>
              </a:lnSpc>
              <a:buFont typeface="Arial" panose="020B0604020202020204" pitchFamily="34" charset="0"/>
              <a:buChar char="•"/>
            </a:pPr>
            <a:r>
              <a:rPr lang="ko-KR" altLang="en-US" sz="1200" dirty="0">
                <a:latin typeface="+mn-ea"/>
              </a:rPr>
              <a:t>파일명</a:t>
            </a:r>
            <a:r>
              <a:rPr lang="en-US" altLang="ko-KR" sz="1200" dirty="0">
                <a:latin typeface="+mn-ea"/>
              </a:rPr>
              <a:t>.</a:t>
            </a:r>
            <a:r>
              <a:rPr lang="en-US" altLang="ko-KR" sz="1200" dirty="0" err="1">
                <a:latin typeface="+mn-ea"/>
              </a:rPr>
              <a:t>ppk</a:t>
            </a:r>
            <a:r>
              <a:rPr lang="en-US" altLang="ko-KR" sz="1200" dirty="0">
                <a:latin typeface="+mn-ea"/>
              </a:rPr>
              <a:t> </a:t>
            </a:r>
            <a:r>
              <a:rPr lang="ko-KR" altLang="en-US" sz="1200" dirty="0">
                <a:latin typeface="+mn-ea"/>
              </a:rPr>
              <a:t>생성</a:t>
            </a:r>
            <a:endParaRPr lang="en-US" altLang="ko-KR" sz="1200" dirty="0">
              <a:latin typeface="+mn-ea"/>
            </a:endParaRPr>
          </a:p>
        </p:txBody>
      </p:sp>
      <p:sp>
        <p:nvSpPr>
          <p:cNvPr id="10" name="직사각형 9">
            <a:extLst>
              <a:ext uri="{FF2B5EF4-FFF2-40B4-BE49-F238E27FC236}">
                <a16:creationId xmlns:a16="http://schemas.microsoft.com/office/drawing/2014/main" id="{8814A14C-3BE3-4E4D-9AA8-7E5A4A680647}"/>
              </a:ext>
            </a:extLst>
          </p:cNvPr>
          <p:cNvSpPr/>
          <p:nvPr/>
        </p:nvSpPr>
        <p:spPr>
          <a:xfrm>
            <a:off x="467544" y="2780928"/>
            <a:ext cx="938991" cy="216024"/>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2" name="직사각형 11">
            <a:extLst>
              <a:ext uri="{FF2B5EF4-FFF2-40B4-BE49-F238E27FC236}">
                <a16:creationId xmlns:a16="http://schemas.microsoft.com/office/drawing/2014/main" id="{5783E3F4-F882-479B-8481-A1FBB66DD852}"/>
              </a:ext>
            </a:extLst>
          </p:cNvPr>
          <p:cNvSpPr/>
          <p:nvPr/>
        </p:nvSpPr>
        <p:spPr>
          <a:xfrm>
            <a:off x="5024937" y="4077072"/>
            <a:ext cx="878674" cy="108012"/>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4" name="직사각형 13">
            <a:extLst>
              <a:ext uri="{FF2B5EF4-FFF2-40B4-BE49-F238E27FC236}">
                <a16:creationId xmlns:a16="http://schemas.microsoft.com/office/drawing/2014/main" id="{E28BBFAE-F34C-4E8F-8402-CE9E03A43DC7}"/>
              </a:ext>
            </a:extLst>
          </p:cNvPr>
          <p:cNvSpPr/>
          <p:nvPr/>
        </p:nvSpPr>
        <p:spPr>
          <a:xfrm>
            <a:off x="7920996" y="4356690"/>
            <a:ext cx="614332" cy="216024"/>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21" name="직사각형 20">
            <a:extLst>
              <a:ext uri="{FF2B5EF4-FFF2-40B4-BE49-F238E27FC236}">
                <a16:creationId xmlns:a16="http://schemas.microsoft.com/office/drawing/2014/main" id="{C02B6291-39B3-4D73-9D16-96645F73005C}"/>
              </a:ext>
            </a:extLst>
          </p:cNvPr>
          <p:cNvSpPr/>
          <p:nvPr/>
        </p:nvSpPr>
        <p:spPr>
          <a:xfrm>
            <a:off x="3458763" y="3050958"/>
            <a:ext cx="2444848" cy="216024"/>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2" name="연결선: 꺾임 21">
            <a:extLst>
              <a:ext uri="{FF2B5EF4-FFF2-40B4-BE49-F238E27FC236}">
                <a16:creationId xmlns:a16="http://schemas.microsoft.com/office/drawing/2014/main" id="{E7C23CFA-F2E4-46CA-A790-2BC2660B5E67}"/>
              </a:ext>
            </a:extLst>
          </p:cNvPr>
          <p:cNvCxnSpPr>
            <a:cxnSpLocks/>
            <a:stCxn id="12" idx="0"/>
            <a:endCxn id="21" idx="2"/>
          </p:cNvCxnSpPr>
          <p:nvPr/>
        </p:nvCxnSpPr>
        <p:spPr>
          <a:xfrm rot="16200000" flipV="1">
            <a:off x="4667686" y="3280484"/>
            <a:ext cx="810090" cy="78308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33232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2">
            <a:extLst>
              <a:ext uri="{FF2B5EF4-FFF2-40B4-BE49-F238E27FC236}">
                <a16:creationId xmlns:a16="http://schemas.microsoft.com/office/drawing/2014/main" id="{0DF92EA6-2995-42B3-AB2C-B1B13E6FAA82}"/>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29" name="그림 28">
            <a:extLst>
              <a:ext uri="{FF2B5EF4-FFF2-40B4-BE49-F238E27FC236}">
                <a16:creationId xmlns:a16="http://schemas.microsoft.com/office/drawing/2014/main" id="{E6B40289-85E0-4D1D-9721-D0F101A9204D}"/>
              </a:ext>
            </a:extLst>
          </p:cNvPr>
          <p:cNvPicPr>
            <a:picLocks noChangeAspect="1"/>
          </p:cNvPicPr>
          <p:nvPr/>
        </p:nvPicPr>
        <p:blipFill>
          <a:blip r:embed="rId3"/>
          <a:stretch>
            <a:fillRect/>
          </a:stretch>
        </p:blipFill>
        <p:spPr>
          <a:xfrm>
            <a:off x="2411680" y="2348880"/>
            <a:ext cx="4320641" cy="3132348"/>
          </a:xfrm>
          <a:prstGeom prst="rect">
            <a:avLst/>
          </a:prstGeom>
        </p:spPr>
      </p:pic>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j-ea"/>
              </a:rPr>
              <a:t>3. </a:t>
            </a:r>
            <a:r>
              <a:rPr lang="ko-KR" altLang="en-US" sz="1800" dirty="0">
                <a:latin typeface="+mj-ea"/>
              </a:rPr>
              <a:t>클라우드 원격 접속 </a:t>
            </a:r>
            <a:r>
              <a:rPr lang="en-US" altLang="ko-KR" sz="1800" dirty="0">
                <a:latin typeface="+mj-ea"/>
              </a:rPr>
              <a:t>(3/6)</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610616"/>
          </a:xfrm>
          <a:prstGeom prst="rect">
            <a:avLst/>
          </a:prstGeom>
          <a:noFill/>
        </p:spPr>
        <p:txBody>
          <a:bodyPr wrap="square" rtlCol="0">
            <a:spAutoFit/>
          </a:bodyPr>
          <a:lstStyle/>
          <a:p>
            <a:pPr>
              <a:lnSpc>
                <a:spcPct val="150000"/>
              </a:lnSpc>
            </a:pPr>
            <a:r>
              <a:rPr lang="en-US" altLang="ko-KR" sz="1200" b="1" dirty="0">
                <a:latin typeface="+mn-ea"/>
              </a:rPr>
              <a:t>3) </a:t>
            </a:r>
            <a:r>
              <a:rPr lang="ko-KR" altLang="en-US" sz="1200" b="1" dirty="0">
                <a:latin typeface="+mn-ea"/>
              </a:rPr>
              <a:t>클라우드 서버 </a:t>
            </a:r>
            <a:r>
              <a:rPr lang="en-US" altLang="ko-KR" sz="1200" b="1" dirty="0">
                <a:latin typeface="+mn-ea"/>
              </a:rPr>
              <a:t>SSH</a:t>
            </a:r>
            <a:r>
              <a:rPr lang="ko-KR" altLang="en-US" sz="1200" b="1" dirty="0">
                <a:latin typeface="+mn-ea"/>
              </a:rPr>
              <a:t> 접속 정보 확인</a:t>
            </a:r>
            <a:endParaRPr lang="en-US" altLang="ko-KR" sz="1200" b="1" dirty="0">
              <a:latin typeface="+mn-ea"/>
            </a:endParaRPr>
          </a:p>
          <a:p>
            <a:pPr marL="628650" lvl="1" indent="-171450">
              <a:lnSpc>
                <a:spcPct val="150000"/>
              </a:lnSpc>
              <a:buFont typeface="Arial" panose="020B0604020202020204" pitchFamily="34" charset="0"/>
              <a:buChar char="•"/>
            </a:pPr>
            <a:r>
              <a:rPr lang="en-US" altLang="ko-KR" sz="1200" dirty="0">
                <a:latin typeface="+mn-ea"/>
              </a:rPr>
              <a:t>Toast Console -&gt; Computer</a:t>
            </a:r>
            <a:r>
              <a:rPr lang="ko-KR" altLang="en-US" sz="1200" dirty="0">
                <a:latin typeface="+mn-ea"/>
              </a:rPr>
              <a:t>  </a:t>
            </a:r>
            <a:r>
              <a:rPr lang="en-US" altLang="ko-KR" sz="1200" dirty="0">
                <a:latin typeface="+mn-ea"/>
              </a:rPr>
              <a:t>-&gt; Instance </a:t>
            </a:r>
            <a:r>
              <a:rPr lang="ko-KR" altLang="en-US" sz="1200" dirty="0">
                <a:latin typeface="+mn-ea"/>
              </a:rPr>
              <a:t> </a:t>
            </a:r>
            <a:r>
              <a:rPr lang="en-US" altLang="ko-KR" sz="1200" dirty="0">
                <a:latin typeface="+mn-ea"/>
              </a:rPr>
              <a:t>-&gt; </a:t>
            </a:r>
            <a:r>
              <a:rPr lang="ko-KR" altLang="en-US" sz="1200" dirty="0">
                <a:latin typeface="+mn-ea"/>
              </a:rPr>
              <a:t>인스턴트 선택 </a:t>
            </a:r>
            <a:r>
              <a:rPr lang="en-US" altLang="ko-KR" sz="1200" dirty="0">
                <a:latin typeface="+mn-ea"/>
              </a:rPr>
              <a:t>-&gt; </a:t>
            </a:r>
            <a:r>
              <a:rPr lang="ko-KR" altLang="en-US" sz="1200" dirty="0">
                <a:latin typeface="+mn-ea"/>
              </a:rPr>
              <a:t>접속정보 </a:t>
            </a:r>
            <a:r>
              <a:rPr lang="en-US" altLang="ko-KR" sz="1200" dirty="0">
                <a:latin typeface="+mn-ea"/>
              </a:rPr>
              <a:t>-&gt; </a:t>
            </a:r>
            <a:r>
              <a:rPr lang="ko-KR" altLang="en-US" sz="1200" dirty="0">
                <a:latin typeface="+mn-ea"/>
              </a:rPr>
              <a:t>호스트이름 </a:t>
            </a:r>
            <a:r>
              <a:rPr lang="en-US" altLang="ko-KR" sz="1200" dirty="0">
                <a:latin typeface="+mn-ea"/>
              </a:rPr>
              <a:t>(</a:t>
            </a:r>
            <a:r>
              <a:rPr lang="ko-KR" altLang="en-US" sz="1200" dirty="0">
                <a:latin typeface="+mn-ea"/>
              </a:rPr>
              <a:t>접속</a:t>
            </a:r>
            <a:r>
              <a:rPr lang="en-US" altLang="ko-KR" sz="1200" dirty="0">
                <a:latin typeface="+mn-ea"/>
              </a:rPr>
              <a:t>ID@</a:t>
            </a:r>
            <a:r>
              <a:rPr lang="ko-KR" altLang="en-US" sz="1200" dirty="0">
                <a:latin typeface="+mn-ea"/>
              </a:rPr>
              <a:t>아이피</a:t>
            </a:r>
            <a:r>
              <a:rPr lang="en-US" altLang="ko-KR" sz="1200" dirty="0">
                <a:latin typeface="+mn-ea"/>
              </a:rPr>
              <a:t>) </a:t>
            </a:r>
            <a:r>
              <a:rPr lang="ko-KR" altLang="en-US" sz="1200" dirty="0">
                <a:latin typeface="+mn-ea"/>
              </a:rPr>
              <a:t>확인</a:t>
            </a:r>
            <a:endParaRPr lang="en-US" altLang="ko-KR" sz="1200" dirty="0">
              <a:latin typeface="+mn-ea"/>
            </a:endParaRPr>
          </a:p>
        </p:txBody>
      </p:sp>
      <p:sp>
        <p:nvSpPr>
          <p:cNvPr id="9" name="직사각형 8">
            <a:extLst>
              <a:ext uri="{FF2B5EF4-FFF2-40B4-BE49-F238E27FC236}">
                <a16:creationId xmlns:a16="http://schemas.microsoft.com/office/drawing/2014/main" id="{B2CD959E-3AD8-43C0-9A14-6C69A7528F1C}"/>
              </a:ext>
            </a:extLst>
          </p:cNvPr>
          <p:cNvSpPr/>
          <p:nvPr/>
        </p:nvSpPr>
        <p:spPr>
          <a:xfrm>
            <a:off x="2519773" y="3266982"/>
            <a:ext cx="810089" cy="162018"/>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0" name="연결선: 꺾임 9">
            <a:extLst>
              <a:ext uri="{FF2B5EF4-FFF2-40B4-BE49-F238E27FC236}">
                <a16:creationId xmlns:a16="http://schemas.microsoft.com/office/drawing/2014/main" id="{B7AF1969-027C-42B2-B0A1-28604603AB3D}"/>
              </a:ext>
            </a:extLst>
          </p:cNvPr>
          <p:cNvCxnSpPr>
            <a:cxnSpLocks/>
            <a:stCxn id="9" idx="3"/>
            <a:endCxn id="13" idx="1"/>
          </p:cNvCxnSpPr>
          <p:nvPr/>
        </p:nvCxnSpPr>
        <p:spPr>
          <a:xfrm>
            <a:off x="3329862" y="3347991"/>
            <a:ext cx="162018" cy="5400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CC793FF5-4EA9-4326-8EFC-B1F5863999CB}"/>
              </a:ext>
            </a:extLst>
          </p:cNvPr>
          <p:cNvSpPr/>
          <p:nvPr/>
        </p:nvSpPr>
        <p:spPr>
          <a:xfrm>
            <a:off x="3491880" y="3320988"/>
            <a:ext cx="3189412" cy="162018"/>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7" name="직사각형 16">
            <a:extLst>
              <a:ext uri="{FF2B5EF4-FFF2-40B4-BE49-F238E27FC236}">
                <a16:creationId xmlns:a16="http://schemas.microsoft.com/office/drawing/2014/main" id="{A5040A0B-82E9-446A-811E-B07E96B7DB5D}"/>
              </a:ext>
            </a:extLst>
          </p:cNvPr>
          <p:cNvSpPr/>
          <p:nvPr/>
        </p:nvSpPr>
        <p:spPr>
          <a:xfrm>
            <a:off x="3869923" y="4513480"/>
            <a:ext cx="432048" cy="162018"/>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9" name="직사각형 18">
            <a:extLst>
              <a:ext uri="{FF2B5EF4-FFF2-40B4-BE49-F238E27FC236}">
                <a16:creationId xmlns:a16="http://schemas.microsoft.com/office/drawing/2014/main" id="{CC16EB7A-91C6-4B60-A39B-A6712FE8BF58}"/>
              </a:ext>
            </a:extLst>
          </p:cNvPr>
          <p:cNvSpPr/>
          <p:nvPr/>
        </p:nvSpPr>
        <p:spPr>
          <a:xfrm>
            <a:off x="4139951" y="4987658"/>
            <a:ext cx="540061" cy="162018"/>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2" name="연결선: 꺾임 21">
            <a:extLst>
              <a:ext uri="{FF2B5EF4-FFF2-40B4-BE49-F238E27FC236}">
                <a16:creationId xmlns:a16="http://schemas.microsoft.com/office/drawing/2014/main" id="{57678321-ABE5-4850-AE46-644507DDA696}"/>
              </a:ext>
            </a:extLst>
          </p:cNvPr>
          <p:cNvCxnSpPr>
            <a:cxnSpLocks/>
            <a:stCxn id="13" idx="2"/>
            <a:endCxn id="17" idx="0"/>
          </p:cNvCxnSpPr>
          <p:nvPr/>
        </p:nvCxnSpPr>
        <p:spPr>
          <a:xfrm rot="5400000">
            <a:off x="4071030" y="3497924"/>
            <a:ext cx="1030474" cy="100063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연결선: 꺾임 24">
            <a:extLst>
              <a:ext uri="{FF2B5EF4-FFF2-40B4-BE49-F238E27FC236}">
                <a16:creationId xmlns:a16="http://schemas.microsoft.com/office/drawing/2014/main" id="{36E3B515-0A59-4BA2-BD25-3389FCC1EBE7}"/>
              </a:ext>
            </a:extLst>
          </p:cNvPr>
          <p:cNvCxnSpPr>
            <a:cxnSpLocks/>
            <a:stCxn id="17" idx="2"/>
            <a:endCxn id="19" idx="0"/>
          </p:cNvCxnSpPr>
          <p:nvPr/>
        </p:nvCxnSpPr>
        <p:spPr>
          <a:xfrm rot="16200000" flipH="1">
            <a:off x="4091884" y="4669561"/>
            <a:ext cx="312161" cy="32403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66589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AutoShape 2">
            <a:extLst>
              <a:ext uri="{FF2B5EF4-FFF2-40B4-BE49-F238E27FC236}">
                <a16:creationId xmlns:a16="http://schemas.microsoft.com/office/drawing/2014/main" id="{5C8403FB-DA52-42F8-9D9D-6C8AC43BDDA4}"/>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j-ea"/>
              </a:rPr>
              <a:t>3. </a:t>
            </a:r>
            <a:r>
              <a:rPr lang="ko-KR" altLang="en-US" sz="1800" dirty="0">
                <a:latin typeface="+mj-ea"/>
              </a:rPr>
              <a:t>클라우드 원격 접속 </a:t>
            </a:r>
            <a:r>
              <a:rPr lang="en-US" altLang="ko-KR" sz="1800" dirty="0">
                <a:latin typeface="+mj-ea"/>
              </a:rPr>
              <a:t>(4/6)</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887615"/>
          </a:xfrm>
          <a:prstGeom prst="rect">
            <a:avLst/>
          </a:prstGeom>
          <a:noFill/>
        </p:spPr>
        <p:txBody>
          <a:bodyPr wrap="square" rtlCol="0">
            <a:spAutoFit/>
          </a:bodyPr>
          <a:lstStyle/>
          <a:p>
            <a:pPr>
              <a:lnSpc>
                <a:spcPct val="150000"/>
              </a:lnSpc>
            </a:pPr>
            <a:r>
              <a:rPr lang="en-US" altLang="ko-KR" sz="1200" b="1" dirty="0">
                <a:latin typeface="+mn-ea"/>
              </a:rPr>
              <a:t>4) </a:t>
            </a:r>
            <a:r>
              <a:rPr lang="ko-KR" altLang="en-US" sz="1200" b="1" dirty="0">
                <a:latin typeface="+mn-ea"/>
              </a:rPr>
              <a:t>클라우드 서버 </a:t>
            </a:r>
            <a:r>
              <a:rPr lang="en-US" altLang="ko-KR" sz="1200" b="1" dirty="0">
                <a:latin typeface="+mn-ea"/>
              </a:rPr>
              <a:t>SSH</a:t>
            </a:r>
            <a:r>
              <a:rPr lang="ko-KR" altLang="en-US" sz="1200" b="1" dirty="0">
                <a:latin typeface="+mn-ea"/>
              </a:rPr>
              <a:t> 접속</a:t>
            </a:r>
            <a:endParaRPr lang="en-US" altLang="ko-KR" sz="1200" b="1" dirty="0">
              <a:latin typeface="+mn-ea"/>
            </a:endParaRPr>
          </a:p>
          <a:p>
            <a:pPr marL="628650" lvl="1" indent="-171450">
              <a:lnSpc>
                <a:spcPct val="150000"/>
              </a:lnSpc>
              <a:buFont typeface="Arial" panose="020B0604020202020204" pitchFamily="34" charset="0"/>
              <a:buChar char="•"/>
            </a:pPr>
            <a:r>
              <a:rPr lang="en-US" altLang="ko-KR" sz="1200" dirty="0">
                <a:latin typeface="+mn-ea"/>
              </a:rPr>
              <a:t>putty.exe </a:t>
            </a:r>
            <a:r>
              <a:rPr lang="ko-KR" altLang="en-US" sz="1200" dirty="0">
                <a:latin typeface="+mn-ea"/>
              </a:rPr>
              <a:t>실행 </a:t>
            </a:r>
            <a:r>
              <a:rPr lang="en-US" altLang="ko-KR" sz="1200" dirty="0">
                <a:latin typeface="+mn-ea"/>
              </a:rPr>
              <a:t>-&gt; </a:t>
            </a:r>
            <a:r>
              <a:rPr lang="ko-KR" altLang="en-US" sz="1200" dirty="0">
                <a:latin typeface="+mn-ea"/>
              </a:rPr>
              <a:t>카테고리 </a:t>
            </a:r>
            <a:r>
              <a:rPr lang="en-US" altLang="ko-KR" sz="1200" dirty="0">
                <a:latin typeface="+mn-ea"/>
              </a:rPr>
              <a:t>Auth</a:t>
            </a:r>
            <a:r>
              <a:rPr lang="ko-KR" altLang="en-US" sz="1200" dirty="0">
                <a:latin typeface="+mn-ea"/>
              </a:rPr>
              <a:t> 선택 </a:t>
            </a:r>
            <a:r>
              <a:rPr lang="en-US" altLang="ko-KR" sz="1200" dirty="0">
                <a:latin typeface="+mn-ea"/>
              </a:rPr>
              <a:t>-&gt; </a:t>
            </a:r>
            <a:r>
              <a:rPr lang="ko-KR" altLang="en-US" sz="1200" dirty="0">
                <a:latin typeface="+mn-ea"/>
              </a:rPr>
              <a:t>인증 개인키 선택 </a:t>
            </a:r>
            <a:r>
              <a:rPr lang="en-US" altLang="ko-KR" sz="1200" dirty="0">
                <a:latin typeface="+mn-ea"/>
              </a:rPr>
              <a:t>(</a:t>
            </a:r>
            <a:r>
              <a:rPr lang="en-US" altLang="ko-KR" sz="1200" dirty="0" err="1">
                <a:latin typeface="+mn-ea"/>
              </a:rPr>
              <a:t>puttygen</a:t>
            </a:r>
            <a:r>
              <a:rPr lang="en-US" altLang="ko-KR" sz="1200" dirty="0">
                <a:latin typeface="+mn-ea"/>
              </a:rPr>
              <a:t> </a:t>
            </a:r>
            <a:r>
              <a:rPr lang="ko-KR" altLang="en-US" sz="1200" dirty="0">
                <a:latin typeface="+mn-ea"/>
              </a:rPr>
              <a:t>에서 저장된 파일</a:t>
            </a:r>
            <a:r>
              <a:rPr lang="en-US" altLang="ko-KR" sz="1200" dirty="0">
                <a:latin typeface="+mn-ea"/>
              </a:rPr>
              <a:t>)</a:t>
            </a:r>
            <a:r>
              <a:rPr lang="ko-KR" altLang="en-US" sz="1200" dirty="0">
                <a:latin typeface="+mn-ea"/>
              </a:rPr>
              <a:t> </a:t>
            </a:r>
            <a:r>
              <a:rPr lang="en-US" altLang="ko-KR" sz="1200" dirty="0">
                <a:latin typeface="+mn-ea"/>
              </a:rPr>
              <a:t>-&gt; </a:t>
            </a:r>
            <a:r>
              <a:rPr lang="ko-KR" altLang="en-US" sz="1200" dirty="0">
                <a:latin typeface="+mn-ea"/>
              </a:rPr>
              <a:t>카테고리 세션 선택 </a:t>
            </a:r>
            <a:r>
              <a:rPr lang="en-US" altLang="ko-KR" sz="1200" dirty="0">
                <a:latin typeface="+mn-ea"/>
              </a:rPr>
              <a:t>-&gt; </a:t>
            </a:r>
            <a:r>
              <a:rPr lang="ko-KR" altLang="en-US" sz="1200" dirty="0">
                <a:latin typeface="+mn-ea"/>
              </a:rPr>
              <a:t>호스트이름 </a:t>
            </a:r>
            <a:r>
              <a:rPr lang="en-US" altLang="ko-KR" sz="1200" dirty="0">
                <a:latin typeface="+mn-ea"/>
              </a:rPr>
              <a:t>(</a:t>
            </a:r>
            <a:r>
              <a:rPr lang="ko-KR" altLang="en-US" sz="1200" dirty="0">
                <a:latin typeface="+mn-ea"/>
              </a:rPr>
              <a:t>접속</a:t>
            </a:r>
            <a:r>
              <a:rPr lang="en-US" altLang="ko-KR" sz="1200" dirty="0">
                <a:latin typeface="+mn-ea"/>
              </a:rPr>
              <a:t>ID@</a:t>
            </a:r>
            <a:r>
              <a:rPr lang="ko-KR" altLang="en-US" sz="1200" dirty="0">
                <a:latin typeface="+mn-ea"/>
              </a:rPr>
              <a:t>아이피</a:t>
            </a:r>
            <a:r>
              <a:rPr lang="en-US" altLang="ko-KR" sz="1200" dirty="0">
                <a:latin typeface="+mn-ea"/>
              </a:rPr>
              <a:t>) </a:t>
            </a:r>
            <a:r>
              <a:rPr lang="ko-KR" altLang="en-US" sz="1200" dirty="0">
                <a:latin typeface="+mn-ea"/>
              </a:rPr>
              <a:t>및 포트 </a:t>
            </a:r>
            <a:r>
              <a:rPr lang="en-US" altLang="ko-KR" sz="1200" dirty="0">
                <a:latin typeface="+mn-ea"/>
              </a:rPr>
              <a:t>(22) </a:t>
            </a:r>
            <a:r>
              <a:rPr lang="ko-KR" altLang="en-US" sz="1200" dirty="0">
                <a:latin typeface="+mn-ea"/>
              </a:rPr>
              <a:t>입력 </a:t>
            </a:r>
            <a:r>
              <a:rPr lang="en-US" altLang="ko-KR" sz="1200" dirty="0">
                <a:latin typeface="+mn-ea"/>
              </a:rPr>
              <a:t>-&gt; </a:t>
            </a:r>
            <a:r>
              <a:rPr lang="ko-KR" altLang="en-US" sz="1200" dirty="0">
                <a:latin typeface="+mn-ea"/>
              </a:rPr>
              <a:t>연결방식 </a:t>
            </a:r>
            <a:r>
              <a:rPr lang="en-US" altLang="ko-KR" sz="1200" dirty="0">
                <a:latin typeface="+mn-ea"/>
              </a:rPr>
              <a:t>(SSH) </a:t>
            </a:r>
            <a:r>
              <a:rPr lang="ko-KR" altLang="en-US" sz="1200" dirty="0">
                <a:latin typeface="+mn-ea"/>
              </a:rPr>
              <a:t>선택 </a:t>
            </a:r>
            <a:r>
              <a:rPr lang="en-US" altLang="ko-KR" sz="1200" dirty="0">
                <a:latin typeface="+mn-ea"/>
              </a:rPr>
              <a:t>-&gt; </a:t>
            </a:r>
            <a:r>
              <a:rPr lang="ko-KR" altLang="en-US" sz="1200" dirty="0">
                <a:latin typeface="+mn-ea"/>
              </a:rPr>
              <a:t>세션 저장 </a:t>
            </a:r>
            <a:r>
              <a:rPr lang="en-US" altLang="ko-KR" sz="1200" dirty="0">
                <a:latin typeface="+mn-ea"/>
              </a:rPr>
              <a:t>-&gt; </a:t>
            </a:r>
            <a:r>
              <a:rPr lang="ko-KR" altLang="en-US" sz="1200" dirty="0">
                <a:latin typeface="+mn-ea"/>
              </a:rPr>
              <a:t>열기</a:t>
            </a:r>
            <a:endParaRPr lang="en-US" altLang="ko-KR" sz="1200" dirty="0">
              <a:latin typeface="+mn-ea"/>
            </a:endParaRPr>
          </a:p>
        </p:txBody>
      </p:sp>
      <p:pic>
        <p:nvPicPr>
          <p:cNvPr id="5" name="그림 4">
            <a:extLst>
              <a:ext uri="{FF2B5EF4-FFF2-40B4-BE49-F238E27FC236}">
                <a16:creationId xmlns:a16="http://schemas.microsoft.com/office/drawing/2014/main" id="{0B90B67D-755B-4B2C-AF50-B0645CFCCA81}"/>
              </a:ext>
            </a:extLst>
          </p:cNvPr>
          <p:cNvPicPr>
            <a:picLocks noChangeAspect="1"/>
          </p:cNvPicPr>
          <p:nvPr/>
        </p:nvPicPr>
        <p:blipFill>
          <a:blip r:embed="rId3"/>
          <a:stretch>
            <a:fillRect/>
          </a:stretch>
        </p:blipFill>
        <p:spPr>
          <a:xfrm>
            <a:off x="467544" y="2564905"/>
            <a:ext cx="2628292" cy="3143144"/>
          </a:xfrm>
          <a:prstGeom prst="rect">
            <a:avLst/>
          </a:prstGeom>
        </p:spPr>
      </p:pic>
      <p:pic>
        <p:nvPicPr>
          <p:cNvPr id="16" name="그림 15">
            <a:extLst>
              <a:ext uri="{FF2B5EF4-FFF2-40B4-BE49-F238E27FC236}">
                <a16:creationId xmlns:a16="http://schemas.microsoft.com/office/drawing/2014/main" id="{8124B92D-626F-4341-9BE1-4F883D32A521}"/>
              </a:ext>
            </a:extLst>
          </p:cNvPr>
          <p:cNvPicPr>
            <a:picLocks noChangeAspect="1"/>
          </p:cNvPicPr>
          <p:nvPr/>
        </p:nvPicPr>
        <p:blipFill>
          <a:blip r:embed="rId4"/>
          <a:stretch>
            <a:fillRect/>
          </a:stretch>
        </p:blipFill>
        <p:spPr>
          <a:xfrm>
            <a:off x="3246086" y="2564905"/>
            <a:ext cx="2628291" cy="3143144"/>
          </a:xfrm>
          <a:prstGeom prst="rect">
            <a:avLst/>
          </a:prstGeom>
        </p:spPr>
      </p:pic>
      <p:sp>
        <p:nvSpPr>
          <p:cNvPr id="21" name="직사각형 20">
            <a:extLst>
              <a:ext uri="{FF2B5EF4-FFF2-40B4-BE49-F238E27FC236}">
                <a16:creationId xmlns:a16="http://schemas.microsoft.com/office/drawing/2014/main" id="{1AA42511-ACE0-475F-AC7D-7096115305F9}"/>
              </a:ext>
            </a:extLst>
          </p:cNvPr>
          <p:cNvSpPr/>
          <p:nvPr/>
        </p:nvSpPr>
        <p:spPr>
          <a:xfrm>
            <a:off x="611560" y="4671138"/>
            <a:ext cx="324035" cy="95297"/>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3" name="연결선: 꺾임 22">
            <a:extLst>
              <a:ext uri="{FF2B5EF4-FFF2-40B4-BE49-F238E27FC236}">
                <a16:creationId xmlns:a16="http://schemas.microsoft.com/office/drawing/2014/main" id="{A717DECB-40A8-46C0-B789-E33109AE07BA}"/>
              </a:ext>
            </a:extLst>
          </p:cNvPr>
          <p:cNvCxnSpPr>
            <a:cxnSpLocks/>
            <a:stCxn id="21" idx="3"/>
            <a:endCxn id="30" idx="2"/>
          </p:cNvCxnSpPr>
          <p:nvPr/>
        </p:nvCxnSpPr>
        <p:spPr>
          <a:xfrm flipV="1">
            <a:off x="935595" y="4347101"/>
            <a:ext cx="1863207" cy="37168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9DB6E907-2992-4CAB-883C-7184EBC65B6E}"/>
              </a:ext>
            </a:extLst>
          </p:cNvPr>
          <p:cNvSpPr/>
          <p:nvPr/>
        </p:nvSpPr>
        <p:spPr>
          <a:xfrm>
            <a:off x="2555775" y="4136476"/>
            <a:ext cx="486054" cy="210626"/>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35" name="직사각형 34">
            <a:extLst>
              <a:ext uri="{FF2B5EF4-FFF2-40B4-BE49-F238E27FC236}">
                <a16:creationId xmlns:a16="http://schemas.microsoft.com/office/drawing/2014/main" id="{C46EA4D3-F3C9-4D57-A5CC-F862E6077CE8}"/>
              </a:ext>
            </a:extLst>
          </p:cNvPr>
          <p:cNvSpPr/>
          <p:nvPr/>
        </p:nvSpPr>
        <p:spPr>
          <a:xfrm>
            <a:off x="3256449" y="2842717"/>
            <a:ext cx="216024" cy="10801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0" name="직사각형 39">
            <a:extLst>
              <a:ext uri="{FF2B5EF4-FFF2-40B4-BE49-F238E27FC236}">
                <a16:creationId xmlns:a16="http://schemas.microsoft.com/office/drawing/2014/main" id="{DF61A320-EC98-4959-8754-BFACC1EEEA6A}"/>
              </a:ext>
            </a:extLst>
          </p:cNvPr>
          <p:cNvSpPr/>
          <p:nvPr/>
        </p:nvSpPr>
        <p:spPr>
          <a:xfrm>
            <a:off x="4175955" y="3158970"/>
            <a:ext cx="1620180" cy="170097"/>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2" name="직사각형 41">
            <a:extLst>
              <a:ext uri="{FF2B5EF4-FFF2-40B4-BE49-F238E27FC236}">
                <a16:creationId xmlns:a16="http://schemas.microsoft.com/office/drawing/2014/main" id="{401709B4-2618-4750-B104-80B1B24CB51A}"/>
              </a:ext>
            </a:extLst>
          </p:cNvPr>
          <p:cNvSpPr/>
          <p:nvPr/>
        </p:nvSpPr>
        <p:spPr>
          <a:xfrm>
            <a:off x="5148063" y="3402960"/>
            <a:ext cx="270030" cy="128796"/>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4" name="직사각형 43">
            <a:extLst>
              <a:ext uri="{FF2B5EF4-FFF2-40B4-BE49-F238E27FC236}">
                <a16:creationId xmlns:a16="http://schemas.microsoft.com/office/drawing/2014/main" id="{D0F065C2-832A-48A0-9858-333C05339D48}"/>
              </a:ext>
            </a:extLst>
          </p:cNvPr>
          <p:cNvSpPr/>
          <p:nvPr/>
        </p:nvSpPr>
        <p:spPr>
          <a:xfrm>
            <a:off x="4222068" y="3858735"/>
            <a:ext cx="1196025" cy="128796"/>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6" name="직사각형 45">
            <a:extLst>
              <a:ext uri="{FF2B5EF4-FFF2-40B4-BE49-F238E27FC236}">
                <a16:creationId xmlns:a16="http://schemas.microsoft.com/office/drawing/2014/main" id="{F78431B6-C80E-4D63-899B-572D5F632F4F}"/>
              </a:ext>
            </a:extLst>
          </p:cNvPr>
          <p:cNvSpPr/>
          <p:nvPr/>
        </p:nvSpPr>
        <p:spPr>
          <a:xfrm>
            <a:off x="4820080" y="5481228"/>
            <a:ext cx="490001" cy="162018"/>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47" name="연결선: 꺾임 46">
            <a:extLst>
              <a:ext uri="{FF2B5EF4-FFF2-40B4-BE49-F238E27FC236}">
                <a16:creationId xmlns:a16="http://schemas.microsoft.com/office/drawing/2014/main" id="{C9F1E072-38AA-4453-98FB-07B8C32868BD}"/>
              </a:ext>
            </a:extLst>
          </p:cNvPr>
          <p:cNvCxnSpPr>
            <a:cxnSpLocks/>
            <a:stCxn id="35" idx="2"/>
            <a:endCxn id="40" idx="1"/>
          </p:cNvCxnSpPr>
          <p:nvPr/>
        </p:nvCxnSpPr>
        <p:spPr>
          <a:xfrm rot="16200000" flipH="1">
            <a:off x="3623563" y="2691627"/>
            <a:ext cx="293290" cy="81149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연결선: 꺾임 49">
            <a:extLst>
              <a:ext uri="{FF2B5EF4-FFF2-40B4-BE49-F238E27FC236}">
                <a16:creationId xmlns:a16="http://schemas.microsoft.com/office/drawing/2014/main" id="{EBA5AE32-1AFE-41ED-8D74-C53545C77C6D}"/>
              </a:ext>
            </a:extLst>
          </p:cNvPr>
          <p:cNvCxnSpPr>
            <a:cxnSpLocks/>
            <a:stCxn id="40" idx="2"/>
            <a:endCxn id="42" idx="1"/>
          </p:cNvCxnSpPr>
          <p:nvPr/>
        </p:nvCxnSpPr>
        <p:spPr>
          <a:xfrm rot="16200000" flipH="1">
            <a:off x="4997909" y="3317203"/>
            <a:ext cx="138291" cy="16201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7AA89A4C-2ED3-4CDB-85E6-FFB387AB44FC}"/>
              </a:ext>
            </a:extLst>
          </p:cNvPr>
          <p:cNvCxnSpPr>
            <a:cxnSpLocks/>
            <a:stCxn id="42" idx="2"/>
            <a:endCxn id="44" idx="0"/>
          </p:cNvCxnSpPr>
          <p:nvPr/>
        </p:nvCxnSpPr>
        <p:spPr>
          <a:xfrm rot="5400000">
            <a:off x="4888091" y="3463747"/>
            <a:ext cx="326979" cy="46299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직사각형 56">
            <a:extLst>
              <a:ext uri="{FF2B5EF4-FFF2-40B4-BE49-F238E27FC236}">
                <a16:creationId xmlns:a16="http://schemas.microsoft.com/office/drawing/2014/main" id="{292540B9-8781-40AE-B261-FEE9CFC2A14F}"/>
              </a:ext>
            </a:extLst>
          </p:cNvPr>
          <p:cNvSpPr/>
          <p:nvPr/>
        </p:nvSpPr>
        <p:spPr>
          <a:xfrm>
            <a:off x="5387014" y="4165717"/>
            <a:ext cx="389666" cy="16971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58" name="연결선: 꺾임 57">
            <a:extLst>
              <a:ext uri="{FF2B5EF4-FFF2-40B4-BE49-F238E27FC236}">
                <a16:creationId xmlns:a16="http://schemas.microsoft.com/office/drawing/2014/main" id="{CEE67283-DDF0-461E-8FAF-30032C4C0230}"/>
              </a:ext>
            </a:extLst>
          </p:cNvPr>
          <p:cNvCxnSpPr>
            <a:cxnSpLocks/>
            <a:stCxn id="44" idx="2"/>
            <a:endCxn id="57" idx="1"/>
          </p:cNvCxnSpPr>
          <p:nvPr/>
        </p:nvCxnSpPr>
        <p:spPr>
          <a:xfrm rot="16200000" flipH="1">
            <a:off x="4972026" y="3835585"/>
            <a:ext cx="263042" cy="56693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연결선: 꺾임 60">
            <a:extLst>
              <a:ext uri="{FF2B5EF4-FFF2-40B4-BE49-F238E27FC236}">
                <a16:creationId xmlns:a16="http://schemas.microsoft.com/office/drawing/2014/main" id="{FC338A5C-83BE-48B0-9FCB-43A9DC3866F6}"/>
              </a:ext>
            </a:extLst>
          </p:cNvPr>
          <p:cNvCxnSpPr>
            <a:cxnSpLocks/>
            <a:stCxn id="57" idx="2"/>
            <a:endCxn id="46" idx="0"/>
          </p:cNvCxnSpPr>
          <p:nvPr/>
        </p:nvCxnSpPr>
        <p:spPr>
          <a:xfrm rot="5400000">
            <a:off x="4750565" y="4649945"/>
            <a:ext cx="1145799" cy="51676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66" name="그림 65">
            <a:extLst>
              <a:ext uri="{FF2B5EF4-FFF2-40B4-BE49-F238E27FC236}">
                <a16:creationId xmlns:a16="http://schemas.microsoft.com/office/drawing/2014/main" id="{674DA66B-247A-4006-99ED-B6ED47B24FD4}"/>
              </a:ext>
            </a:extLst>
          </p:cNvPr>
          <p:cNvPicPr>
            <a:picLocks noChangeAspect="1"/>
          </p:cNvPicPr>
          <p:nvPr/>
        </p:nvPicPr>
        <p:blipFill>
          <a:blip r:embed="rId5"/>
          <a:stretch>
            <a:fillRect/>
          </a:stretch>
        </p:blipFill>
        <p:spPr>
          <a:xfrm>
            <a:off x="6024627" y="2564904"/>
            <a:ext cx="2646694" cy="1782196"/>
          </a:xfrm>
          <a:prstGeom prst="rect">
            <a:avLst/>
          </a:prstGeom>
        </p:spPr>
      </p:pic>
    </p:spTree>
    <p:extLst>
      <p:ext uri="{BB962C8B-B14F-4D97-AF65-F5344CB8AC3E}">
        <p14:creationId xmlns:p14="http://schemas.microsoft.com/office/powerpoint/2010/main" val="3731248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2">
            <a:extLst>
              <a:ext uri="{FF2B5EF4-FFF2-40B4-BE49-F238E27FC236}">
                <a16:creationId xmlns:a16="http://schemas.microsoft.com/office/drawing/2014/main" id="{F89DD020-2549-413F-BA10-9AC2B3AAA713}"/>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j-ea"/>
              </a:rPr>
              <a:t>3. </a:t>
            </a:r>
            <a:r>
              <a:rPr lang="ko-KR" altLang="en-US" sz="1800" dirty="0">
                <a:latin typeface="+mj-ea"/>
              </a:rPr>
              <a:t>클라우드 원격 접속 </a:t>
            </a:r>
            <a:r>
              <a:rPr lang="en-US" altLang="ko-KR" sz="1800" dirty="0">
                <a:latin typeface="+mj-ea"/>
              </a:rPr>
              <a:t>(5/6)</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887615"/>
          </a:xfrm>
          <a:prstGeom prst="rect">
            <a:avLst/>
          </a:prstGeom>
          <a:noFill/>
        </p:spPr>
        <p:txBody>
          <a:bodyPr wrap="square" rtlCol="0">
            <a:spAutoFit/>
          </a:bodyPr>
          <a:lstStyle/>
          <a:p>
            <a:pPr>
              <a:lnSpc>
                <a:spcPct val="150000"/>
              </a:lnSpc>
            </a:pPr>
            <a:r>
              <a:rPr lang="en-US" altLang="ko-KR" sz="1200" b="1" dirty="0">
                <a:latin typeface="+mn-ea"/>
              </a:rPr>
              <a:t>5) </a:t>
            </a:r>
            <a:r>
              <a:rPr lang="ko-KR" altLang="en-US" sz="1200" b="1" dirty="0">
                <a:latin typeface="+mn-ea"/>
              </a:rPr>
              <a:t>클라우드 파일 전송 툴 설치</a:t>
            </a:r>
            <a:endParaRPr lang="en-US" altLang="ko-KR" sz="1200" b="1" dirty="0">
              <a:latin typeface="+mn-ea"/>
            </a:endParaRPr>
          </a:p>
          <a:p>
            <a:pPr marL="671513" lvl="1" indent="-214313">
              <a:lnSpc>
                <a:spcPct val="150000"/>
              </a:lnSpc>
              <a:buFont typeface="Arial" panose="020B0604020202020204" pitchFamily="34" charset="0"/>
              <a:buChar char="•"/>
            </a:pPr>
            <a:r>
              <a:rPr lang="en-US" altLang="ko-KR" sz="1200" dirty="0">
                <a:latin typeface="+mn-ea"/>
              </a:rPr>
              <a:t>WinSCP : FTP </a:t>
            </a:r>
            <a:r>
              <a:rPr lang="ko-KR" altLang="en-US" sz="1200" dirty="0">
                <a:latin typeface="+mn-ea"/>
              </a:rPr>
              <a:t>파일 전송 프로그램</a:t>
            </a:r>
            <a:endParaRPr lang="en-US" altLang="ko-KR" sz="1200" dirty="0">
              <a:latin typeface="+mn-ea"/>
            </a:endParaRPr>
          </a:p>
          <a:p>
            <a:pPr marL="671513" lvl="1" indent="-214313">
              <a:lnSpc>
                <a:spcPct val="150000"/>
              </a:lnSpc>
              <a:buFont typeface="Arial" panose="020B0604020202020204" pitchFamily="34" charset="0"/>
              <a:buChar char="•"/>
            </a:pPr>
            <a:r>
              <a:rPr lang="ko-KR" altLang="en-US" sz="1200" dirty="0">
                <a:latin typeface="+mn-ea"/>
              </a:rPr>
              <a:t>다운로드 링크 </a:t>
            </a:r>
            <a:r>
              <a:rPr lang="en-US" altLang="ko-KR" sz="1200" dirty="0">
                <a:latin typeface="+mn-ea"/>
              </a:rPr>
              <a:t>: https://winscp.net/eng/download.php</a:t>
            </a:r>
          </a:p>
        </p:txBody>
      </p:sp>
      <p:pic>
        <p:nvPicPr>
          <p:cNvPr id="5" name="그림 4">
            <a:extLst>
              <a:ext uri="{FF2B5EF4-FFF2-40B4-BE49-F238E27FC236}">
                <a16:creationId xmlns:a16="http://schemas.microsoft.com/office/drawing/2014/main" id="{23A327DB-9605-42AC-B7FE-60ED68E98FBA}"/>
              </a:ext>
            </a:extLst>
          </p:cNvPr>
          <p:cNvPicPr>
            <a:picLocks noChangeAspect="1"/>
          </p:cNvPicPr>
          <p:nvPr/>
        </p:nvPicPr>
        <p:blipFill>
          <a:blip r:embed="rId3"/>
          <a:stretch>
            <a:fillRect/>
          </a:stretch>
        </p:blipFill>
        <p:spPr>
          <a:xfrm>
            <a:off x="683568" y="2688232"/>
            <a:ext cx="3672408" cy="2926760"/>
          </a:xfrm>
          <a:prstGeom prst="rect">
            <a:avLst/>
          </a:prstGeom>
        </p:spPr>
      </p:pic>
      <p:sp>
        <p:nvSpPr>
          <p:cNvPr id="6" name="직사각형 5">
            <a:extLst>
              <a:ext uri="{FF2B5EF4-FFF2-40B4-BE49-F238E27FC236}">
                <a16:creationId xmlns:a16="http://schemas.microsoft.com/office/drawing/2014/main" id="{850AC6A8-73B1-4519-AB76-BE8213DFD4EA}"/>
              </a:ext>
            </a:extLst>
          </p:cNvPr>
          <p:cNvSpPr/>
          <p:nvPr/>
        </p:nvSpPr>
        <p:spPr>
          <a:xfrm>
            <a:off x="1385646" y="5363353"/>
            <a:ext cx="1134126" cy="279893"/>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pic>
        <p:nvPicPr>
          <p:cNvPr id="11" name="그림 10">
            <a:extLst>
              <a:ext uri="{FF2B5EF4-FFF2-40B4-BE49-F238E27FC236}">
                <a16:creationId xmlns:a16="http://schemas.microsoft.com/office/drawing/2014/main" id="{547F30BE-1978-4019-8D26-3E95DC354985}"/>
              </a:ext>
            </a:extLst>
          </p:cNvPr>
          <p:cNvPicPr>
            <a:picLocks noChangeAspect="1"/>
          </p:cNvPicPr>
          <p:nvPr/>
        </p:nvPicPr>
        <p:blipFill>
          <a:blip r:embed="rId4"/>
          <a:stretch>
            <a:fillRect/>
          </a:stretch>
        </p:blipFill>
        <p:spPr>
          <a:xfrm>
            <a:off x="4896036" y="2686105"/>
            <a:ext cx="3003519" cy="1266671"/>
          </a:xfrm>
          <a:prstGeom prst="rect">
            <a:avLst/>
          </a:prstGeom>
        </p:spPr>
      </p:pic>
      <p:pic>
        <p:nvPicPr>
          <p:cNvPr id="13" name="그림 12">
            <a:extLst>
              <a:ext uri="{FF2B5EF4-FFF2-40B4-BE49-F238E27FC236}">
                <a16:creationId xmlns:a16="http://schemas.microsoft.com/office/drawing/2014/main" id="{4EBD6D04-A334-477B-9B95-28D92B6C827A}"/>
              </a:ext>
            </a:extLst>
          </p:cNvPr>
          <p:cNvPicPr>
            <a:picLocks noChangeAspect="1"/>
          </p:cNvPicPr>
          <p:nvPr/>
        </p:nvPicPr>
        <p:blipFill>
          <a:blip r:embed="rId5"/>
          <a:stretch>
            <a:fillRect/>
          </a:stretch>
        </p:blipFill>
        <p:spPr>
          <a:xfrm>
            <a:off x="4896036" y="4077073"/>
            <a:ext cx="3003519" cy="1045343"/>
          </a:xfrm>
          <a:prstGeom prst="rect">
            <a:avLst/>
          </a:prstGeom>
        </p:spPr>
      </p:pic>
      <p:sp>
        <p:nvSpPr>
          <p:cNvPr id="14" name="직사각형 13">
            <a:extLst>
              <a:ext uri="{FF2B5EF4-FFF2-40B4-BE49-F238E27FC236}">
                <a16:creationId xmlns:a16="http://schemas.microsoft.com/office/drawing/2014/main" id="{7F65C93C-0890-4047-9668-1B8699C4151C}"/>
              </a:ext>
            </a:extLst>
          </p:cNvPr>
          <p:cNvSpPr/>
          <p:nvPr/>
        </p:nvSpPr>
        <p:spPr>
          <a:xfrm>
            <a:off x="5004048" y="3039547"/>
            <a:ext cx="1350150" cy="497465"/>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20" name="직사각형 19">
            <a:extLst>
              <a:ext uri="{FF2B5EF4-FFF2-40B4-BE49-F238E27FC236}">
                <a16:creationId xmlns:a16="http://schemas.microsoft.com/office/drawing/2014/main" id="{1353E207-02F7-47A9-BE11-A4CD967E2CEF}"/>
              </a:ext>
            </a:extLst>
          </p:cNvPr>
          <p:cNvSpPr/>
          <p:nvPr/>
        </p:nvSpPr>
        <p:spPr>
          <a:xfrm>
            <a:off x="4896036" y="4077073"/>
            <a:ext cx="2754306" cy="540059"/>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2277187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a:extLst>
              <a:ext uri="{FF2B5EF4-FFF2-40B4-BE49-F238E27FC236}">
                <a16:creationId xmlns:a16="http://schemas.microsoft.com/office/drawing/2014/main" id="{5EC99766-0587-42EB-974B-17ED6B4CF41A}"/>
              </a:ext>
            </a:extLst>
          </p:cNvPr>
          <p:cNvSpPr>
            <a:spLocks noGrp="1"/>
          </p:cNvSpPr>
          <p:nvPr>
            <p:ph type="title"/>
          </p:nvPr>
        </p:nvSpPr>
        <p:spPr>
          <a:xfrm>
            <a:off x="0" y="2204864"/>
            <a:ext cx="9144000" cy="528053"/>
          </a:xfrm>
        </p:spPr>
        <p:txBody>
          <a:bodyPr/>
          <a:lstStyle/>
          <a:p>
            <a:pPr algn="ctr"/>
            <a:r>
              <a:rPr lang="en-US" altLang="ko-KR" sz="2800" dirty="0">
                <a:solidFill>
                  <a:srgbClr val="0070C0"/>
                </a:solidFill>
                <a:latin typeface="+mj-ea"/>
              </a:rPr>
              <a:t>1. </a:t>
            </a:r>
            <a:r>
              <a:rPr lang="ko-KR" altLang="en-US" sz="2800" dirty="0">
                <a:solidFill>
                  <a:srgbClr val="0070C0"/>
                </a:solidFill>
                <a:latin typeface="+mj-ea"/>
              </a:rPr>
              <a:t>클라우드 수집 및 저장 개요</a:t>
            </a:r>
          </a:p>
        </p:txBody>
      </p:sp>
      <p:sp>
        <p:nvSpPr>
          <p:cNvPr id="3" name="제목 6">
            <a:extLst>
              <a:ext uri="{FF2B5EF4-FFF2-40B4-BE49-F238E27FC236}">
                <a16:creationId xmlns:a16="http://schemas.microsoft.com/office/drawing/2014/main" id="{71F54B05-38EF-4C8B-B929-7F0D2BF90355}"/>
              </a:ext>
            </a:extLst>
          </p:cNvPr>
          <p:cNvSpPr txBox="1">
            <a:spLocks/>
          </p:cNvSpPr>
          <p:nvPr/>
        </p:nvSpPr>
        <p:spPr>
          <a:xfrm>
            <a:off x="0" y="0"/>
            <a:ext cx="9143767" cy="620688"/>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r"/>
            <a:r>
              <a:rPr lang="en-US" altLang="ko-KR" sz="1800" dirty="0">
                <a:solidFill>
                  <a:schemeClr val="accent1">
                    <a:lumMod val="40000"/>
                    <a:lumOff val="60000"/>
                  </a:schemeClr>
                </a:solidFill>
                <a:latin typeface="+mj-ea"/>
              </a:rPr>
              <a:t>AAS</a:t>
            </a:r>
            <a:r>
              <a:rPr lang="ko-KR" altLang="en-US" sz="1800" dirty="0">
                <a:solidFill>
                  <a:schemeClr val="accent1">
                    <a:lumMod val="40000"/>
                    <a:lumOff val="60000"/>
                  </a:schemeClr>
                </a:solidFill>
                <a:latin typeface="+mj-ea"/>
              </a:rPr>
              <a:t> 기반 데이터 수집</a:t>
            </a:r>
            <a:r>
              <a:rPr lang="en-US" altLang="ko-KR" sz="1800" dirty="0">
                <a:solidFill>
                  <a:schemeClr val="accent1">
                    <a:lumMod val="40000"/>
                    <a:lumOff val="60000"/>
                  </a:schemeClr>
                </a:solidFill>
                <a:latin typeface="+mj-ea"/>
              </a:rPr>
              <a:t>/</a:t>
            </a:r>
            <a:r>
              <a:rPr lang="ko-KR" altLang="en-US" sz="1800" dirty="0">
                <a:solidFill>
                  <a:schemeClr val="accent1">
                    <a:lumMod val="40000"/>
                    <a:lumOff val="60000"/>
                  </a:schemeClr>
                </a:solidFill>
                <a:latin typeface="+mj-ea"/>
              </a:rPr>
              <a:t>저장 솔루션</a:t>
            </a:r>
            <a:br>
              <a:rPr lang="en-US" altLang="ko-KR" sz="1800" dirty="0">
                <a:solidFill>
                  <a:schemeClr val="accent1">
                    <a:lumMod val="40000"/>
                    <a:lumOff val="60000"/>
                  </a:schemeClr>
                </a:solidFill>
                <a:latin typeface="+mj-ea"/>
              </a:rPr>
            </a:br>
            <a:r>
              <a:rPr lang="ko-KR" altLang="en-US" sz="1800" dirty="0">
                <a:solidFill>
                  <a:schemeClr val="accent1">
                    <a:lumMod val="40000"/>
                    <a:lumOff val="60000"/>
                  </a:schemeClr>
                </a:solidFill>
                <a:latin typeface="+mj-ea"/>
              </a:rPr>
              <a:t>클라우드 플랫폼의 구성 및 데이터 활용</a:t>
            </a:r>
          </a:p>
        </p:txBody>
      </p:sp>
    </p:spTree>
    <p:extLst>
      <p:ext uri="{BB962C8B-B14F-4D97-AF65-F5344CB8AC3E}">
        <p14:creationId xmlns:p14="http://schemas.microsoft.com/office/powerpoint/2010/main" val="7013096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utoShape 2">
            <a:extLst>
              <a:ext uri="{FF2B5EF4-FFF2-40B4-BE49-F238E27FC236}">
                <a16:creationId xmlns:a16="http://schemas.microsoft.com/office/drawing/2014/main" id="{38A302DE-D32B-4F23-8DF3-1E7BF0B2E76E}"/>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12" name="그림 11">
            <a:extLst>
              <a:ext uri="{FF2B5EF4-FFF2-40B4-BE49-F238E27FC236}">
                <a16:creationId xmlns:a16="http://schemas.microsoft.com/office/drawing/2014/main" id="{83393396-8FF5-471E-8B7A-ABE8D4A0E645}"/>
              </a:ext>
            </a:extLst>
          </p:cNvPr>
          <p:cNvPicPr>
            <a:picLocks noChangeAspect="1"/>
          </p:cNvPicPr>
          <p:nvPr/>
        </p:nvPicPr>
        <p:blipFill>
          <a:blip r:embed="rId3"/>
          <a:stretch>
            <a:fillRect/>
          </a:stretch>
        </p:blipFill>
        <p:spPr>
          <a:xfrm>
            <a:off x="3312119" y="2780929"/>
            <a:ext cx="2213279" cy="1753982"/>
          </a:xfrm>
          <a:prstGeom prst="rect">
            <a:avLst/>
          </a:prstGeom>
        </p:spPr>
      </p:pic>
      <p:pic>
        <p:nvPicPr>
          <p:cNvPr id="19" name="그림 18">
            <a:extLst>
              <a:ext uri="{FF2B5EF4-FFF2-40B4-BE49-F238E27FC236}">
                <a16:creationId xmlns:a16="http://schemas.microsoft.com/office/drawing/2014/main" id="{FB8994B7-5809-4505-9F61-4C60A9E7BF5D}"/>
              </a:ext>
            </a:extLst>
          </p:cNvPr>
          <p:cNvPicPr>
            <a:picLocks noChangeAspect="1"/>
          </p:cNvPicPr>
          <p:nvPr/>
        </p:nvPicPr>
        <p:blipFill>
          <a:blip r:embed="rId4"/>
          <a:stretch>
            <a:fillRect/>
          </a:stretch>
        </p:blipFill>
        <p:spPr>
          <a:xfrm>
            <a:off x="611561" y="2780928"/>
            <a:ext cx="2573709" cy="1586089"/>
          </a:xfrm>
          <a:prstGeom prst="rect">
            <a:avLst/>
          </a:prstGeom>
        </p:spPr>
      </p:pic>
      <p:pic>
        <p:nvPicPr>
          <p:cNvPr id="22" name="그림 21">
            <a:extLst>
              <a:ext uri="{FF2B5EF4-FFF2-40B4-BE49-F238E27FC236}">
                <a16:creationId xmlns:a16="http://schemas.microsoft.com/office/drawing/2014/main" id="{9B1CEB2E-10AA-4CBA-A40D-7A34DAE0483A}"/>
              </a:ext>
            </a:extLst>
          </p:cNvPr>
          <p:cNvPicPr>
            <a:picLocks noChangeAspect="1"/>
          </p:cNvPicPr>
          <p:nvPr/>
        </p:nvPicPr>
        <p:blipFill>
          <a:blip r:embed="rId5"/>
          <a:stretch>
            <a:fillRect/>
          </a:stretch>
        </p:blipFill>
        <p:spPr>
          <a:xfrm>
            <a:off x="611560" y="4596723"/>
            <a:ext cx="2190793" cy="1056520"/>
          </a:xfrm>
          <a:prstGeom prst="rect">
            <a:avLst/>
          </a:prstGeom>
        </p:spPr>
      </p:pic>
      <p:pic>
        <p:nvPicPr>
          <p:cNvPr id="24" name="그림 23">
            <a:extLst>
              <a:ext uri="{FF2B5EF4-FFF2-40B4-BE49-F238E27FC236}">
                <a16:creationId xmlns:a16="http://schemas.microsoft.com/office/drawing/2014/main" id="{BE5E0268-1FBB-49FB-B823-6573E5010CFD}"/>
              </a:ext>
            </a:extLst>
          </p:cNvPr>
          <p:cNvPicPr>
            <a:picLocks noChangeAspect="1"/>
          </p:cNvPicPr>
          <p:nvPr/>
        </p:nvPicPr>
        <p:blipFill>
          <a:blip r:embed="rId6"/>
          <a:stretch>
            <a:fillRect/>
          </a:stretch>
        </p:blipFill>
        <p:spPr>
          <a:xfrm>
            <a:off x="5652246" y="2780928"/>
            <a:ext cx="2918092" cy="1888337"/>
          </a:xfrm>
          <a:prstGeom prst="rect">
            <a:avLst/>
          </a:prstGeom>
        </p:spPr>
      </p:pic>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j-ea"/>
              </a:rPr>
              <a:t>3. </a:t>
            </a:r>
            <a:r>
              <a:rPr lang="ko-KR" altLang="en-US" sz="1800" dirty="0">
                <a:latin typeface="+mj-ea"/>
              </a:rPr>
              <a:t>클라우드 원격 접속 </a:t>
            </a:r>
            <a:r>
              <a:rPr lang="en-US" altLang="ko-KR" sz="1800" dirty="0">
                <a:latin typeface="+mj-ea"/>
              </a:rPr>
              <a:t>(6/6)</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1164614"/>
          </a:xfrm>
          <a:prstGeom prst="rect">
            <a:avLst/>
          </a:prstGeom>
          <a:noFill/>
        </p:spPr>
        <p:txBody>
          <a:bodyPr wrap="square" rtlCol="0">
            <a:spAutoFit/>
          </a:bodyPr>
          <a:lstStyle/>
          <a:p>
            <a:pPr>
              <a:lnSpc>
                <a:spcPct val="150000"/>
              </a:lnSpc>
            </a:pPr>
            <a:r>
              <a:rPr lang="en-US" altLang="ko-KR" sz="1200" b="1" dirty="0">
                <a:latin typeface="+mn-ea"/>
              </a:rPr>
              <a:t>6) </a:t>
            </a:r>
            <a:r>
              <a:rPr lang="ko-KR" altLang="en-US" sz="1200" b="1" dirty="0">
                <a:latin typeface="+mn-ea"/>
              </a:rPr>
              <a:t>클라우드 서버 </a:t>
            </a:r>
            <a:r>
              <a:rPr lang="en-US" altLang="ko-KR" sz="1200" b="1" dirty="0">
                <a:latin typeface="+mn-ea"/>
              </a:rPr>
              <a:t>FTP</a:t>
            </a:r>
            <a:r>
              <a:rPr lang="ko-KR" altLang="en-US" sz="1200" b="1" dirty="0">
                <a:latin typeface="+mn-ea"/>
              </a:rPr>
              <a:t> 접속</a:t>
            </a:r>
            <a:endParaRPr lang="en-US" altLang="ko-KR" sz="1200" b="1" dirty="0">
              <a:latin typeface="+mn-ea"/>
            </a:endParaRPr>
          </a:p>
          <a:p>
            <a:pPr marL="671513" lvl="1" indent="-214313">
              <a:lnSpc>
                <a:spcPct val="150000"/>
              </a:lnSpc>
              <a:buFont typeface="Arial" panose="020B0604020202020204" pitchFamily="34" charset="0"/>
              <a:buChar char="•"/>
            </a:pPr>
            <a:r>
              <a:rPr lang="en-US" altLang="ko-KR" sz="1200" dirty="0">
                <a:latin typeface="+mn-ea"/>
              </a:rPr>
              <a:t>Putty</a:t>
            </a:r>
            <a:r>
              <a:rPr lang="ko-KR" altLang="en-US" sz="1200" dirty="0">
                <a:latin typeface="+mn-ea"/>
              </a:rPr>
              <a:t>에서 세션 저장 시 해당설정을 </a:t>
            </a:r>
            <a:r>
              <a:rPr lang="en-US" altLang="ko-KR" sz="1200" dirty="0">
                <a:latin typeface="+mn-ea"/>
              </a:rPr>
              <a:t>WinSCP</a:t>
            </a:r>
            <a:r>
              <a:rPr lang="ko-KR" altLang="en-US" sz="1200" dirty="0">
                <a:latin typeface="+mn-ea"/>
              </a:rPr>
              <a:t>에서 사용가능</a:t>
            </a:r>
            <a:endParaRPr lang="en-US" altLang="ko-KR" sz="1200" dirty="0">
              <a:latin typeface="+mn-ea"/>
            </a:endParaRPr>
          </a:p>
          <a:p>
            <a:pPr marL="671513" lvl="1" indent="-214313">
              <a:lnSpc>
                <a:spcPct val="150000"/>
              </a:lnSpc>
              <a:buFont typeface="Arial" panose="020B0604020202020204" pitchFamily="34" charset="0"/>
              <a:buChar char="•"/>
            </a:pPr>
            <a:r>
              <a:rPr lang="ko-KR" altLang="en-US" sz="1200" dirty="0">
                <a:latin typeface="+mn-ea"/>
              </a:rPr>
              <a:t>세션 </a:t>
            </a:r>
            <a:r>
              <a:rPr lang="en-US" altLang="ko-KR" sz="1200" dirty="0">
                <a:latin typeface="+mn-ea"/>
              </a:rPr>
              <a:t>-&gt; </a:t>
            </a:r>
            <a:r>
              <a:rPr lang="ko-KR" altLang="en-US" sz="1200" dirty="0">
                <a:latin typeface="+mn-ea"/>
              </a:rPr>
              <a:t>새로운 세션 </a:t>
            </a:r>
            <a:r>
              <a:rPr lang="en-US" altLang="ko-KR" sz="1200" dirty="0">
                <a:latin typeface="+mn-ea"/>
              </a:rPr>
              <a:t>-&gt; </a:t>
            </a:r>
            <a:r>
              <a:rPr lang="ko-KR" altLang="en-US" sz="1200" dirty="0">
                <a:latin typeface="+mn-ea"/>
              </a:rPr>
              <a:t>도구 </a:t>
            </a:r>
            <a:r>
              <a:rPr lang="en-US" altLang="ko-KR" sz="1200" dirty="0">
                <a:latin typeface="+mn-ea"/>
              </a:rPr>
              <a:t>-&gt; </a:t>
            </a:r>
            <a:r>
              <a:rPr lang="ko-KR" altLang="en-US" sz="1200" dirty="0">
                <a:latin typeface="+mn-ea"/>
              </a:rPr>
              <a:t>가져오기 </a:t>
            </a:r>
            <a:r>
              <a:rPr lang="en-US" altLang="ko-KR" sz="1200" dirty="0">
                <a:latin typeface="+mn-ea"/>
              </a:rPr>
              <a:t>-&gt; </a:t>
            </a:r>
            <a:r>
              <a:rPr lang="ko-KR" altLang="en-US" sz="1200" dirty="0">
                <a:latin typeface="+mn-ea"/>
              </a:rPr>
              <a:t>가져오기 선택</a:t>
            </a:r>
            <a:r>
              <a:rPr lang="en-US" altLang="ko-KR" sz="1200" dirty="0">
                <a:latin typeface="+mn-ea"/>
              </a:rPr>
              <a:t>(Putty) -&gt; Putty </a:t>
            </a:r>
            <a:r>
              <a:rPr lang="ko-KR" altLang="en-US" sz="1200" dirty="0">
                <a:latin typeface="+mn-ea"/>
              </a:rPr>
              <a:t>세션</a:t>
            </a:r>
            <a:r>
              <a:rPr lang="en-US" altLang="ko-KR" sz="1200" dirty="0">
                <a:latin typeface="+mn-ea"/>
              </a:rPr>
              <a:t> </a:t>
            </a:r>
            <a:r>
              <a:rPr lang="ko-KR" altLang="en-US" sz="1200" dirty="0">
                <a:latin typeface="+mn-ea"/>
              </a:rPr>
              <a:t>선택 </a:t>
            </a:r>
            <a:r>
              <a:rPr lang="en-US" altLang="ko-KR" sz="1200" dirty="0">
                <a:latin typeface="+mn-ea"/>
              </a:rPr>
              <a:t>-&gt; </a:t>
            </a:r>
            <a:r>
              <a:rPr lang="ko-KR" altLang="en-US" sz="1200" dirty="0">
                <a:latin typeface="+mn-ea"/>
              </a:rPr>
              <a:t>확인 </a:t>
            </a:r>
            <a:r>
              <a:rPr lang="en-US" altLang="ko-KR" sz="1200" dirty="0">
                <a:latin typeface="+mn-ea"/>
              </a:rPr>
              <a:t>-&gt; WinSCP</a:t>
            </a:r>
            <a:r>
              <a:rPr lang="ko-KR" altLang="en-US" sz="1200" dirty="0">
                <a:latin typeface="+mn-ea"/>
              </a:rPr>
              <a:t>로 세션 로드 완료 </a:t>
            </a:r>
            <a:r>
              <a:rPr lang="en-US" altLang="ko-KR" sz="1200" dirty="0">
                <a:latin typeface="+mn-ea"/>
              </a:rPr>
              <a:t>-&gt; </a:t>
            </a:r>
            <a:r>
              <a:rPr lang="ko-KR" altLang="en-US" sz="1200" dirty="0">
                <a:latin typeface="+mn-ea"/>
              </a:rPr>
              <a:t>로드 한 세션 선택 </a:t>
            </a:r>
            <a:r>
              <a:rPr lang="en-US" altLang="ko-KR" sz="1200" dirty="0">
                <a:latin typeface="+mn-ea"/>
              </a:rPr>
              <a:t>-&gt; </a:t>
            </a:r>
            <a:r>
              <a:rPr lang="ko-KR" altLang="en-US" sz="1200" dirty="0">
                <a:latin typeface="+mn-ea"/>
              </a:rPr>
              <a:t>로그인</a:t>
            </a:r>
            <a:endParaRPr lang="en-US" altLang="ko-KR" sz="1200" dirty="0">
              <a:latin typeface="+mn-ea"/>
            </a:endParaRPr>
          </a:p>
        </p:txBody>
      </p:sp>
      <p:sp>
        <p:nvSpPr>
          <p:cNvPr id="6" name="직사각형 5">
            <a:extLst>
              <a:ext uri="{FF2B5EF4-FFF2-40B4-BE49-F238E27FC236}">
                <a16:creationId xmlns:a16="http://schemas.microsoft.com/office/drawing/2014/main" id="{850AC6A8-73B1-4519-AB76-BE8213DFD4EA}"/>
              </a:ext>
            </a:extLst>
          </p:cNvPr>
          <p:cNvSpPr/>
          <p:nvPr/>
        </p:nvSpPr>
        <p:spPr>
          <a:xfrm>
            <a:off x="1723795" y="3061693"/>
            <a:ext cx="1318035" cy="216024"/>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4" name="직사각형 13">
            <a:extLst>
              <a:ext uri="{FF2B5EF4-FFF2-40B4-BE49-F238E27FC236}">
                <a16:creationId xmlns:a16="http://schemas.microsoft.com/office/drawing/2014/main" id="{7F65C93C-0890-4047-9668-1B8699C4151C}"/>
              </a:ext>
            </a:extLst>
          </p:cNvPr>
          <p:cNvSpPr/>
          <p:nvPr/>
        </p:nvSpPr>
        <p:spPr>
          <a:xfrm>
            <a:off x="683568" y="4652604"/>
            <a:ext cx="1386154" cy="40731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20" name="직사각형 19">
            <a:extLst>
              <a:ext uri="{FF2B5EF4-FFF2-40B4-BE49-F238E27FC236}">
                <a16:creationId xmlns:a16="http://schemas.microsoft.com/office/drawing/2014/main" id="{1353E207-02F7-47A9-BE11-A4CD967E2CEF}"/>
              </a:ext>
            </a:extLst>
          </p:cNvPr>
          <p:cNvSpPr/>
          <p:nvPr/>
        </p:nvSpPr>
        <p:spPr>
          <a:xfrm>
            <a:off x="5742130" y="3061694"/>
            <a:ext cx="486054" cy="7874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25" name="연결선: 꺾임 24">
            <a:extLst>
              <a:ext uri="{FF2B5EF4-FFF2-40B4-BE49-F238E27FC236}">
                <a16:creationId xmlns:a16="http://schemas.microsoft.com/office/drawing/2014/main" id="{B614696E-81B0-458A-A31B-F48F0CA81309}"/>
              </a:ext>
            </a:extLst>
          </p:cNvPr>
          <p:cNvCxnSpPr>
            <a:cxnSpLocks/>
            <a:stCxn id="6" idx="2"/>
            <a:endCxn id="14" idx="0"/>
          </p:cNvCxnSpPr>
          <p:nvPr/>
        </p:nvCxnSpPr>
        <p:spPr>
          <a:xfrm rot="5400000">
            <a:off x="1192286" y="3462077"/>
            <a:ext cx="1374887" cy="100616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38577636-25FF-4B8A-A348-74318924CDF5}"/>
              </a:ext>
            </a:extLst>
          </p:cNvPr>
          <p:cNvSpPr/>
          <p:nvPr/>
        </p:nvSpPr>
        <p:spPr>
          <a:xfrm>
            <a:off x="3320411" y="3140435"/>
            <a:ext cx="2213279" cy="13728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31" name="직사각형 30">
            <a:extLst>
              <a:ext uri="{FF2B5EF4-FFF2-40B4-BE49-F238E27FC236}">
                <a16:creationId xmlns:a16="http://schemas.microsoft.com/office/drawing/2014/main" id="{29480A21-1880-4756-9494-1FB2B48DAF69}"/>
              </a:ext>
            </a:extLst>
          </p:cNvPr>
          <p:cNvSpPr/>
          <p:nvPr/>
        </p:nvSpPr>
        <p:spPr>
          <a:xfrm>
            <a:off x="3961136" y="2965228"/>
            <a:ext cx="700875" cy="13728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33" name="직사각형 32">
            <a:extLst>
              <a:ext uri="{FF2B5EF4-FFF2-40B4-BE49-F238E27FC236}">
                <a16:creationId xmlns:a16="http://schemas.microsoft.com/office/drawing/2014/main" id="{AB5C5690-A283-4190-9991-111CD980FD6C}"/>
              </a:ext>
            </a:extLst>
          </p:cNvPr>
          <p:cNvSpPr/>
          <p:nvPr/>
        </p:nvSpPr>
        <p:spPr>
          <a:xfrm>
            <a:off x="4097431" y="4347951"/>
            <a:ext cx="510573" cy="13728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35" name="직사각형 34">
            <a:extLst>
              <a:ext uri="{FF2B5EF4-FFF2-40B4-BE49-F238E27FC236}">
                <a16:creationId xmlns:a16="http://schemas.microsoft.com/office/drawing/2014/main" id="{159260DD-5C85-4890-AFEF-641815C0AA06}"/>
              </a:ext>
            </a:extLst>
          </p:cNvPr>
          <p:cNvSpPr/>
          <p:nvPr/>
        </p:nvSpPr>
        <p:spPr>
          <a:xfrm>
            <a:off x="7150338" y="4485233"/>
            <a:ext cx="536008" cy="18403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36" name="연결선: 꺾임 35">
            <a:extLst>
              <a:ext uri="{FF2B5EF4-FFF2-40B4-BE49-F238E27FC236}">
                <a16:creationId xmlns:a16="http://schemas.microsoft.com/office/drawing/2014/main" id="{4F762BD6-BD9A-484C-A320-CA6FABCA174C}"/>
              </a:ext>
            </a:extLst>
          </p:cNvPr>
          <p:cNvCxnSpPr>
            <a:cxnSpLocks/>
            <a:stCxn id="29" idx="2"/>
            <a:endCxn id="33" idx="0"/>
          </p:cNvCxnSpPr>
          <p:nvPr/>
        </p:nvCxnSpPr>
        <p:spPr>
          <a:xfrm rot="5400000">
            <a:off x="3854768" y="3775667"/>
            <a:ext cx="1070234" cy="7433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연결선: 꺾임 38">
            <a:extLst>
              <a:ext uri="{FF2B5EF4-FFF2-40B4-BE49-F238E27FC236}">
                <a16:creationId xmlns:a16="http://schemas.microsoft.com/office/drawing/2014/main" id="{C88D3B5C-AF5A-452F-85DA-87DA2769C95B}"/>
              </a:ext>
            </a:extLst>
          </p:cNvPr>
          <p:cNvCxnSpPr>
            <a:cxnSpLocks/>
            <a:stCxn id="20" idx="2"/>
            <a:endCxn id="35" idx="0"/>
          </p:cNvCxnSpPr>
          <p:nvPr/>
        </p:nvCxnSpPr>
        <p:spPr>
          <a:xfrm rot="16200000" flipH="1">
            <a:off x="6029351" y="3096241"/>
            <a:ext cx="1344797" cy="143318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1508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6">
            <a:extLst>
              <a:ext uri="{FF2B5EF4-FFF2-40B4-BE49-F238E27FC236}">
                <a16:creationId xmlns:a16="http://schemas.microsoft.com/office/drawing/2014/main" id="{46E156FB-C2FC-4927-9D39-76B397C6C9E7}"/>
              </a:ext>
            </a:extLst>
          </p:cNvPr>
          <p:cNvSpPr txBox="1">
            <a:spLocks/>
          </p:cNvSpPr>
          <p:nvPr/>
        </p:nvSpPr>
        <p:spPr>
          <a:xfrm>
            <a:off x="0" y="2204864"/>
            <a:ext cx="9144000" cy="528053"/>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ctr"/>
            <a:r>
              <a:rPr lang="en-US" altLang="ko-KR" sz="2800" dirty="0">
                <a:latin typeface="+mj-ea"/>
              </a:rPr>
              <a:t>4. </a:t>
            </a:r>
            <a:r>
              <a:rPr lang="ko-KR" altLang="en-US" sz="2800" dirty="0">
                <a:latin typeface="+mj-ea"/>
              </a:rPr>
              <a:t>클라우드 저장 공간 구성</a:t>
            </a:r>
            <a:endParaRPr lang="ko-KR" altLang="en-US" dirty="0">
              <a:solidFill>
                <a:srgbClr val="0070C0"/>
              </a:solidFill>
              <a:latin typeface="+mj-ea"/>
            </a:endParaRPr>
          </a:p>
        </p:txBody>
      </p:sp>
      <p:sp>
        <p:nvSpPr>
          <p:cNvPr id="6" name="제목 6">
            <a:extLst>
              <a:ext uri="{FF2B5EF4-FFF2-40B4-BE49-F238E27FC236}">
                <a16:creationId xmlns:a16="http://schemas.microsoft.com/office/drawing/2014/main" id="{094D4B88-5F94-4C3D-A5BF-E17CF30AB658}"/>
              </a:ext>
            </a:extLst>
          </p:cNvPr>
          <p:cNvSpPr txBox="1">
            <a:spLocks/>
          </p:cNvSpPr>
          <p:nvPr/>
        </p:nvSpPr>
        <p:spPr>
          <a:xfrm>
            <a:off x="0" y="0"/>
            <a:ext cx="9143767" cy="620688"/>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r"/>
            <a:r>
              <a:rPr lang="en-US" altLang="ko-KR" sz="1800" dirty="0">
                <a:solidFill>
                  <a:schemeClr val="accent1">
                    <a:lumMod val="40000"/>
                    <a:lumOff val="60000"/>
                  </a:schemeClr>
                </a:solidFill>
                <a:latin typeface="+mj-ea"/>
              </a:rPr>
              <a:t>AAS</a:t>
            </a:r>
            <a:r>
              <a:rPr lang="ko-KR" altLang="en-US" sz="1800" dirty="0">
                <a:solidFill>
                  <a:schemeClr val="accent1">
                    <a:lumMod val="40000"/>
                    <a:lumOff val="60000"/>
                  </a:schemeClr>
                </a:solidFill>
                <a:latin typeface="+mj-ea"/>
              </a:rPr>
              <a:t> 기반 데이터 수집</a:t>
            </a:r>
            <a:r>
              <a:rPr lang="en-US" altLang="ko-KR" sz="1800" dirty="0">
                <a:solidFill>
                  <a:schemeClr val="accent1">
                    <a:lumMod val="40000"/>
                    <a:lumOff val="60000"/>
                  </a:schemeClr>
                </a:solidFill>
                <a:latin typeface="+mj-ea"/>
              </a:rPr>
              <a:t>/</a:t>
            </a:r>
            <a:r>
              <a:rPr lang="ko-KR" altLang="en-US" sz="1800" dirty="0">
                <a:solidFill>
                  <a:schemeClr val="accent1">
                    <a:lumMod val="40000"/>
                    <a:lumOff val="60000"/>
                  </a:schemeClr>
                </a:solidFill>
                <a:latin typeface="+mj-ea"/>
              </a:rPr>
              <a:t>저장 솔루션</a:t>
            </a:r>
            <a:br>
              <a:rPr lang="en-US" altLang="ko-KR" sz="1800" dirty="0">
                <a:solidFill>
                  <a:schemeClr val="accent1">
                    <a:lumMod val="40000"/>
                    <a:lumOff val="60000"/>
                  </a:schemeClr>
                </a:solidFill>
                <a:latin typeface="+mj-ea"/>
              </a:rPr>
            </a:br>
            <a:r>
              <a:rPr lang="ko-KR" altLang="en-US" sz="1800" dirty="0">
                <a:solidFill>
                  <a:schemeClr val="accent1">
                    <a:lumMod val="40000"/>
                    <a:lumOff val="60000"/>
                  </a:schemeClr>
                </a:solidFill>
                <a:latin typeface="+mj-ea"/>
              </a:rPr>
              <a:t>클라우드 플랫폼의 구성 및 데이터 활용</a:t>
            </a:r>
          </a:p>
        </p:txBody>
      </p:sp>
    </p:spTree>
    <p:extLst>
      <p:ext uri="{BB962C8B-B14F-4D97-AF65-F5344CB8AC3E}">
        <p14:creationId xmlns:p14="http://schemas.microsoft.com/office/powerpoint/2010/main" val="25814443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a:extLst>
              <a:ext uri="{FF2B5EF4-FFF2-40B4-BE49-F238E27FC236}">
                <a16:creationId xmlns:a16="http://schemas.microsoft.com/office/drawing/2014/main" id="{A32B27A1-BA1A-4825-A6FB-012187DB4731}"/>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10" name="그림 9">
            <a:extLst>
              <a:ext uri="{FF2B5EF4-FFF2-40B4-BE49-F238E27FC236}">
                <a16:creationId xmlns:a16="http://schemas.microsoft.com/office/drawing/2014/main" id="{1B3B38AB-48FC-4760-9B90-EA71D8E00594}"/>
              </a:ext>
            </a:extLst>
          </p:cNvPr>
          <p:cNvPicPr>
            <a:picLocks noChangeAspect="1"/>
          </p:cNvPicPr>
          <p:nvPr/>
        </p:nvPicPr>
        <p:blipFill>
          <a:blip r:embed="rId2"/>
          <a:stretch>
            <a:fillRect/>
          </a:stretch>
        </p:blipFill>
        <p:spPr>
          <a:xfrm>
            <a:off x="1763688" y="2462074"/>
            <a:ext cx="4265098" cy="2983150"/>
          </a:xfrm>
          <a:prstGeom prst="rect">
            <a:avLst/>
          </a:prstGeom>
        </p:spPr>
      </p:pic>
      <p:sp>
        <p:nvSpPr>
          <p:cNvPr id="3" name="TextBox 2">
            <a:extLst>
              <a:ext uri="{FF2B5EF4-FFF2-40B4-BE49-F238E27FC236}">
                <a16:creationId xmlns:a16="http://schemas.microsoft.com/office/drawing/2014/main" id="{119CE046-7A35-4A61-A803-EC747734FDE5}"/>
              </a:ext>
            </a:extLst>
          </p:cNvPr>
          <p:cNvSpPr txBox="1"/>
          <p:nvPr/>
        </p:nvSpPr>
        <p:spPr>
          <a:xfrm>
            <a:off x="323528" y="908720"/>
            <a:ext cx="8496944" cy="1164614"/>
          </a:xfrm>
          <a:prstGeom prst="rect">
            <a:avLst/>
          </a:prstGeom>
          <a:noFill/>
        </p:spPr>
        <p:txBody>
          <a:bodyPr wrap="square" rtlCol="0">
            <a:spAutoFit/>
          </a:bodyPr>
          <a:lstStyle/>
          <a:p>
            <a:pPr marL="228600" indent="-228600">
              <a:lnSpc>
                <a:spcPct val="150000"/>
              </a:lnSpc>
              <a:buAutoNum type="arabicParenR"/>
            </a:pPr>
            <a:r>
              <a:rPr lang="ko-KR" altLang="en-US" sz="1200" b="1" dirty="0">
                <a:latin typeface="+mn-ea"/>
              </a:rPr>
              <a:t>추가 디스크 확인</a:t>
            </a:r>
            <a:endParaRPr lang="en-US" altLang="ko-KR" sz="1200" b="1" dirty="0">
              <a:latin typeface="+mn-ea"/>
            </a:endParaRPr>
          </a:p>
          <a:p>
            <a:pPr>
              <a:lnSpc>
                <a:spcPct val="150000"/>
              </a:lnSpc>
            </a:pPr>
            <a:r>
              <a:rPr lang="en-US" altLang="ko-KR" sz="1200" dirty="0">
                <a:latin typeface="+mn-ea"/>
              </a:rPr>
              <a:t>        $ </a:t>
            </a:r>
            <a:r>
              <a:rPr lang="en-US" altLang="ko-KR" sz="1200" dirty="0" err="1">
                <a:latin typeface="+mn-ea"/>
              </a:rPr>
              <a:t>fdisk</a:t>
            </a:r>
            <a:r>
              <a:rPr lang="ko-KR" altLang="en-US" sz="1200" dirty="0">
                <a:latin typeface="+mn-ea"/>
              </a:rPr>
              <a:t> </a:t>
            </a:r>
            <a:r>
              <a:rPr lang="en-US" altLang="ko-KR" sz="1200" dirty="0">
                <a:latin typeface="+mn-ea"/>
              </a:rPr>
              <a:t>-l</a:t>
            </a:r>
            <a:endParaRPr lang="en-US" altLang="ko-KR" sz="1200" b="1" dirty="0">
              <a:latin typeface="+mn-ea"/>
            </a:endParaRPr>
          </a:p>
          <a:p>
            <a:pPr marL="671513" lvl="1" indent="-214313">
              <a:lnSpc>
                <a:spcPct val="150000"/>
              </a:lnSpc>
              <a:buFont typeface="Arial" panose="020B0604020202020204" pitchFamily="34" charset="0"/>
              <a:buChar char="•"/>
            </a:pPr>
            <a:r>
              <a:rPr lang="en-US" altLang="ko-KR" sz="1200" dirty="0">
                <a:latin typeface="+mn-ea"/>
              </a:rPr>
              <a:t>/dev/</a:t>
            </a:r>
            <a:r>
              <a:rPr lang="en-US" altLang="ko-KR" sz="1200" dirty="0" err="1">
                <a:latin typeface="+mn-ea"/>
              </a:rPr>
              <a:t>vdb</a:t>
            </a:r>
            <a:r>
              <a:rPr lang="ko-KR" altLang="en-US" sz="1200" dirty="0">
                <a:latin typeface="+mn-ea"/>
              </a:rPr>
              <a:t> </a:t>
            </a:r>
            <a:r>
              <a:rPr lang="en-US" altLang="ko-KR" sz="1200" dirty="0">
                <a:latin typeface="+mn-ea"/>
              </a:rPr>
              <a:t>: </a:t>
            </a:r>
            <a:r>
              <a:rPr lang="ko-KR" altLang="en-US" sz="1200" dirty="0">
                <a:latin typeface="+mn-ea"/>
              </a:rPr>
              <a:t>시계열 데이터베이스 저장 공간</a:t>
            </a:r>
            <a:endParaRPr lang="en-US" altLang="ko-KR" sz="1200" dirty="0">
              <a:latin typeface="+mn-ea"/>
            </a:endParaRPr>
          </a:p>
          <a:p>
            <a:pPr marL="671513" lvl="1" indent="-214313">
              <a:lnSpc>
                <a:spcPct val="150000"/>
              </a:lnSpc>
              <a:buFont typeface="Arial" panose="020B0604020202020204" pitchFamily="34" charset="0"/>
              <a:buChar char="•"/>
            </a:pPr>
            <a:r>
              <a:rPr lang="en-US" altLang="ko-KR" sz="1200" dirty="0">
                <a:latin typeface="+mn-ea"/>
              </a:rPr>
              <a:t>/dev/vdc</a:t>
            </a:r>
            <a:r>
              <a:rPr lang="ko-KR" altLang="en-US" sz="1200" dirty="0">
                <a:latin typeface="+mn-ea"/>
              </a:rPr>
              <a:t> </a:t>
            </a:r>
            <a:r>
              <a:rPr lang="en-US" altLang="ko-KR" sz="1200" dirty="0">
                <a:latin typeface="+mn-ea"/>
              </a:rPr>
              <a:t>:</a:t>
            </a:r>
            <a:r>
              <a:rPr lang="ko-KR" altLang="en-US" sz="1200" dirty="0">
                <a:latin typeface="+mn-ea"/>
              </a:rPr>
              <a:t> 시계열 데이터베이스 백업 공간</a:t>
            </a:r>
            <a:endParaRPr lang="en-US" altLang="ko-KR" sz="1200" dirty="0">
              <a:latin typeface="+mn-ea"/>
            </a:endParaRPr>
          </a:p>
        </p:txBody>
      </p:sp>
      <p:sp>
        <p:nvSpPr>
          <p:cNvPr id="6" name="타원 5">
            <a:extLst>
              <a:ext uri="{FF2B5EF4-FFF2-40B4-BE49-F238E27FC236}">
                <a16:creationId xmlns:a16="http://schemas.microsoft.com/office/drawing/2014/main" id="{EFF287D7-7033-4903-ACD5-64824C173176}"/>
              </a:ext>
            </a:extLst>
          </p:cNvPr>
          <p:cNvSpPr/>
          <p:nvPr/>
        </p:nvSpPr>
        <p:spPr>
          <a:xfrm>
            <a:off x="1971139" y="4041068"/>
            <a:ext cx="773229"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8" name="타원 7">
            <a:extLst>
              <a:ext uri="{FF2B5EF4-FFF2-40B4-BE49-F238E27FC236}">
                <a16:creationId xmlns:a16="http://schemas.microsoft.com/office/drawing/2014/main" id="{AC8C800F-B897-4A69-B72E-5D5A8F724723}"/>
              </a:ext>
            </a:extLst>
          </p:cNvPr>
          <p:cNvSpPr/>
          <p:nvPr/>
        </p:nvSpPr>
        <p:spPr>
          <a:xfrm>
            <a:off x="1971139" y="4833156"/>
            <a:ext cx="773229"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9" name="제목 1">
            <a:extLst>
              <a:ext uri="{FF2B5EF4-FFF2-40B4-BE49-F238E27FC236}">
                <a16:creationId xmlns:a16="http://schemas.microsoft.com/office/drawing/2014/main" id="{CBAC5A42-6F22-4DF2-8E1F-D9CBBEC28C14}"/>
              </a:ext>
            </a:extLst>
          </p:cNvPr>
          <p:cNvSpPr txBox="1">
            <a:spLocks/>
          </p:cNvSpPr>
          <p:nvPr/>
        </p:nvSpPr>
        <p:spPr>
          <a:xfrm>
            <a:off x="755576" y="260648"/>
            <a:ext cx="7704856" cy="346050"/>
          </a:xfrm>
          <a:prstGeom prst="rect">
            <a:avLst/>
          </a:prstGeom>
          <a:noFill/>
          <a:effectLst>
            <a:innerShdw blurRad="63500" dist="50800" dir="13500000">
              <a:prstClr val="black">
                <a:alpha val="50000"/>
              </a:prstClr>
            </a:innerShdw>
          </a:effectLst>
        </p:spPr>
        <p:txBody>
          <a:bodyPr vert="horz" lIns="91440" tIns="45720" rIns="91440" bIns="45720" rtlCol="0" anchor="ctr">
            <a:noAutofit/>
          </a:bodyPr>
          <a:lstStyle>
            <a:lvl1pPr algn="l" defTabSz="914400" rtl="0" eaLnBrk="1" latinLnBrk="1" hangingPunct="1">
              <a:spcBef>
                <a:spcPct val="0"/>
              </a:spcBef>
              <a:buNone/>
              <a:defRPr sz="2400" b="1" kern="1200">
                <a:solidFill>
                  <a:srgbClr val="1996B3"/>
                </a:solidFill>
                <a:effectLst/>
                <a:latin typeface="+mj-lt"/>
                <a:ea typeface="+mj-ea"/>
                <a:cs typeface="+mj-cs"/>
              </a:defRPr>
            </a:lvl1pPr>
          </a:lstStyle>
          <a:p>
            <a:r>
              <a:rPr lang="en-US" altLang="ko-KR" sz="1800" dirty="0">
                <a:latin typeface="+mj-ea"/>
              </a:rPr>
              <a:t>4. </a:t>
            </a:r>
            <a:r>
              <a:rPr lang="ko-KR" altLang="en-US" sz="1800" dirty="0">
                <a:latin typeface="+mj-ea"/>
              </a:rPr>
              <a:t>클라우드 저장 공간 구성 </a:t>
            </a:r>
            <a:r>
              <a:rPr lang="en-US" altLang="ko-KR" sz="1800" dirty="0">
                <a:latin typeface="+mj-ea"/>
              </a:rPr>
              <a:t>(1/3)</a:t>
            </a:r>
            <a:endParaRPr kumimoji="1" lang="ko-KR" altLang="en-US" sz="1800" dirty="0"/>
          </a:p>
        </p:txBody>
      </p:sp>
    </p:spTree>
    <p:extLst>
      <p:ext uri="{BB962C8B-B14F-4D97-AF65-F5344CB8AC3E}">
        <p14:creationId xmlns:p14="http://schemas.microsoft.com/office/powerpoint/2010/main" val="30243779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a:extLst>
              <a:ext uri="{FF2B5EF4-FFF2-40B4-BE49-F238E27FC236}">
                <a16:creationId xmlns:a16="http://schemas.microsoft.com/office/drawing/2014/main" id="{126D63BB-52C1-47C9-8DE4-E08A0779C5F1}"/>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4" name="그림 3">
            <a:extLst>
              <a:ext uri="{FF2B5EF4-FFF2-40B4-BE49-F238E27FC236}">
                <a16:creationId xmlns:a16="http://schemas.microsoft.com/office/drawing/2014/main" id="{C655511D-6282-4E39-BBA2-BF418DB7152F}"/>
              </a:ext>
            </a:extLst>
          </p:cNvPr>
          <p:cNvPicPr>
            <a:picLocks noChangeAspect="1"/>
          </p:cNvPicPr>
          <p:nvPr/>
        </p:nvPicPr>
        <p:blipFill>
          <a:blip r:embed="rId2"/>
          <a:stretch>
            <a:fillRect/>
          </a:stretch>
        </p:blipFill>
        <p:spPr>
          <a:xfrm>
            <a:off x="1115471" y="1916832"/>
            <a:ext cx="3334211" cy="2052228"/>
          </a:xfrm>
          <a:prstGeom prst="rect">
            <a:avLst/>
          </a:prstGeom>
        </p:spPr>
      </p:pic>
      <p:pic>
        <p:nvPicPr>
          <p:cNvPr id="6" name="그림 5">
            <a:extLst>
              <a:ext uri="{FF2B5EF4-FFF2-40B4-BE49-F238E27FC236}">
                <a16:creationId xmlns:a16="http://schemas.microsoft.com/office/drawing/2014/main" id="{0051346B-20C6-4979-AB9F-8D70CD60A1E8}"/>
              </a:ext>
            </a:extLst>
          </p:cNvPr>
          <p:cNvPicPr>
            <a:picLocks noChangeAspect="1"/>
          </p:cNvPicPr>
          <p:nvPr/>
        </p:nvPicPr>
        <p:blipFill>
          <a:blip r:embed="rId3"/>
          <a:stretch>
            <a:fillRect/>
          </a:stretch>
        </p:blipFill>
        <p:spPr>
          <a:xfrm>
            <a:off x="4625860" y="1902543"/>
            <a:ext cx="3474531" cy="2059373"/>
          </a:xfrm>
          <a:prstGeom prst="rect">
            <a:avLst/>
          </a:prstGeom>
        </p:spPr>
      </p:pic>
      <p:pic>
        <p:nvPicPr>
          <p:cNvPr id="8" name="그림 7">
            <a:extLst>
              <a:ext uri="{FF2B5EF4-FFF2-40B4-BE49-F238E27FC236}">
                <a16:creationId xmlns:a16="http://schemas.microsoft.com/office/drawing/2014/main" id="{385DD393-789F-43E9-B02B-8D0B044A3FAD}"/>
              </a:ext>
            </a:extLst>
          </p:cNvPr>
          <p:cNvPicPr>
            <a:picLocks noChangeAspect="1"/>
          </p:cNvPicPr>
          <p:nvPr/>
        </p:nvPicPr>
        <p:blipFill>
          <a:blip r:embed="rId4"/>
          <a:stretch>
            <a:fillRect/>
          </a:stretch>
        </p:blipFill>
        <p:spPr>
          <a:xfrm>
            <a:off x="1115471" y="4073732"/>
            <a:ext cx="3349347" cy="1083459"/>
          </a:xfrm>
          <a:prstGeom prst="rect">
            <a:avLst/>
          </a:prstGeom>
        </p:spPr>
      </p:pic>
      <p:pic>
        <p:nvPicPr>
          <p:cNvPr id="10" name="그림 9">
            <a:extLst>
              <a:ext uri="{FF2B5EF4-FFF2-40B4-BE49-F238E27FC236}">
                <a16:creationId xmlns:a16="http://schemas.microsoft.com/office/drawing/2014/main" id="{078603EC-63C6-49A1-B2E5-00EA3BF95AE3}"/>
              </a:ext>
            </a:extLst>
          </p:cNvPr>
          <p:cNvPicPr>
            <a:picLocks noChangeAspect="1"/>
          </p:cNvPicPr>
          <p:nvPr/>
        </p:nvPicPr>
        <p:blipFill>
          <a:blip r:embed="rId5"/>
          <a:stretch>
            <a:fillRect/>
          </a:stretch>
        </p:blipFill>
        <p:spPr>
          <a:xfrm>
            <a:off x="4625861" y="4073733"/>
            <a:ext cx="3474531" cy="1083459"/>
          </a:xfrm>
          <a:prstGeom prst="rect">
            <a:avLst/>
          </a:prstGeom>
        </p:spPr>
      </p:pic>
      <p:sp>
        <p:nvSpPr>
          <p:cNvPr id="3" name="TextBox 2">
            <a:extLst>
              <a:ext uri="{FF2B5EF4-FFF2-40B4-BE49-F238E27FC236}">
                <a16:creationId xmlns:a16="http://schemas.microsoft.com/office/drawing/2014/main" id="{24537F49-CDB4-46DF-82ED-CCEA928C727C}"/>
              </a:ext>
            </a:extLst>
          </p:cNvPr>
          <p:cNvSpPr txBox="1"/>
          <p:nvPr/>
        </p:nvSpPr>
        <p:spPr>
          <a:xfrm>
            <a:off x="323528" y="908720"/>
            <a:ext cx="8496944" cy="610616"/>
          </a:xfrm>
          <a:prstGeom prst="rect">
            <a:avLst/>
          </a:prstGeom>
          <a:noFill/>
        </p:spPr>
        <p:txBody>
          <a:bodyPr wrap="square" rtlCol="0">
            <a:spAutoFit/>
          </a:bodyPr>
          <a:lstStyle/>
          <a:p>
            <a:pPr>
              <a:lnSpc>
                <a:spcPct val="150000"/>
              </a:lnSpc>
            </a:pPr>
            <a:r>
              <a:rPr lang="en-US" altLang="ko-KR" sz="1200" b="1" dirty="0">
                <a:latin typeface="+mn-ea"/>
              </a:rPr>
              <a:t>2) </a:t>
            </a:r>
            <a:r>
              <a:rPr lang="ko-KR" altLang="en-US" sz="1200" b="1" dirty="0">
                <a:latin typeface="+mn-ea"/>
              </a:rPr>
              <a:t>파일시스템 생성</a:t>
            </a:r>
            <a:endParaRPr lang="en-US" altLang="ko-KR" sz="1200" b="1" dirty="0">
              <a:latin typeface="+mn-ea"/>
            </a:endParaRPr>
          </a:p>
          <a:p>
            <a:pPr marL="628650" lvl="1" indent="-171450">
              <a:lnSpc>
                <a:spcPct val="150000"/>
              </a:lnSpc>
              <a:buFont typeface="Arial" panose="020B0604020202020204" pitchFamily="34" charset="0"/>
              <a:buChar char="•"/>
            </a:pPr>
            <a:r>
              <a:rPr lang="en-US" altLang="ko-KR" sz="1200" dirty="0">
                <a:latin typeface="+mn-ea"/>
              </a:rPr>
              <a:t>ext4 </a:t>
            </a:r>
            <a:r>
              <a:rPr lang="ko-KR" altLang="en-US" sz="1200" dirty="0">
                <a:latin typeface="+mn-ea"/>
              </a:rPr>
              <a:t>파일 시스템 생성 </a:t>
            </a:r>
            <a:r>
              <a:rPr lang="en-US" altLang="ko-KR" sz="1200" dirty="0">
                <a:latin typeface="+mn-ea"/>
              </a:rPr>
              <a:t>(</a:t>
            </a:r>
            <a:r>
              <a:rPr lang="en-US" altLang="ko-KR" sz="1200" dirty="0" err="1">
                <a:latin typeface="+mn-ea"/>
              </a:rPr>
              <a:t>fdisk</a:t>
            </a:r>
            <a:r>
              <a:rPr lang="en-US" altLang="ko-KR" sz="1200" dirty="0">
                <a:latin typeface="+mn-ea"/>
              </a:rPr>
              <a:t>, </a:t>
            </a:r>
            <a:r>
              <a:rPr lang="en-US" altLang="ko-KR" sz="1200" dirty="0" err="1">
                <a:latin typeface="+mn-ea"/>
              </a:rPr>
              <a:t>mkfs</a:t>
            </a:r>
            <a:r>
              <a:rPr lang="en-US" altLang="ko-KR" sz="1200" dirty="0">
                <a:latin typeface="+mn-ea"/>
              </a:rPr>
              <a:t>)</a:t>
            </a:r>
          </a:p>
        </p:txBody>
      </p:sp>
      <p:sp>
        <p:nvSpPr>
          <p:cNvPr id="9" name="제목 1">
            <a:extLst>
              <a:ext uri="{FF2B5EF4-FFF2-40B4-BE49-F238E27FC236}">
                <a16:creationId xmlns:a16="http://schemas.microsoft.com/office/drawing/2014/main" id="{134AFB86-0BA6-45AD-BDA3-6CD335CB233F}"/>
              </a:ext>
            </a:extLst>
          </p:cNvPr>
          <p:cNvSpPr txBox="1">
            <a:spLocks/>
          </p:cNvSpPr>
          <p:nvPr/>
        </p:nvSpPr>
        <p:spPr>
          <a:xfrm>
            <a:off x="755576" y="260648"/>
            <a:ext cx="7704856" cy="346050"/>
          </a:xfrm>
          <a:prstGeom prst="rect">
            <a:avLst/>
          </a:prstGeom>
          <a:noFill/>
          <a:effectLst>
            <a:innerShdw blurRad="63500" dist="50800" dir="13500000">
              <a:prstClr val="black">
                <a:alpha val="50000"/>
              </a:prstClr>
            </a:innerShdw>
          </a:effectLst>
        </p:spPr>
        <p:txBody>
          <a:bodyPr vert="horz" lIns="91440" tIns="45720" rIns="91440" bIns="45720" rtlCol="0" anchor="ctr">
            <a:noAutofit/>
          </a:bodyPr>
          <a:lstStyle>
            <a:lvl1pPr algn="l" defTabSz="914400" rtl="0" eaLnBrk="1" latinLnBrk="1" hangingPunct="1">
              <a:spcBef>
                <a:spcPct val="0"/>
              </a:spcBef>
              <a:buNone/>
              <a:defRPr sz="2400" b="1" kern="1200">
                <a:solidFill>
                  <a:srgbClr val="1996B3"/>
                </a:solidFill>
                <a:effectLst/>
                <a:latin typeface="+mj-lt"/>
                <a:ea typeface="+mj-ea"/>
                <a:cs typeface="+mj-cs"/>
              </a:defRPr>
            </a:lvl1pPr>
          </a:lstStyle>
          <a:p>
            <a:r>
              <a:rPr lang="en-US" altLang="ko-KR" sz="1800" dirty="0">
                <a:latin typeface="+mj-ea"/>
              </a:rPr>
              <a:t>4. </a:t>
            </a:r>
            <a:r>
              <a:rPr lang="ko-KR" altLang="en-US" sz="1800" dirty="0">
                <a:latin typeface="+mj-ea"/>
              </a:rPr>
              <a:t>클라우드 저장 공간 구성 </a:t>
            </a:r>
            <a:r>
              <a:rPr lang="en-US" altLang="ko-KR" sz="1800" dirty="0">
                <a:latin typeface="+mj-ea"/>
              </a:rPr>
              <a:t>(2/3)</a:t>
            </a:r>
            <a:endParaRPr kumimoji="1" lang="ko-KR" altLang="en-US" sz="1800" dirty="0"/>
          </a:p>
        </p:txBody>
      </p:sp>
      <p:sp>
        <p:nvSpPr>
          <p:cNvPr id="12" name="타원 11">
            <a:extLst>
              <a:ext uri="{FF2B5EF4-FFF2-40B4-BE49-F238E27FC236}">
                <a16:creationId xmlns:a16="http://schemas.microsoft.com/office/drawing/2014/main" id="{D8DECD82-228E-4CC7-9003-AFD0FF4EC251}"/>
              </a:ext>
            </a:extLst>
          </p:cNvPr>
          <p:cNvSpPr/>
          <p:nvPr/>
        </p:nvSpPr>
        <p:spPr>
          <a:xfrm>
            <a:off x="1835696" y="1774057"/>
            <a:ext cx="773229"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3" name="타원 12">
            <a:extLst>
              <a:ext uri="{FF2B5EF4-FFF2-40B4-BE49-F238E27FC236}">
                <a16:creationId xmlns:a16="http://schemas.microsoft.com/office/drawing/2014/main" id="{5F4B3A22-8E1E-4934-BEA5-8ACF56C20571}"/>
              </a:ext>
            </a:extLst>
          </p:cNvPr>
          <p:cNvSpPr/>
          <p:nvPr/>
        </p:nvSpPr>
        <p:spPr>
          <a:xfrm>
            <a:off x="5436096" y="1754814"/>
            <a:ext cx="773229"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4" name="타원 13">
            <a:extLst>
              <a:ext uri="{FF2B5EF4-FFF2-40B4-BE49-F238E27FC236}">
                <a16:creationId xmlns:a16="http://schemas.microsoft.com/office/drawing/2014/main" id="{C57943DD-9933-4410-8DF1-CD548765619B}"/>
              </a:ext>
            </a:extLst>
          </p:cNvPr>
          <p:cNvSpPr/>
          <p:nvPr/>
        </p:nvSpPr>
        <p:spPr>
          <a:xfrm>
            <a:off x="1907704" y="3949817"/>
            <a:ext cx="1008112"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5" name="타원 14">
            <a:extLst>
              <a:ext uri="{FF2B5EF4-FFF2-40B4-BE49-F238E27FC236}">
                <a16:creationId xmlns:a16="http://schemas.microsoft.com/office/drawing/2014/main" id="{2FA4E02D-3FB6-47C9-90F0-03FAEAAD6B1C}"/>
              </a:ext>
            </a:extLst>
          </p:cNvPr>
          <p:cNvSpPr/>
          <p:nvPr/>
        </p:nvSpPr>
        <p:spPr>
          <a:xfrm>
            <a:off x="5473641" y="3961916"/>
            <a:ext cx="1008112"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34162682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2">
            <a:extLst>
              <a:ext uri="{FF2B5EF4-FFF2-40B4-BE49-F238E27FC236}">
                <a16:creationId xmlns:a16="http://schemas.microsoft.com/office/drawing/2014/main" id="{CC05E2C3-12E4-4AFD-8BFE-0ACEFD136BDA}"/>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4" name="그림 3">
            <a:extLst>
              <a:ext uri="{FF2B5EF4-FFF2-40B4-BE49-F238E27FC236}">
                <a16:creationId xmlns:a16="http://schemas.microsoft.com/office/drawing/2014/main" id="{79B144A6-7038-4707-A637-F1F8E7086F50}"/>
              </a:ext>
            </a:extLst>
          </p:cNvPr>
          <p:cNvPicPr>
            <a:picLocks noChangeAspect="1"/>
          </p:cNvPicPr>
          <p:nvPr/>
        </p:nvPicPr>
        <p:blipFill>
          <a:blip r:embed="rId2"/>
          <a:stretch>
            <a:fillRect/>
          </a:stretch>
        </p:blipFill>
        <p:spPr>
          <a:xfrm>
            <a:off x="1259632" y="2276872"/>
            <a:ext cx="5974606" cy="1512168"/>
          </a:xfrm>
          <a:prstGeom prst="rect">
            <a:avLst/>
          </a:prstGeom>
        </p:spPr>
      </p:pic>
      <p:pic>
        <p:nvPicPr>
          <p:cNvPr id="6" name="그림 5">
            <a:extLst>
              <a:ext uri="{FF2B5EF4-FFF2-40B4-BE49-F238E27FC236}">
                <a16:creationId xmlns:a16="http://schemas.microsoft.com/office/drawing/2014/main" id="{260E7005-0030-45C3-ADF2-86FCCCA2E719}"/>
              </a:ext>
            </a:extLst>
          </p:cNvPr>
          <p:cNvPicPr>
            <a:picLocks noChangeAspect="1"/>
          </p:cNvPicPr>
          <p:nvPr/>
        </p:nvPicPr>
        <p:blipFill>
          <a:blip r:embed="rId3"/>
          <a:stretch>
            <a:fillRect/>
          </a:stretch>
        </p:blipFill>
        <p:spPr>
          <a:xfrm>
            <a:off x="1263225" y="3985786"/>
            <a:ext cx="5939608" cy="1531446"/>
          </a:xfrm>
          <a:prstGeom prst="rect">
            <a:avLst/>
          </a:prstGeom>
        </p:spPr>
      </p:pic>
      <p:sp>
        <p:nvSpPr>
          <p:cNvPr id="3" name="TextBox 2">
            <a:extLst>
              <a:ext uri="{FF2B5EF4-FFF2-40B4-BE49-F238E27FC236}">
                <a16:creationId xmlns:a16="http://schemas.microsoft.com/office/drawing/2014/main" id="{3DE493BB-7AFF-46F3-B8A2-3E28F34219E0}"/>
              </a:ext>
            </a:extLst>
          </p:cNvPr>
          <p:cNvSpPr txBox="1"/>
          <p:nvPr/>
        </p:nvSpPr>
        <p:spPr>
          <a:xfrm>
            <a:off x="323528" y="920071"/>
            <a:ext cx="8496944" cy="1164614"/>
          </a:xfrm>
          <a:prstGeom prst="rect">
            <a:avLst/>
          </a:prstGeom>
          <a:noFill/>
        </p:spPr>
        <p:txBody>
          <a:bodyPr wrap="square" rtlCol="0">
            <a:spAutoFit/>
          </a:bodyPr>
          <a:lstStyle/>
          <a:p>
            <a:pPr>
              <a:lnSpc>
                <a:spcPct val="150000"/>
              </a:lnSpc>
            </a:pPr>
            <a:r>
              <a:rPr lang="en-US" altLang="ko-KR" sz="1200" b="1" dirty="0">
                <a:latin typeface="+mn-ea"/>
              </a:rPr>
              <a:t>3) </a:t>
            </a:r>
            <a:r>
              <a:rPr lang="ko-KR" altLang="en-US" sz="1200" b="1" dirty="0">
                <a:latin typeface="+mn-ea"/>
              </a:rPr>
              <a:t>파일시스템 마운트</a:t>
            </a:r>
            <a:endParaRPr lang="en-US" altLang="ko-KR" sz="1200" b="1" dirty="0">
              <a:latin typeface="+mn-ea"/>
            </a:endParaRPr>
          </a:p>
          <a:p>
            <a:pPr marL="671513" lvl="1" indent="-214313">
              <a:lnSpc>
                <a:spcPct val="150000"/>
              </a:lnSpc>
              <a:buFont typeface="Arial" panose="020B0604020202020204" pitchFamily="34" charset="0"/>
              <a:buChar char="•"/>
            </a:pPr>
            <a:r>
              <a:rPr lang="en-US" altLang="ko-KR" sz="1200" dirty="0">
                <a:latin typeface="+mn-ea"/>
              </a:rPr>
              <a:t>/</a:t>
            </a:r>
            <a:r>
              <a:rPr lang="en-US" altLang="ko-KR" sz="1200" dirty="0" err="1">
                <a:latin typeface="+mn-ea"/>
              </a:rPr>
              <a:t>etc</a:t>
            </a:r>
            <a:r>
              <a:rPr lang="en-US" altLang="ko-KR" sz="1200" dirty="0">
                <a:latin typeface="+mn-ea"/>
              </a:rPr>
              <a:t>/</a:t>
            </a:r>
            <a:r>
              <a:rPr lang="en-US" altLang="ko-KR" sz="1200" dirty="0" err="1">
                <a:latin typeface="+mn-ea"/>
              </a:rPr>
              <a:t>fstab</a:t>
            </a:r>
            <a:r>
              <a:rPr lang="ko-KR" altLang="en-US" sz="1200" dirty="0">
                <a:latin typeface="+mn-ea"/>
              </a:rPr>
              <a:t>에 마운트 위치 등록</a:t>
            </a:r>
            <a:endParaRPr lang="en-US" altLang="ko-KR" sz="1200" dirty="0">
              <a:latin typeface="+mn-ea"/>
            </a:endParaRPr>
          </a:p>
          <a:p>
            <a:pPr marL="1014413" lvl="2" indent="-214313">
              <a:lnSpc>
                <a:spcPct val="150000"/>
              </a:lnSpc>
              <a:buFont typeface="Wingdings" panose="05000000000000000000" pitchFamily="2" charset="2"/>
              <a:buChar char="§"/>
            </a:pPr>
            <a:r>
              <a:rPr lang="en-US" altLang="ko-KR" sz="1200" dirty="0">
                <a:latin typeface="+mn-ea"/>
              </a:rPr>
              <a:t>/data</a:t>
            </a:r>
            <a:r>
              <a:rPr lang="ko-KR" altLang="en-US" sz="1200" dirty="0">
                <a:latin typeface="+mn-ea"/>
              </a:rPr>
              <a:t> </a:t>
            </a:r>
            <a:r>
              <a:rPr lang="en-US" altLang="ko-KR" sz="1200" dirty="0">
                <a:latin typeface="+mn-ea"/>
              </a:rPr>
              <a:t>:</a:t>
            </a:r>
            <a:r>
              <a:rPr lang="ko-KR" altLang="en-US" sz="1200" dirty="0">
                <a:latin typeface="+mn-ea"/>
              </a:rPr>
              <a:t> 시계열 데이터베이스 저장</a:t>
            </a:r>
            <a:endParaRPr lang="en-US" altLang="ko-KR" sz="1200" dirty="0">
              <a:latin typeface="+mn-ea"/>
            </a:endParaRPr>
          </a:p>
          <a:p>
            <a:pPr marL="1014413" lvl="2" indent="-214313">
              <a:lnSpc>
                <a:spcPct val="150000"/>
              </a:lnSpc>
              <a:buFont typeface="Wingdings" panose="05000000000000000000" pitchFamily="2" charset="2"/>
              <a:buChar char="§"/>
            </a:pPr>
            <a:r>
              <a:rPr lang="en-US" altLang="ko-KR" sz="1200" dirty="0">
                <a:latin typeface="+mn-ea"/>
              </a:rPr>
              <a:t>/backup : </a:t>
            </a:r>
            <a:r>
              <a:rPr lang="ko-KR" altLang="en-US" sz="1200" dirty="0">
                <a:latin typeface="+mn-ea"/>
              </a:rPr>
              <a:t>시계열 데이터베이스 백업</a:t>
            </a:r>
            <a:endParaRPr lang="en-US" altLang="ko-KR" sz="1200" dirty="0">
              <a:latin typeface="+mn-ea"/>
            </a:endParaRPr>
          </a:p>
        </p:txBody>
      </p:sp>
      <p:sp>
        <p:nvSpPr>
          <p:cNvPr id="7" name="제목 1">
            <a:extLst>
              <a:ext uri="{FF2B5EF4-FFF2-40B4-BE49-F238E27FC236}">
                <a16:creationId xmlns:a16="http://schemas.microsoft.com/office/drawing/2014/main" id="{702BE630-FAA7-4977-902A-0E2B414DBB98}"/>
              </a:ext>
            </a:extLst>
          </p:cNvPr>
          <p:cNvSpPr txBox="1">
            <a:spLocks/>
          </p:cNvSpPr>
          <p:nvPr/>
        </p:nvSpPr>
        <p:spPr>
          <a:xfrm>
            <a:off x="755576" y="260648"/>
            <a:ext cx="7704856" cy="346050"/>
          </a:xfrm>
          <a:prstGeom prst="rect">
            <a:avLst/>
          </a:prstGeom>
          <a:noFill/>
          <a:effectLst>
            <a:innerShdw blurRad="63500" dist="50800" dir="13500000">
              <a:prstClr val="black">
                <a:alpha val="50000"/>
              </a:prstClr>
            </a:innerShdw>
          </a:effectLst>
        </p:spPr>
        <p:txBody>
          <a:bodyPr vert="horz" lIns="91440" tIns="45720" rIns="91440" bIns="45720" rtlCol="0" anchor="ctr">
            <a:noAutofit/>
          </a:bodyPr>
          <a:lstStyle>
            <a:lvl1pPr algn="l" defTabSz="914400" rtl="0" eaLnBrk="1" latinLnBrk="1" hangingPunct="1">
              <a:spcBef>
                <a:spcPct val="0"/>
              </a:spcBef>
              <a:buNone/>
              <a:defRPr sz="2400" b="1" kern="1200">
                <a:solidFill>
                  <a:srgbClr val="1996B3"/>
                </a:solidFill>
                <a:effectLst/>
                <a:latin typeface="+mj-lt"/>
                <a:ea typeface="+mj-ea"/>
                <a:cs typeface="+mj-cs"/>
              </a:defRPr>
            </a:lvl1pPr>
          </a:lstStyle>
          <a:p>
            <a:r>
              <a:rPr lang="en-US" altLang="ko-KR" sz="1800" dirty="0">
                <a:latin typeface="+mj-ea"/>
              </a:rPr>
              <a:t>4. </a:t>
            </a:r>
            <a:r>
              <a:rPr lang="ko-KR" altLang="en-US" sz="1800" dirty="0">
                <a:latin typeface="+mj-ea"/>
              </a:rPr>
              <a:t>클라우드 저장 공간 구성 </a:t>
            </a:r>
            <a:r>
              <a:rPr lang="en-US" altLang="ko-KR" sz="1800" dirty="0">
                <a:latin typeface="+mj-ea"/>
              </a:rPr>
              <a:t>(3/3)</a:t>
            </a:r>
            <a:endParaRPr kumimoji="1" lang="ko-KR" altLang="en-US" sz="1800" dirty="0"/>
          </a:p>
        </p:txBody>
      </p:sp>
      <p:sp>
        <p:nvSpPr>
          <p:cNvPr id="9" name="타원 8">
            <a:extLst>
              <a:ext uri="{FF2B5EF4-FFF2-40B4-BE49-F238E27FC236}">
                <a16:creationId xmlns:a16="http://schemas.microsoft.com/office/drawing/2014/main" id="{5041FD23-E924-4CC7-991C-A060B750B89D}"/>
              </a:ext>
            </a:extLst>
          </p:cNvPr>
          <p:cNvSpPr/>
          <p:nvPr/>
        </p:nvSpPr>
        <p:spPr>
          <a:xfrm>
            <a:off x="2843808" y="3603621"/>
            <a:ext cx="773229"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0" name="타원 9">
            <a:extLst>
              <a:ext uri="{FF2B5EF4-FFF2-40B4-BE49-F238E27FC236}">
                <a16:creationId xmlns:a16="http://schemas.microsoft.com/office/drawing/2014/main" id="{9CF10E7D-17A6-456B-8A9B-DC790CDECC33}"/>
              </a:ext>
            </a:extLst>
          </p:cNvPr>
          <p:cNvSpPr/>
          <p:nvPr/>
        </p:nvSpPr>
        <p:spPr>
          <a:xfrm>
            <a:off x="2843808" y="5301208"/>
            <a:ext cx="773229"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37097815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6">
            <a:extLst>
              <a:ext uri="{FF2B5EF4-FFF2-40B4-BE49-F238E27FC236}">
                <a16:creationId xmlns:a16="http://schemas.microsoft.com/office/drawing/2014/main" id="{290B73BA-5A5D-41C4-A7FF-20623107E67E}"/>
              </a:ext>
            </a:extLst>
          </p:cNvPr>
          <p:cNvSpPr txBox="1">
            <a:spLocks/>
          </p:cNvSpPr>
          <p:nvPr/>
        </p:nvSpPr>
        <p:spPr>
          <a:xfrm>
            <a:off x="0" y="2204864"/>
            <a:ext cx="9144000" cy="528053"/>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ctr"/>
            <a:r>
              <a:rPr lang="en-US" altLang="ko-KR" sz="2800" dirty="0">
                <a:latin typeface="+mj-ea"/>
              </a:rPr>
              <a:t>5. </a:t>
            </a:r>
            <a:r>
              <a:rPr lang="ko-KR" altLang="en-US" sz="2800" dirty="0">
                <a:latin typeface="+mj-ea"/>
              </a:rPr>
              <a:t>클라우드 소프트웨어 설치</a:t>
            </a:r>
            <a:endParaRPr lang="ko-KR" altLang="en-US" dirty="0">
              <a:solidFill>
                <a:srgbClr val="0070C0"/>
              </a:solidFill>
              <a:latin typeface="+mj-ea"/>
            </a:endParaRPr>
          </a:p>
        </p:txBody>
      </p:sp>
      <p:sp>
        <p:nvSpPr>
          <p:cNvPr id="4" name="제목 6">
            <a:extLst>
              <a:ext uri="{FF2B5EF4-FFF2-40B4-BE49-F238E27FC236}">
                <a16:creationId xmlns:a16="http://schemas.microsoft.com/office/drawing/2014/main" id="{369BF0D3-B324-4688-97DF-14939A44B00B}"/>
              </a:ext>
            </a:extLst>
          </p:cNvPr>
          <p:cNvSpPr txBox="1">
            <a:spLocks/>
          </p:cNvSpPr>
          <p:nvPr/>
        </p:nvSpPr>
        <p:spPr>
          <a:xfrm>
            <a:off x="0" y="0"/>
            <a:ext cx="9143767" cy="620688"/>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r"/>
            <a:r>
              <a:rPr lang="en-US" altLang="ko-KR" sz="1800" dirty="0">
                <a:solidFill>
                  <a:schemeClr val="accent1">
                    <a:lumMod val="40000"/>
                    <a:lumOff val="60000"/>
                  </a:schemeClr>
                </a:solidFill>
                <a:latin typeface="+mj-ea"/>
              </a:rPr>
              <a:t>AAS</a:t>
            </a:r>
            <a:r>
              <a:rPr lang="ko-KR" altLang="en-US" sz="1800" dirty="0">
                <a:solidFill>
                  <a:schemeClr val="accent1">
                    <a:lumMod val="40000"/>
                    <a:lumOff val="60000"/>
                  </a:schemeClr>
                </a:solidFill>
                <a:latin typeface="+mj-ea"/>
              </a:rPr>
              <a:t> 기반 데이터 수집</a:t>
            </a:r>
            <a:r>
              <a:rPr lang="en-US" altLang="ko-KR" sz="1800" dirty="0">
                <a:solidFill>
                  <a:schemeClr val="accent1">
                    <a:lumMod val="40000"/>
                    <a:lumOff val="60000"/>
                  </a:schemeClr>
                </a:solidFill>
                <a:latin typeface="+mj-ea"/>
              </a:rPr>
              <a:t>/</a:t>
            </a:r>
            <a:r>
              <a:rPr lang="ko-KR" altLang="en-US" sz="1800" dirty="0">
                <a:solidFill>
                  <a:schemeClr val="accent1">
                    <a:lumMod val="40000"/>
                    <a:lumOff val="60000"/>
                  </a:schemeClr>
                </a:solidFill>
                <a:latin typeface="+mj-ea"/>
              </a:rPr>
              <a:t>저장 솔루션</a:t>
            </a:r>
            <a:br>
              <a:rPr lang="en-US" altLang="ko-KR" sz="1800" dirty="0">
                <a:solidFill>
                  <a:schemeClr val="accent1">
                    <a:lumMod val="40000"/>
                    <a:lumOff val="60000"/>
                  </a:schemeClr>
                </a:solidFill>
                <a:latin typeface="+mj-ea"/>
              </a:rPr>
            </a:br>
            <a:r>
              <a:rPr lang="ko-KR" altLang="en-US" sz="1800" dirty="0">
                <a:solidFill>
                  <a:schemeClr val="accent1">
                    <a:lumMod val="40000"/>
                    <a:lumOff val="60000"/>
                  </a:schemeClr>
                </a:solidFill>
                <a:latin typeface="+mj-ea"/>
              </a:rPr>
              <a:t>클라우드 플랫폼의 구성 및 데이터 활용</a:t>
            </a:r>
          </a:p>
        </p:txBody>
      </p:sp>
    </p:spTree>
    <p:extLst>
      <p:ext uri="{BB962C8B-B14F-4D97-AF65-F5344CB8AC3E}">
        <p14:creationId xmlns:p14="http://schemas.microsoft.com/office/powerpoint/2010/main" val="19512504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a:extLst>
              <a:ext uri="{FF2B5EF4-FFF2-40B4-BE49-F238E27FC236}">
                <a16:creationId xmlns:a16="http://schemas.microsoft.com/office/drawing/2014/main" id="{5EC99766-0587-42EB-974B-17ED6B4CF41A}"/>
              </a:ext>
            </a:extLst>
          </p:cNvPr>
          <p:cNvSpPr>
            <a:spLocks noGrp="1"/>
          </p:cNvSpPr>
          <p:nvPr>
            <p:ph type="title"/>
          </p:nvPr>
        </p:nvSpPr>
        <p:spPr>
          <a:xfrm>
            <a:off x="755576" y="260648"/>
            <a:ext cx="8135312" cy="346050"/>
          </a:xfrm>
        </p:spPr>
        <p:txBody>
          <a:bodyPr/>
          <a:lstStyle/>
          <a:p>
            <a:r>
              <a:rPr lang="en-US" altLang="ko-KR" sz="2000" dirty="0">
                <a:latin typeface="+mj-ea"/>
              </a:rPr>
              <a:t>5. </a:t>
            </a:r>
            <a:r>
              <a:rPr lang="ko-KR" altLang="en-US" sz="2000" dirty="0">
                <a:latin typeface="+mj-ea"/>
              </a:rPr>
              <a:t>클라우드 소프트웨어 설치 </a:t>
            </a:r>
            <a:r>
              <a:rPr lang="en-US" altLang="ko-KR" sz="2000" dirty="0">
                <a:latin typeface="+mj-ea"/>
              </a:rPr>
              <a:t>(1/8)</a:t>
            </a:r>
            <a:endParaRPr lang="ko-KR" altLang="en-US" sz="2000" dirty="0">
              <a:latin typeface="+mj-ea"/>
            </a:endParaRPr>
          </a:p>
        </p:txBody>
      </p:sp>
      <p:sp>
        <p:nvSpPr>
          <p:cNvPr id="3" name="Line 160">
            <a:extLst>
              <a:ext uri="{FF2B5EF4-FFF2-40B4-BE49-F238E27FC236}">
                <a16:creationId xmlns:a16="http://schemas.microsoft.com/office/drawing/2014/main" id="{1A60014B-341C-4894-8455-A641CC1466C8}"/>
              </a:ext>
            </a:extLst>
          </p:cNvPr>
          <p:cNvSpPr>
            <a:spLocks noChangeShapeType="1"/>
          </p:cNvSpPr>
          <p:nvPr/>
        </p:nvSpPr>
        <p:spPr bwMode="auto">
          <a:xfrm>
            <a:off x="7092280" y="-84842"/>
            <a:ext cx="5011537" cy="0"/>
          </a:xfrm>
          <a:prstGeom prst="line">
            <a:avLst/>
          </a:prstGeom>
          <a:noFill/>
          <a:ln w="9525">
            <a:solidFill>
              <a:srgbClr val="C0C0C0"/>
            </a:solidFill>
            <a:prstDash val="dash"/>
            <a:round/>
            <a:headEnd/>
            <a:tailEnd/>
          </a:ln>
        </p:spPr>
        <p:txBody>
          <a:bodyPr/>
          <a:lstStyle/>
          <a:p>
            <a:endParaRPr lang="ko-KR" altLang="en-US"/>
          </a:p>
        </p:txBody>
      </p:sp>
      <p:sp>
        <p:nvSpPr>
          <p:cNvPr id="26" name="Rectangle 159">
            <a:extLst>
              <a:ext uri="{FF2B5EF4-FFF2-40B4-BE49-F238E27FC236}">
                <a16:creationId xmlns:a16="http://schemas.microsoft.com/office/drawing/2014/main" id="{4B38CF7B-B909-4EB8-9B92-76F60FCB7FE1}"/>
              </a:ext>
            </a:extLst>
          </p:cNvPr>
          <p:cNvSpPr>
            <a:spLocks noChangeArrowheads="1"/>
          </p:cNvSpPr>
          <p:nvPr/>
        </p:nvSpPr>
        <p:spPr bwMode="auto">
          <a:xfrm>
            <a:off x="345883" y="4869161"/>
            <a:ext cx="8437390" cy="1512159"/>
          </a:xfrm>
          <a:prstGeom prst="rect">
            <a:avLst/>
          </a:prstGeom>
          <a:solidFill>
            <a:srgbClr val="E9EFF7"/>
          </a:solidFill>
          <a:ln w="15875" algn="ctr">
            <a:noFill/>
            <a:miter lim="800000"/>
            <a:headEnd/>
            <a:tailEnd/>
          </a:ln>
        </p:spPr>
        <p:txBody>
          <a:bodyPr wrap="none" anchor="ctr"/>
          <a:lstStyle/>
          <a:p>
            <a:pPr algn="just" eaLnBrk="0" fontAlgn="ctr" latinLnBrk="0" hangingPunct="0">
              <a:lnSpc>
                <a:spcPct val="120000"/>
              </a:lnSpc>
            </a:pPr>
            <a:endParaRPr lang="ko-KR" altLang="en-US" baseline="-25000"/>
          </a:p>
        </p:txBody>
      </p:sp>
      <p:sp>
        <p:nvSpPr>
          <p:cNvPr id="27" name="Rectangle 160">
            <a:extLst>
              <a:ext uri="{FF2B5EF4-FFF2-40B4-BE49-F238E27FC236}">
                <a16:creationId xmlns:a16="http://schemas.microsoft.com/office/drawing/2014/main" id="{F749456C-7227-4BCB-9E0C-62DBA3766993}"/>
              </a:ext>
            </a:extLst>
          </p:cNvPr>
          <p:cNvSpPr>
            <a:spLocks noChangeArrowheads="1"/>
          </p:cNvSpPr>
          <p:nvPr/>
        </p:nvSpPr>
        <p:spPr bwMode="auto">
          <a:xfrm>
            <a:off x="470442" y="5180873"/>
            <a:ext cx="1224834" cy="867945"/>
          </a:xfrm>
          <a:prstGeom prst="rect">
            <a:avLst/>
          </a:prstGeom>
          <a:solidFill>
            <a:schemeClr val="bg1"/>
          </a:solidFill>
          <a:ln w="44450" algn="ctr">
            <a:solidFill>
              <a:srgbClr val="5D96D5"/>
            </a:solidFill>
            <a:miter lim="800000"/>
            <a:headEnd/>
            <a:tailEnd/>
          </a:ln>
        </p:spPr>
        <p:txBody>
          <a:bodyPr wrap="none" anchor="ctr"/>
          <a:lstStyle/>
          <a:p>
            <a:pPr algn="just" eaLnBrk="0" fontAlgn="ctr" latinLnBrk="0" hangingPunct="0">
              <a:lnSpc>
                <a:spcPct val="120000"/>
              </a:lnSpc>
            </a:pPr>
            <a:endParaRPr lang="ko-KR" altLang="en-US" baseline="-25000"/>
          </a:p>
        </p:txBody>
      </p:sp>
      <p:sp>
        <p:nvSpPr>
          <p:cNvPr id="28" name="Rectangle 161">
            <a:extLst>
              <a:ext uri="{FF2B5EF4-FFF2-40B4-BE49-F238E27FC236}">
                <a16:creationId xmlns:a16="http://schemas.microsoft.com/office/drawing/2014/main" id="{8C4936FC-A855-42F9-ADE4-92BAB5871FBA}"/>
              </a:ext>
            </a:extLst>
          </p:cNvPr>
          <p:cNvSpPr>
            <a:spLocks noChangeArrowheads="1"/>
          </p:cNvSpPr>
          <p:nvPr/>
        </p:nvSpPr>
        <p:spPr bwMode="gray">
          <a:xfrm>
            <a:off x="1835696" y="4960135"/>
            <a:ext cx="7053479" cy="1300356"/>
          </a:xfrm>
          <a:prstGeom prst="rect">
            <a:avLst/>
          </a:prstGeom>
          <a:noFill/>
          <a:ln w="6350" algn="ctr">
            <a:noFill/>
            <a:miter lim="800000"/>
            <a:headEnd/>
            <a:tailEnd/>
          </a:ln>
        </p:spPr>
        <p:txBody>
          <a:bodyPr wrap="square" lIns="0" tIns="0" rIns="0" bIns="0" anchor="ctr">
            <a:spAutoFit/>
          </a:bodyPr>
          <a:lstStyle/>
          <a:p>
            <a:pPr marL="133350" indent="-133350" algn="l" defTabSz="1584325" latinLnBrk="0">
              <a:spcBef>
                <a:spcPts val="0"/>
              </a:spcBef>
              <a:spcAft>
                <a:spcPts val="250"/>
              </a:spcAft>
              <a:buClr>
                <a:srgbClr val="4D4D4D"/>
              </a:buClr>
              <a:buSzPts val="900"/>
              <a:buFont typeface="Arial" pitchFamily="34" charset="0"/>
              <a:buChar char="•"/>
              <a:tabLst>
                <a:tab pos="120650" algn="l"/>
              </a:tabLst>
            </a:pPr>
            <a:r>
              <a:rPr lang="en-US" altLang="ko-KR" sz="1200" dirty="0">
                <a:latin typeface="맑은 고딕" panose="020B0503020000020004" pitchFamily="50" charset="-127"/>
                <a:ea typeface="맑은 고딕" panose="020B0503020000020004" pitchFamily="50" charset="-127"/>
              </a:rPr>
              <a:t>/root/install</a:t>
            </a:r>
          </a:p>
          <a:p>
            <a:pPr algn="l" defTabSz="1584325" latinLnBrk="0">
              <a:spcBef>
                <a:spcPts val="0"/>
              </a:spcBef>
              <a:spcAft>
                <a:spcPts val="250"/>
              </a:spcAft>
              <a:buClr>
                <a:srgbClr val="4D4D4D"/>
              </a:buClr>
              <a:buSzPts val="900"/>
              <a:tabLst>
                <a:tab pos="120650" algn="l"/>
              </a:tabLst>
            </a:pPr>
            <a:r>
              <a:rPr lang="en-US" altLang="ko-KR" sz="1200" dirty="0">
                <a:latin typeface="나눔고딕" panose="020D0604000000000000" pitchFamily="50" charset="-127"/>
                <a:ea typeface="나눔고딕" panose="020D0604000000000000" pitchFamily="50" charset="-127"/>
              </a:rPr>
              <a:t>    01_install.sh                               02_install_rabiitmq.sh                 03_install_cjson.sh</a:t>
            </a:r>
          </a:p>
          <a:p>
            <a:pPr algn="l" defTabSz="1584325" latinLnBrk="0">
              <a:spcBef>
                <a:spcPts val="0"/>
              </a:spcBef>
              <a:spcAft>
                <a:spcPts val="250"/>
              </a:spcAft>
              <a:buClr>
                <a:srgbClr val="4D4D4D"/>
              </a:buClr>
              <a:buSzPts val="900"/>
              <a:tabLst>
                <a:tab pos="120650" algn="l"/>
              </a:tabLst>
            </a:pPr>
            <a:r>
              <a:rPr lang="en-US" altLang="ko-KR" sz="1200" dirty="0">
                <a:latin typeface="나눔고딕" panose="020D0604000000000000" pitchFamily="50" charset="-127"/>
                <a:ea typeface="나눔고딕" panose="020D0604000000000000" pitchFamily="50" charset="-127"/>
              </a:rPr>
              <a:t>    04_install_open62541.sh               05_install_rabbitmq-c.sh              06_install_python.sh     </a:t>
            </a:r>
          </a:p>
          <a:p>
            <a:pPr algn="l" defTabSz="1584325" latinLnBrk="0">
              <a:spcBef>
                <a:spcPts val="0"/>
              </a:spcBef>
              <a:spcAft>
                <a:spcPts val="250"/>
              </a:spcAft>
              <a:buClr>
                <a:srgbClr val="4D4D4D"/>
              </a:buClr>
              <a:buSzPts val="900"/>
              <a:tabLst>
                <a:tab pos="120650" algn="l"/>
              </a:tabLst>
            </a:pPr>
            <a:r>
              <a:rPr lang="en-US" altLang="ko-KR" sz="1200" dirty="0">
                <a:latin typeface="나눔고딕" panose="020D0604000000000000" pitchFamily="50" charset="-127"/>
                <a:ea typeface="나눔고딕" panose="020D0604000000000000" pitchFamily="50" charset="-127"/>
              </a:rPr>
              <a:t>    07_install_python_package.sh         08_install_influx.sh                     09_install_Lynis.sh       </a:t>
            </a:r>
          </a:p>
          <a:p>
            <a:pPr algn="l" defTabSz="1584325" latinLnBrk="0">
              <a:spcBef>
                <a:spcPts val="0"/>
              </a:spcBef>
              <a:spcAft>
                <a:spcPts val="250"/>
              </a:spcAft>
              <a:buClr>
                <a:srgbClr val="4D4D4D"/>
              </a:buClr>
              <a:buSzPts val="900"/>
              <a:tabLst>
                <a:tab pos="120650" algn="l"/>
              </a:tabLst>
            </a:pPr>
            <a:r>
              <a:rPr lang="en-US" altLang="ko-KR" sz="1200" dirty="0">
                <a:latin typeface="나눔고딕" panose="020D0604000000000000" pitchFamily="50" charset="-127"/>
                <a:ea typeface="나눔고딕" panose="020D0604000000000000" pitchFamily="50" charset="-127"/>
              </a:rPr>
              <a:t>    10_install_mariadb.sh                   11_install_grafana.sh                  12_install_nginx.sh</a:t>
            </a:r>
          </a:p>
          <a:p>
            <a:pPr algn="l" defTabSz="1584325" latinLnBrk="0">
              <a:spcBef>
                <a:spcPts val="0"/>
              </a:spcBef>
              <a:spcAft>
                <a:spcPts val="250"/>
              </a:spcAft>
              <a:buClr>
                <a:srgbClr val="4D4D4D"/>
              </a:buClr>
              <a:buSzPts val="900"/>
              <a:tabLst>
                <a:tab pos="120650" algn="l"/>
              </a:tabLst>
            </a:pPr>
            <a:r>
              <a:rPr lang="en-US" altLang="ko-KR" sz="1200" dirty="0">
                <a:latin typeface="나눔고딕" panose="020D0604000000000000" pitchFamily="50" charset="-127"/>
                <a:ea typeface="나눔고딕" panose="020D0604000000000000" pitchFamily="50" charset="-127"/>
              </a:rPr>
              <a:t>    13_install_certbot.sh                    14_intall_systemctl_service.sh</a:t>
            </a:r>
          </a:p>
        </p:txBody>
      </p:sp>
      <p:sp>
        <p:nvSpPr>
          <p:cNvPr id="29" name="Rectangle 163">
            <a:extLst>
              <a:ext uri="{FF2B5EF4-FFF2-40B4-BE49-F238E27FC236}">
                <a16:creationId xmlns:a16="http://schemas.microsoft.com/office/drawing/2014/main" id="{61DE976D-B204-475A-8254-B1C8C970D76B}"/>
              </a:ext>
            </a:extLst>
          </p:cNvPr>
          <p:cNvSpPr>
            <a:spLocks noChangeArrowheads="1"/>
          </p:cNvSpPr>
          <p:nvPr/>
        </p:nvSpPr>
        <p:spPr bwMode="gray">
          <a:xfrm>
            <a:off x="528274" y="5414791"/>
            <a:ext cx="1082481" cy="400110"/>
          </a:xfrm>
          <a:prstGeom prst="rect">
            <a:avLst/>
          </a:prstGeom>
          <a:noFill/>
          <a:ln w="6350" algn="ctr">
            <a:noFill/>
            <a:miter lim="800000"/>
            <a:headEnd/>
            <a:tailEnd/>
          </a:ln>
        </p:spPr>
        <p:txBody>
          <a:bodyPr lIns="0" tIns="0" rIns="0" bIns="0" anchor="ctr">
            <a:spAutoFit/>
          </a:bodyPr>
          <a:lstStyle/>
          <a:p>
            <a:pPr algn="ctr" latinLnBrk="0"/>
            <a:r>
              <a:rPr lang="ko-KR" altLang="en-US" sz="1300" b="1" dirty="0">
                <a:solidFill>
                  <a:srgbClr val="0066CC"/>
                </a:solidFill>
                <a:latin typeface="나눔고딕 ExtraBold" pitchFamily="50" charset="-127"/>
                <a:ea typeface="나눔고딕 ExtraBold" pitchFamily="50" charset="-127"/>
              </a:rPr>
              <a:t>설치</a:t>
            </a:r>
            <a:endParaRPr lang="en-US" altLang="ko-KR" sz="1300" b="1" dirty="0">
              <a:solidFill>
                <a:srgbClr val="0066CC"/>
              </a:solidFill>
              <a:latin typeface="나눔고딕 ExtraBold" pitchFamily="50" charset="-127"/>
              <a:ea typeface="나눔고딕 ExtraBold" pitchFamily="50" charset="-127"/>
            </a:endParaRPr>
          </a:p>
          <a:p>
            <a:pPr algn="ctr" latinLnBrk="0"/>
            <a:r>
              <a:rPr lang="ko-KR" altLang="en-US" sz="1300" b="1" dirty="0">
                <a:solidFill>
                  <a:srgbClr val="0066CC"/>
                </a:solidFill>
                <a:latin typeface="나눔고딕 ExtraBold" pitchFamily="50" charset="-127"/>
                <a:ea typeface="나눔고딕 ExtraBold" pitchFamily="50" charset="-127"/>
              </a:rPr>
              <a:t>스크립트</a:t>
            </a:r>
            <a:endParaRPr lang="en-US" altLang="ko-KR" sz="1300" b="1" dirty="0">
              <a:solidFill>
                <a:srgbClr val="0066CC"/>
              </a:solidFill>
              <a:latin typeface="나눔고딕 ExtraBold" pitchFamily="50" charset="-127"/>
              <a:ea typeface="나눔고딕 ExtraBold" pitchFamily="50" charset="-127"/>
            </a:endParaRPr>
          </a:p>
        </p:txBody>
      </p:sp>
      <p:sp>
        <p:nvSpPr>
          <p:cNvPr id="30" name="Line 164">
            <a:extLst>
              <a:ext uri="{FF2B5EF4-FFF2-40B4-BE49-F238E27FC236}">
                <a16:creationId xmlns:a16="http://schemas.microsoft.com/office/drawing/2014/main" id="{FB86242B-23B4-495E-B715-599F1442040A}"/>
              </a:ext>
            </a:extLst>
          </p:cNvPr>
          <p:cNvSpPr>
            <a:spLocks noChangeShapeType="1"/>
          </p:cNvSpPr>
          <p:nvPr/>
        </p:nvSpPr>
        <p:spPr bwMode="gray">
          <a:xfrm>
            <a:off x="476374" y="5185405"/>
            <a:ext cx="145319" cy="222085"/>
          </a:xfrm>
          <a:prstGeom prst="line">
            <a:avLst/>
          </a:prstGeom>
          <a:noFill/>
          <a:ln w="9525">
            <a:solidFill>
              <a:srgbClr val="5D96D5"/>
            </a:solidFill>
            <a:round/>
            <a:headEnd/>
            <a:tailEnd/>
          </a:ln>
        </p:spPr>
        <p:txBody>
          <a:bodyPr wrap="none" lIns="92869" tIns="46436" rIns="92869" bIns="46436" anchor="ctr"/>
          <a:lstStyle/>
          <a:p>
            <a:endParaRPr lang="ko-KR" altLang="en-US"/>
          </a:p>
        </p:txBody>
      </p:sp>
      <p:pic>
        <p:nvPicPr>
          <p:cNvPr id="31" name="Picture 165" descr="그림3 copy">
            <a:extLst>
              <a:ext uri="{FF2B5EF4-FFF2-40B4-BE49-F238E27FC236}">
                <a16:creationId xmlns:a16="http://schemas.microsoft.com/office/drawing/2014/main" id="{A08A45C8-5EFA-4D91-B44F-F969B078177E}"/>
              </a:ext>
            </a:extLst>
          </p:cNvPr>
          <p:cNvPicPr>
            <a:picLocks noChangeAspect="1" noChangeArrowheads="1"/>
          </p:cNvPicPr>
          <p:nvPr/>
        </p:nvPicPr>
        <p:blipFill>
          <a:blip r:embed="rId3" cstate="print">
            <a:grayscl/>
          </a:blip>
          <a:srcRect/>
          <a:stretch>
            <a:fillRect/>
          </a:stretch>
        </p:blipFill>
        <p:spPr bwMode="auto">
          <a:xfrm>
            <a:off x="1646722" y="5251125"/>
            <a:ext cx="260982" cy="725176"/>
          </a:xfrm>
          <a:prstGeom prst="rect">
            <a:avLst/>
          </a:prstGeom>
          <a:noFill/>
          <a:ln w="9525">
            <a:noFill/>
            <a:miter lim="800000"/>
            <a:headEnd/>
            <a:tailEnd/>
          </a:ln>
        </p:spPr>
      </p:pic>
      <p:sp>
        <p:nvSpPr>
          <p:cNvPr id="33" name="직사각형 32">
            <a:extLst>
              <a:ext uri="{FF2B5EF4-FFF2-40B4-BE49-F238E27FC236}">
                <a16:creationId xmlns:a16="http://schemas.microsoft.com/office/drawing/2014/main" id="{6F68089F-B77E-450F-B72B-864EAEDCA0B9}"/>
              </a:ext>
            </a:extLst>
          </p:cNvPr>
          <p:cNvSpPr/>
          <p:nvPr/>
        </p:nvSpPr>
        <p:spPr>
          <a:xfrm>
            <a:off x="360727" y="908720"/>
            <a:ext cx="8422546" cy="386713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p:txBody>
      </p:sp>
      <p:sp>
        <p:nvSpPr>
          <p:cNvPr id="34" name="矩形: 圆角 124">
            <a:extLst>
              <a:ext uri="{FF2B5EF4-FFF2-40B4-BE49-F238E27FC236}">
                <a16:creationId xmlns:a16="http://schemas.microsoft.com/office/drawing/2014/main" id="{F15CA617-BC41-4182-83DB-EF6070BB5A47}"/>
              </a:ext>
            </a:extLst>
          </p:cNvPr>
          <p:cNvSpPr/>
          <p:nvPr/>
        </p:nvSpPr>
        <p:spPr>
          <a:xfrm>
            <a:off x="356772" y="908720"/>
            <a:ext cx="1105581" cy="3867133"/>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ko-KR" altLang="en-US" sz="1200" b="1" i="1" dirty="0">
                <a:solidFill>
                  <a:schemeClr val="bg1"/>
                </a:solidFill>
                <a:cs typeface="Courier New" panose="02070309020205020404" pitchFamily="49" charset="0"/>
              </a:rPr>
              <a:t>주요</a:t>
            </a:r>
            <a:endParaRPr lang="en-US" altLang="ko-KR" sz="1200" b="1" i="1" dirty="0">
              <a:solidFill>
                <a:schemeClr val="bg1"/>
              </a:solidFill>
              <a:cs typeface="Courier New" panose="02070309020205020404" pitchFamily="49" charset="0"/>
            </a:endParaRPr>
          </a:p>
          <a:p>
            <a:pPr algn="ctr"/>
            <a:r>
              <a:rPr lang="ko-KR" altLang="en-US" sz="1200" b="1" i="1" dirty="0">
                <a:solidFill>
                  <a:schemeClr val="bg1"/>
                </a:solidFill>
                <a:cs typeface="Courier New" panose="02070309020205020404" pitchFamily="49" charset="0"/>
              </a:rPr>
              <a:t>소프트웨어</a:t>
            </a:r>
            <a:endParaRPr lang="en-US" altLang="ko-KR" sz="1200" b="1" i="1" dirty="0">
              <a:solidFill>
                <a:schemeClr val="bg1"/>
              </a:solidFill>
              <a:cs typeface="Courier New" panose="02070309020205020404" pitchFamily="49" charset="0"/>
            </a:endParaRPr>
          </a:p>
          <a:p>
            <a:pPr algn="ctr"/>
            <a:r>
              <a:rPr lang="ko-KR" altLang="en-US" sz="1200" b="1" i="1" dirty="0">
                <a:solidFill>
                  <a:schemeClr val="bg1"/>
                </a:solidFill>
                <a:cs typeface="Courier New" panose="02070309020205020404" pitchFamily="49" charset="0"/>
              </a:rPr>
              <a:t>컴포넌트</a:t>
            </a:r>
            <a:endParaRPr lang="en-US" altLang="ko-KR" sz="1200" b="1" i="1" dirty="0">
              <a:solidFill>
                <a:schemeClr val="bg1"/>
              </a:solidFill>
              <a:cs typeface="Courier New" panose="02070309020205020404" pitchFamily="49" charset="0"/>
            </a:endParaRPr>
          </a:p>
        </p:txBody>
      </p:sp>
      <p:grpSp>
        <p:nvGrpSpPr>
          <p:cNvPr id="36" name="그룹 35">
            <a:extLst>
              <a:ext uri="{FF2B5EF4-FFF2-40B4-BE49-F238E27FC236}">
                <a16:creationId xmlns:a16="http://schemas.microsoft.com/office/drawing/2014/main" id="{ED175693-6EBD-48D4-BB46-8F50D1F81199}"/>
              </a:ext>
            </a:extLst>
          </p:cNvPr>
          <p:cNvGrpSpPr/>
          <p:nvPr/>
        </p:nvGrpSpPr>
        <p:grpSpPr>
          <a:xfrm>
            <a:off x="1584027" y="1102334"/>
            <a:ext cx="1395082" cy="1760240"/>
            <a:chOff x="1584027" y="1236713"/>
            <a:chExt cx="1395082" cy="1760240"/>
          </a:xfrm>
        </p:grpSpPr>
        <p:sp>
          <p:nvSpPr>
            <p:cNvPr id="11" name="AutoShape 18">
              <a:extLst>
                <a:ext uri="{FF2B5EF4-FFF2-40B4-BE49-F238E27FC236}">
                  <a16:creationId xmlns:a16="http://schemas.microsoft.com/office/drawing/2014/main" id="{A6C41898-83FD-4546-83A8-361E281E9090}"/>
                </a:ext>
              </a:extLst>
            </p:cNvPr>
            <p:cNvSpPr>
              <a:spLocks noChangeArrowheads="1"/>
            </p:cNvSpPr>
            <p:nvPr/>
          </p:nvSpPr>
          <p:spPr bwMode="gray">
            <a:xfrm>
              <a:off x="2699792" y="1988840"/>
              <a:ext cx="279317" cy="448667"/>
            </a:xfrm>
            <a:prstGeom prst="rightArrow">
              <a:avLst>
                <a:gd name="adj1" fmla="val 43519"/>
                <a:gd name="adj2" fmla="val 43694"/>
              </a:avLst>
            </a:prstGeom>
            <a:gradFill rotWithShape="1">
              <a:gsLst>
                <a:gs pos="0">
                  <a:srgbClr val="FFFFFF"/>
                </a:gs>
                <a:gs pos="100000">
                  <a:srgbClr val="B2B2B2"/>
                </a:gs>
              </a:gsLst>
              <a:lin ang="0" scaled="1"/>
            </a:gradFill>
            <a:ln w="9525" algn="ctr">
              <a:noFill/>
              <a:miter lim="800000"/>
              <a:headEnd/>
              <a:tailEnd/>
            </a:ln>
          </p:spPr>
          <p:txBody>
            <a:bodyPr vert="eaVert" wrap="none" bIns="0" anchor="ctr"/>
            <a:lstStyle/>
            <a:p>
              <a:pPr algn="ctr"/>
              <a:endParaRPr lang="ko-KR" altLang="en-US"/>
            </a:p>
          </p:txBody>
        </p:sp>
        <p:sp>
          <p:nvSpPr>
            <p:cNvPr id="24" name="Rectangle 162">
              <a:extLst>
                <a:ext uri="{FF2B5EF4-FFF2-40B4-BE49-F238E27FC236}">
                  <a16:creationId xmlns:a16="http://schemas.microsoft.com/office/drawing/2014/main" id="{54C5D072-DC3E-4C17-8AD8-FB4ACEFD5BD9}"/>
                </a:ext>
              </a:extLst>
            </p:cNvPr>
            <p:cNvSpPr>
              <a:spLocks noChangeArrowheads="1"/>
            </p:cNvSpPr>
            <p:nvPr/>
          </p:nvSpPr>
          <p:spPr bwMode="auto">
            <a:xfrm>
              <a:off x="1584027" y="1236713"/>
              <a:ext cx="1163820" cy="1760240"/>
            </a:xfrm>
            <a:prstGeom prst="rect">
              <a:avLst/>
            </a:prstGeom>
            <a:solidFill>
              <a:srgbClr val="EAEAEA"/>
            </a:solidFill>
            <a:ln w="9525">
              <a:noFill/>
              <a:miter lim="800000"/>
              <a:headEnd/>
              <a:tailEnd/>
            </a:ln>
          </p:spPr>
          <p:txBody>
            <a:bodyPr wrap="none" anchor="ctr"/>
            <a:lstStyle/>
            <a:p>
              <a:endParaRPr lang="ko-KR" altLang="en-US"/>
            </a:p>
          </p:txBody>
        </p:sp>
        <p:sp>
          <p:nvSpPr>
            <p:cNvPr id="25" name="Rectangle 163">
              <a:extLst>
                <a:ext uri="{FF2B5EF4-FFF2-40B4-BE49-F238E27FC236}">
                  <a16:creationId xmlns:a16="http://schemas.microsoft.com/office/drawing/2014/main" id="{B0F632B4-E6D7-4A87-9F9A-19728ED1CD39}"/>
                </a:ext>
              </a:extLst>
            </p:cNvPr>
            <p:cNvSpPr>
              <a:spLocks noChangeArrowheads="1"/>
            </p:cNvSpPr>
            <p:nvPr/>
          </p:nvSpPr>
          <p:spPr bwMode="auto">
            <a:xfrm>
              <a:off x="1624573" y="1277500"/>
              <a:ext cx="1084230" cy="311619"/>
            </a:xfrm>
            <a:prstGeom prst="rect">
              <a:avLst/>
            </a:prstGeom>
            <a:solidFill>
              <a:srgbClr val="0070C0"/>
            </a:solidFill>
            <a:ln w="9525">
              <a:noFill/>
              <a:miter lim="800000"/>
              <a:headEnd/>
              <a:tailEnd/>
            </a:ln>
          </p:spPr>
          <p:txBody>
            <a:bodyPr wrap="none" anchor="ctr"/>
            <a:lstStyle/>
            <a:p>
              <a:pPr algn="ctr"/>
              <a:r>
                <a:rPr lang="ko-KR" altLang="en-US" sz="1100" b="1" dirty="0">
                  <a:solidFill>
                    <a:schemeClr val="bg1"/>
                  </a:solidFill>
                  <a:latin typeface="나눔고딕 ExtraBold" pitchFamily="50" charset="-127"/>
                  <a:ea typeface="나눔고딕 ExtraBold" pitchFamily="50" charset="-127"/>
                </a:rPr>
                <a:t>기본</a:t>
              </a:r>
            </a:p>
          </p:txBody>
        </p:sp>
        <p:sp>
          <p:nvSpPr>
            <p:cNvPr id="15" name="AutoShape 22">
              <a:extLst>
                <a:ext uri="{FF2B5EF4-FFF2-40B4-BE49-F238E27FC236}">
                  <a16:creationId xmlns:a16="http://schemas.microsoft.com/office/drawing/2014/main" id="{9304C8A1-6CD9-4C78-822A-9429705206C0}"/>
                </a:ext>
              </a:extLst>
            </p:cNvPr>
            <p:cNvSpPr>
              <a:spLocks noChangeArrowheads="1"/>
            </p:cNvSpPr>
            <p:nvPr/>
          </p:nvSpPr>
          <p:spPr bwMode="auto">
            <a:xfrm>
              <a:off x="1646723" y="1631539"/>
              <a:ext cx="1058684" cy="1329684"/>
            </a:xfrm>
            <a:prstGeom prst="roundRect">
              <a:avLst>
                <a:gd name="adj" fmla="val 5731"/>
              </a:avLst>
            </a:prstGeom>
            <a:noFill/>
            <a:ln w="12700">
              <a:noFill/>
              <a:round/>
              <a:headEnd/>
              <a:tailEnd/>
            </a:ln>
          </p:spPr>
          <p:txBody>
            <a:bodyPr lIns="36000" tIns="36000" rIns="36000" bIns="10800"/>
            <a:lstStyle/>
            <a:p>
              <a:pPr marL="133350" indent="-133350" algn="l" fontAlgn="ctr" latinLnBrk="0">
                <a:spcBef>
                  <a:spcPts val="0"/>
                </a:spcBef>
                <a:buClr>
                  <a:schemeClr val="tx1"/>
                </a:buClr>
                <a:buSzPts val="900"/>
                <a:buFontTx/>
                <a:buChar char="•"/>
                <a:tabLst>
                  <a:tab pos="120650" algn="l"/>
                </a:tabLst>
              </a:pPr>
              <a:r>
                <a:rPr lang="en-US" altLang="ko-KR" sz="900" dirty="0">
                  <a:latin typeface="나눔고딕" pitchFamily="50" charset="-127"/>
                  <a:ea typeface="나눔고딕" pitchFamily="50" charset="-127"/>
                </a:rPr>
                <a:t>b</a:t>
              </a:r>
              <a:r>
                <a:rPr kumimoji="0" lang="en-US" altLang="ko-KR" sz="900" dirty="0">
                  <a:latin typeface="나눔고딕" pitchFamily="50" charset="-127"/>
                  <a:ea typeface="나눔고딕" pitchFamily="50" charset="-127"/>
                </a:rPr>
                <a:t>uild-essential</a:t>
              </a:r>
            </a:p>
            <a:p>
              <a:pPr marL="133350" indent="-133350" algn="l" fontAlgn="ctr" latinLnBrk="0">
                <a:spcBef>
                  <a:spcPts val="0"/>
                </a:spcBef>
                <a:buClr>
                  <a:schemeClr val="tx1"/>
                </a:buClr>
                <a:buSzPts val="900"/>
                <a:buFontTx/>
                <a:buChar char="•"/>
                <a:tabLst>
                  <a:tab pos="120650" algn="l"/>
                </a:tabLst>
              </a:pPr>
              <a:r>
                <a:rPr lang="en-US" altLang="ko-KR" sz="900" dirty="0" err="1">
                  <a:latin typeface="나눔고딕" pitchFamily="50" charset="-127"/>
                  <a:ea typeface="나눔고딕" pitchFamily="50" charset="-127"/>
                </a:rPr>
                <a:t>libcurses</a:t>
              </a:r>
              <a:endParaRPr lang="en-US" altLang="ko-KR" sz="900" dirty="0">
                <a:latin typeface="나눔고딕" pitchFamily="50" charset="-127"/>
                <a:ea typeface="나눔고딕" pitchFamily="50" charset="-127"/>
              </a:endParaRPr>
            </a:p>
            <a:p>
              <a:pPr marL="133350" indent="-133350" algn="l" fontAlgn="ctr" latinLnBrk="0">
                <a:spcBef>
                  <a:spcPts val="0"/>
                </a:spcBef>
                <a:buClr>
                  <a:schemeClr val="tx1"/>
                </a:buClr>
                <a:buSzPts val="900"/>
                <a:buFontTx/>
                <a:buChar char="•"/>
                <a:tabLst>
                  <a:tab pos="120650" algn="l"/>
                </a:tabLst>
              </a:pPr>
              <a:r>
                <a:rPr kumimoji="0" lang="en-US" altLang="ko-KR" sz="900" dirty="0" err="1">
                  <a:latin typeface="나눔고딕" pitchFamily="50" charset="-127"/>
                  <a:ea typeface="나눔고딕" pitchFamily="50" charset="-127"/>
                </a:rPr>
                <a:t>libssl</a:t>
              </a:r>
              <a:r>
                <a:rPr kumimoji="0" lang="en-US" altLang="ko-KR" sz="900" dirty="0">
                  <a:latin typeface="나눔고딕" pitchFamily="50" charset="-127"/>
                  <a:ea typeface="나눔고딕" pitchFamily="50" charset="-127"/>
                </a:rPr>
                <a:t>-dev</a:t>
              </a:r>
            </a:p>
            <a:p>
              <a:pPr marL="133350" indent="-133350" algn="l" fontAlgn="ctr" latinLnBrk="0">
                <a:spcBef>
                  <a:spcPts val="0"/>
                </a:spcBef>
                <a:buClr>
                  <a:schemeClr val="tx1"/>
                </a:buClr>
                <a:buSzPts val="900"/>
                <a:buFontTx/>
                <a:buChar char="•"/>
                <a:tabLst>
                  <a:tab pos="120650" algn="l"/>
                </a:tabLst>
              </a:pPr>
              <a:r>
                <a:rPr lang="en-US" altLang="ko-KR" sz="900" dirty="0" err="1">
                  <a:latin typeface="나눔고딕" pitchFamily="50" charset="-127"/>
                  <a:ea typeface="나눔고딕" pitchFamily="50" charset="-127"/>
                </a:rPr>
                <a:t>l</a:t>
              </a:r>
              <a:r>
                <a:rPr kumimoji="0" lang="en-US" altLang="ko-KR" sz="900" dirty="0" err="1">
                  <a:latin typeface="나눔고딕" pitchFamily="50" charset="-127"/>
                  <a:ea typeface="나눔고딕" pitchFamily="50" charset="-127"/>
                </a:rPr>
                <a:t>ibc</a:t>
              </a:r>
              <a:endParaRPr kumimoji="0" lang="en-US" altLang="ko-KR" sz="900" dirty="0">
                <a:latin typeface="나눔고딕" pitchFamily="50" charset="-127"/>
                <a:ea typeface="나눔고딕" pitchFamily="50" charset="-127"/>
              </a:endParaRPr>
            </a:p>
            <a:p>
              <a:pPr marL="133350" indent="-133350" algn="l" fontAlgn="ctr" latinLnBrk="0">
                <a:spcBef>
                  <a:spcPts val="0"/>
                </a:spcBef>
                <a:buClr>
                  <a:schemeClr val="tx1"/>
                </a:buClr>
                <a:buSzPts val="900"/>
                <a:buFontTx/>
                <a:buChar char="•"/>
                <a:tabLst>
                  <a:tab pos="120650" algn="l"/>
                </a:tabLst>
              </a:pPr>
              <a:r>
                <a:rPr lang="en-US" altLang="ko-KR" sz="900" dirty="0" err="1">
                  <a:latin typeface="나눔고딕" pitchFamily="50" charset="-127"/>
                  <a:ea typeface="나눔고딕" pitchFamily="50" charset="-127"/>
                </a:rPr>
                <a:t>libtool</a:t>
              </a:r>
              <a:endParaRPr lang="en-US" altLang="ko-KR" sz="900" dirty="0">
                <a:latin typeface="나눔고딕" pitchFamily="50" charset="-127"/>
                <a:ea typeface="나눔고딕" pitchFamily="50" charset="-127"/>
              </a:endParaRPr>
            </a:p>
            <a:p>
              <a:pPr marL="133350" indent="-133350" algn="l" fontAlgn="ctr" latinLnBrk="0">
                <a:spcBef>
                  <a:spcPts val="0"/>
                </a:spcBef>
                <a:buClr>
                  <a:schemeClr val="tx1"/>
                </a:buClr>
                <a:buSzPts val="900"/>
                <a:buFontTx/>
                <a:buChar char="•"/>
                <a:tabLst>
                  <a:tab pos="120650" algn="l"/>
                </a:tabLst>
              </a:pPr>
              <a:r>
                <a:rPr lang="en-US" altLang="ko-KR" sz="900" dirty="0" err="1">
                  <a:solidFill>
                    <a:srgbClr val="FF0000"/>
                  </a:solidFill>
                  <a:latin typeface="나눔고딕" pitchFamily="50" charset="-127"/>
                  <a:ea typeface="나눔고딕" pitchFamily="50" charset="-127"/>
                </a:rPr>
                <a:t>wget</a:t>
              </a:r>
              <a:endParaRPr lang="en-US" altLang="ko-KR" sz="900" dirty="0">
                <a:solidFill>
                  <a:srgbClr val="FF0000"/>
                </a:solidFill>
                <a:latin typeface="나눔고딕" pitchFamily="50" charset="-127"/>
                <a:ea typeface="나눔고딕" pitchFamily="50" charset="-127"/>
              </a:endParaRPr>
            </a:p>
            <a:p>
              <a:pPr marL="133350" indent="-133350" algn="l" fontAlgn="ctr" latinLnBrk="0">
                <a:spcBef>
                  <a:spcPts val="0"/>
                </a:spcBef>
                <a:buClr>
                  <a:schemeClr val="tx1"/>
                </a:buClr>
                <a:buSzPts val="900"/>
                <a:buFontTx/>
                <a:buChar char="•"/>
                <a:tabLst>
                  <a:tab pos="120650" algn="l"/>
                </a:tabLst>
              </a:pPr>
              <a:r>
                <a:rPr lang="en-US" altLang="ko-KR" sz="900" dirty="0" err="1">
                  <a:solidFill>
                    <a:srgbClr val="FF0000"/>
                  </a:solidFill>
                  <a:latin typeface="나눔고딕" pitchFamily="50" charset="-127"/>
                  <a:ea typeface="나눔고딕" pitchFamily="50" charset="-127"/>
                </a:rPr>
                <a:t>cmake</a:t>
              </a:r>
              <a:endParaRPr kumimoji="0" lang="en-US" altLang="ko-KR" sz="900" dirty="0">
                <a:solidFill>
                  <a:srgbClr val="FF0000"/>
                </a:solidFill>
                <a:latin typeface="나눔고딕" pitchFamily="50" charset="-127"/>
                <a:ea typeface="나눔고딕" pitchFamily="50" charset="-127"/>
              </a:endParaRPr>
            </a:p>
            <a:p>
              <a:pPr marL="133350" indent="-133350" algn="l" fontAlgn="ctr" latinLnBrk="0">
                <a:spcBef>
                  <a:spcPts val="0"/>
                </a:spcBef>
                <a:buClr>
                  <a:schemeClr val="tx1"/>
                </a:buClr>
                <a:buSzPts val="900"/>
                <a:buFontTx/>
                <a:buChar char="•"/>
                <a:tabLst>
                  <a:tab pos="120650" algn="l"/>
                </a:tabLst>
              </a:pPr>
              <a:r>
                <a:rPr kumimoji="0" lang="en-US" altLang="ko-KR" sz="900" dirty="0">
                  <a:solidFill>
                    <a:srgbClr val="FF0000"/>
                  </a:solidFill>
                  <a:latin typeface="나눔고딕" pitchFamily="50" charset="-127"/>
                  <a:ea typeface="나눔고딕" pitchFamily="50" charset="-127"/>
                </a:rPr>
                <a:t>git</a:t>
              </a:r>
            </a:p>
            <a:p>
              <a:pPr marL="133350" indent="-133350" algn="l" fontAlgn="ctr" latinLnBrk="0">
                <a:spcBef>
                  <a:spcPts val="0"/>
                </a:spcBef>
                <a:buClr>
                  <a:schemeClr val="tx1"/>
                </a:buClr>
                <a:buSzPts val="900"/>
                <a:buFontTx/>
                <a:buChar char="•"/>
                <a:tabLst>
                  <a:tab pos="120650" algn="l"/>
                </a:tabLst>
              </a:pPr>
              <a:r>
                <a:rPr lang="en-US" altLang="ko-KR" sz="900" dirty="0" err="1">
                  <a:latin typeface="나눔고딕" pitchFamily="50" charset="-127"/>
                  <a:ea typeface="나눔고딕" pitchFamily="50" charset="-127"/>
                </a:rPr>
                <a:t>openssl</a:t>
              </a:r>
              <a:endParaRPr kumimoji="0" lang="ko-KR" altLang="en-US" sz="900" dirty="0">
                <a:latin typeface="나눔고딕" pitchFamily="50" charset="-127"/>
                <a:ea typeface="나눔고딕" pitchFamily="50" charset="-127"/>
              </a:endParaRPr>
            </a:p>
          </p:txBody>
        </p:sp>
        <p:sp>
          <p:nvSpPr>
            <p:cNvPr id="35" name="Oval 206">
              <a:extLst>
                <a:ext uri="{FF2B5EF4-FFF2-40B4-BE49-F238E27FC236}">
                  <a16:creationId xmlns:a16="http://schemas.microsoft.com/office/drawing/2014/main" id="{96BAF5D4-D5CB-479E-8AD9-6266B4E30AF7}"/>
                </a:ext>
              </a:extLst>
            </p:cNvPr>
            <p:cNvSpPr>
              <a:spLocks noChangeArrowheads="1"/>
            </p:cNvSpPr>
            <p:nvPr/>
          </p:nvSpPr>
          <p:spPr bwMode="auto">
            <a:xfrm>
              <a:off x="1603056" y="1257212"/>
              <a:ext cx="217160" cy="176097"/>
            </a:xfrm>
            <a:prstGeom prst="ellipse">
              <a:avLst/>
            </a:prstGeom>
            <a:gradFill rotWithShape="1">
              <a:gsLst>
                <a:gs pos="0">
                  <a:srgbClr val="3333CC">
                    <a:gamma/>
                    <a:tint val="75686"/>
                    <a:invGamma/>
                  </a:srgbClr>
                </a:gs>
                <a:gs pos="100000">
                  <a:srgbClr val="3333CC"/>
                </a:gs>
              </a:gsLst>
              <a:lin ang="5400000" scaled="1"/>
            </a:gradFill>
            <a:ln w="28575" algn="ctr">
              <a:solidFill>
                <a:srgbClr val="FFFFFF"/>
              </a:solidFill>
              <a:round/>
              <a:headEnd/>
              <a:tailEnd/>
            </a:ln>
            <a:effectLst>
              <a:outerShdw dist="35921" dir="2700000" algn="ctr" rotWithShape="0">
                <a:schemeClr val="bg2"/>
              </a:outerShdw>
            </a:effectLst>
          </p:spPr>
          <p:txBody>
            <a:bodyPr lIns="36000" tIns="36000" rIns="36000" bIns="36000" anchor="ctr"/>
            <a:lstStyle/>
            <a:p>
              <a:pPr algn="ctr" latinLnBrk="0"/>
              <a:r>
                <a:rPr lang="en-US" altLang="ko-KR" sz="1200" dirty="0">
                  <a:solidFill>
                    <a:srgbClr val="FFFFFF"/>
                  </a:solidFill>
                  <a:latin typeface="나눔고딕" pitchFamily="50" charset="-127"/>
                  <a:ea typeface="나눔고딕" pitchFamily="50" charset="-127"/>
                </a:rPr>
                <a:t>1</a:t>
              </a:r>
            </a:p>
          </p:txBody>
        </p:sp>
      </p:grpSp>
      <p:grpSp>
        <p:nvGrpSpPr>
          <p:cNvPr id="38" name="그룹 37">
            <a:extLst>
              <a:ext uri="{FF2B5EF4-FFF2-40B4-BE49-F238E27FC236}">
                <a16:creationId xmlns:a16="http://schemas.microsoft.com/office/drawing/2014/main" id="{AFC1DC5C-F91D-4123-AFDC-905238BBCF5B}"/>
              </a:ext>
            </a:extLst>
          </p:cNvPr>
          <p:cNvGrpSpPr/>
          <p:nvPr/>
        </p:nvGrpSpPr>
        <p:grpSpPr>
          <a:xfrm>
            <a:off x="3084984" y="1102334"/>
            <a:ext cx="1395082" cy="1760240"/>
            <a:chOff x="1584027" y="1236713"/>
            <a:chExt cx="1395082" cy="1760240"/>
          </a:xfrm>
        </p:grpSpPr>
        <p:sp>
          <p:nvSpPr>
            <p:cNvPr id="39" name="AutoShape 18">
              <a:extLst>
                <a:ext uri="{FF2B5EF4-FFF2-40B4-BE49-F238E27FC236}">
                  <a16:creationId xmlns:a16="http://schemas.microsoft.com/office/drawing/2014/main" id="{BD968389-D8E0-4EC1-8272-68BE58C380F7}"/>
                </a:ext>
              </a:extLst>
            </p:cNvPr>
            <p:cNvSpPr>
              <a:spLocks noChangeArrowheads="1"/>
            </p:cNvSpPr>
            <p:nvPr/>
          </p:nvSpPr>
          <p:spPr bwMode="gray">
            <a:xfrm>
              <a:off x="2699792" y="1988840"/>
              <a:ext cx="279317" cy="448667"/>
            </a:xfrm>
            <a:prstGeom prst="rightArrow">
              <a:avLst>
                <a:gd name="adj1" fmla="val 43519"/>
                <a:gd name="adj2" fmla="val 43694"/>
              </a:avLst>
            </a:prstGeom>
            <a:gradFill rotWithShape="1">
              <a:gsLst>
                <a:gs pos="0">
                  <a:srgbClr val="FFFFFF"/>
                </a:gs>
                <a:gs pos="100000">
                  <a:srgbClr val="B2B2B2"/>
                </a:gs>
              </a:gsLst>
              <a:lin ang="0" scaled="1"/>
            </a:gradFill>
            <a:ln w="9525" algn="ctr">
              <a:noFill/>
              <a:miter lim="800000"/>
              <a:headEnd/>
              <a:tailEnd/>
            </a:ln>
          </p:spPr>
          <p:txBody>
            <a:bodyPr vert="eaVert" wrap="none" bIns="0" anchor="ctr"/>
            <a:lstStyle/>
            <a:p>
              <a:pPr algn="ctr"/>
              <a:endParaRPr lang="ko-KR" altLang="en-US"/>
            </a:p>
          </p:txBody>
        </p:sp>
        <p:sp>
          <p:nvSpPr>
            <p:cNvPr id="40" name="Rectangle 162">
              <a:extLst>
                <a:ext uri="{FF2B5EF4-FFF2-40B4-BE49-F238E27FC236}">
                  <a16:creationId xmlns:a16="http://schemas.microsoft.com/office/drawing/2014/main" id="{4B9F8E6E-0A10-4B29-860E-D156B8F7D405}"/>
                </a:ext>
              </a:extLst>
            </p:cNvPr>
            <p:cNvSpPr>
              <a:spLocks noChangeArrowheads="1"/>
            </p:cNvSpPr>
            <p:nvPr/>
          </p:nvSpPr>
          <p:spPr bwMode="auto">
            <a:xfrm>
              <a:off x="1584027" y="1236713"/>
              <a:ext cx="1163820" cy="1760240"/>
            </a:xfrm>
            <a:prstGeom prst="rect">
              <a:avLst/>
            </a:prstGeom>
            <a:solidFill>
              <a:srgbClr val="EAEAEA"/>
            </a:solidFill>
            <a:ln w="9525">
              <a:noFill/>
              <a:miter lim="800000"/>
              <a:headEnd/>
              <a:tailEnd/>
            </a:ln>
          </p:spPr>
          <p:txBody>
            <a:bodyPr wrap="none" anchor="ctr"/>
            <a:lstStyle/>
            <a:p>
              <a:endParaRPr lang="ko-KR" altLang="en-US"/>
            </a:p>
          </p:txBody>
        </p:sp>
        <p:sp>
          <p:nvSpPr>
            <p:cNvPr id="41" name="Rectangle 163">
              <a:extLst>
                <a:ext uri="{FF2B5EF4-FFF2-40B4-BE49-F238E27FC236}">
                  <a16:creationId xmlns:a16="http://schemas.microsoft.com/office/drawing/2014/main" id="{BCEC1955-AC17-489D-9B44-C2E6F2149473}"/>
                </a:ext>
              </a:extLst>
            </p:cNvPr>
            <p:cNvSpPr>
              <a:spLocks noChangeArrowheads="1"/>
            </p:cNvSpPr>
            <p:nvPr/>
          </p:nvSpPr>
          <p:spPr bwMode="auto">
            <a:xfrm>
              <a:off x="1624573" y="1277500"/>
              <a:ext cx="1084230" cy="311619"/>
            </a:xfrm>
            <a:prstGeom prst="rect">
              <a:avLst/>
            </a:prstGeom>
            <a:solidFill>
              <a:srgbClr val="0070C0"/>
            </a:solidFill>
            <a:ln w="9525">
              <a:noFill/>
              <a:miter lim="800000"/>
              <a:headEnd/>
              <a:tailEnd/>
            </a:ln>
          </p:spPr>
          <p:txBody>
            <a:bodyPr wrap="none" anchor="ctr"/>
            <a:lstStyle/>
            <a:p>
              <a:pPr algn="ctr"/>
              <a:r>
                <a:rPr lang="ko-KR" altLang="en-US" sz="1100" b="1" dirty="0">
                  <a:latin typeface="나눔고딕 ExtraBold" pitchFamily="50" charset="-127"/>
                  <a:ea typeface="나눔고딕 ExtraBold" pitchFamily="50" charset="-127"/>
                </a:rPr>
                <a:t>     </a:t>
              </a:r>
              <a:r>
                <a:rPr lang="ko-KR" altLang="en-US" sz="1100" b="1" dirty="0">
                  <a:solidFill>
                    <a:schemeClr val="bg1"/>
                  </a:solidFill>
                  <a:latin typeface="나눔고딕 ExtraBold" pitchFamily="50" charset="-127"/>
                  <a:ea typeface="나눔고딕 ExtraBold" pitchFamily="50" charset="-127"/>
                </a:rPr>
                <a:t>메시지</a:t>
              </a:r>
              <a:r>
                <a:rPr lang="en-US" altLang="ko-KR" sz="1100" b="1" dirty="0">
                  <a:solidFill>
                    <a:schemeClr val="bg1"/>
                  </a:solidFill>
                  <a:latin typeface="나눔고딕 ExtraBold" pitchFamily="50" charset="-127"/>
                  <a:ea typeface="나눔고딕 ExtraBold" pitchFamily="50" charset="-127"/>
                </a:rPr>
                <a:t>MQ</a:t>
              </a:r>
              <a:endParaRPr lang="ko-KR" altLang="en-US" sz="1100" b="1" dirty="0">
                <a:solidFill>
                  <a:schemeClr val="bg1"/>
                </a:solidFill>
                <a:latin typeface="나눔고딕 ExtraBold" pitchFamily="50" charset="-127"/>
                <a:ea typeface="나눔고딕 ExtraBold" pitchFamily="50" charset="-127"/>
              </a:endParaRPr>
            </a:p>
          </p:txBody>
        </p:sp>
        <p:sp>
          <p:nvSpPr>
            <p:cNvPr id="42" name="AutoShape 22">
              <a:extLst>
                <a:ext uri="{FF2B5EF4-FFF2-40B4-BE49-F238E27FC236}">
                  <a16:creationId xmlns:a16="http://schemas.microsoft.com/office/drawing/2014/main" id="{6A2D3D3F-2AE2-4169-9279-717DF1B0CCBC}"/>
                </a:ext>
              </a:extLst>
            </p:cNvPr>
            <p:cNvSpPr>
              <a:spLocks noChangeArrowheads="1"/>
            </p:cNvSpPr>
            <p:nvPr/>
          </p:nvSpPr>
          <p:spPr bwMode="auto">
            <a:xfrm>
              <a:off x="1624573" y="1631539"/>
              <a:ext cx="1071041" cy="1329684"/>
            </a:xfrm>
            <a:prstGeom prst="roundRect">
              <a:avLst>
                <a:gd name="adj" fmla="val 5731"/>
              </a:avLst>
            </a:prstGeom>
            <a:noFill/>
            <a:ln w="12700">
              <a:noFill/>
              <a:round/>
              <a:headEnd/>
              <a:tailEnd/>
            </a:ln>
          </p:spPr>
          <p:txBody>
            <a:bodyPr lIns="36000" tIns="36000" rIns="36000" bIns="10800"/>
            <a:lstStyle/>
            <a:p>
              <a:pPr marL="133350" indent="-133350" algn="l" fontAlgn="ctr" latinLnBrk="0">
                <a:spcBef>
                  <a:spcPts val="0"/>
                </a:spcBef>
                <a:buClr>
                  <a:schemeClr val="tx1"/>
                </a:buClr>
                <a:buSzPts val="900"/>
                <a:buFontTx/>
                <a:buChar char="•"/>
                <a:tabLst>
                  <a:tab pos="120650" algn="l"/>
                </a:tabLst>
              </a:pPr>
              <a:r>
                <a:rPr lang="en-US" altLang="ko-KR" sz="900" dirty="0">
                  <a:latin typeface="나눔고딕" pitchFamily="50" charset="-127"/>
                  <a:ea typeface="나눔고딕" pitchFamily="50" charset="-127"/>
                </a:rPr>
                <a:t>apt-transport-https</a:t>
              </a:r>
            </a:p>
            <a:p>
              <a:pPr marL="133350" indent="-133350" algn="l" fontAlgn="ctr" latinLnBrk="0">
                <a:spcBef>
                  <a:spcPts val="0"/>
                </a:spcBef>
                <a:buClr>
                  <a:schemeClr val="tx1"/>
                </a:buClr>
                <a:buSzPts val="900"/>
                <a:buFontTx/>
                <a:buChar char="•"/>
                <a:tabLst>
                  <a:tab pos="120650" algn="l"/>
                </a:tabLst>
              </a:pPr>
              <a:r>
                <a:rPr lang="en-US" altLang="ko-KR" sz="900" dirty="0">
                  <a:solidFill>
                    <a:srgbClr val="FF0000"/>
                  </a:solidFill>
                  <a:latin typeface="나눔고딕" pitchFamily="50" charset="-127"/>
                  <a:ea typeface="나눔고딕" pitchFamily="50" charset="-127"/>
                </a:rPr>
                <a:t>rabbitmq-server</a:t>
              </a:r>
            </a:p>
            <a:p>
              <a:pPr marL="133350" indent="-133350" algn="l" fontAlgn="ctr" latinLnBrk="0">
                <a:spcBef>
                  <a:spcPts val="0"/>
                </a:spcBef>
                <a:buClr>
                  <a:schemeClr val="tx1"/>
                </a:buClr>
                <a:buSzPts val="900"/>
                <a:buFontTx/>
                <a:buChar char="•"/>
                <a:tabLst>
                  <a:tab pos="120650" algn="l"/>
                </a:tabLst>
              </a:pPr>
              <a:r>
                <a:rPr kumimoji="0" lang="en-US" altLang="ko-KR" sz="900" dirty="0">
                  <a:solidFill>
                    <a:srgbClr val="FF0000"/>
                  </a:solidFill>
                  <a:latin typeface="나눔고딕" pitchFamily="50" charset="-127"/>
                  <a:ea typeface="나눔고딕" pitchFamily="50" charset="-127"/>
                </a:rPr>
                <a:t>rabbitmq-c</a:t>
              </a:r>
              <a:r>
                <a:rPr lang="ko-KR" altLang="en-US" sz="900" dirty="0">
                  <a:solidFill>
                    <a:srgbClr val="FF0000"/>
                  </a:solidFill>
                  <a:latin typeface="나눔고딕" pitchFamily="50" charset="-127"/>
                  <a:ea typeface="나눔고딕" pitchFamily="50" charset="-127"/>
                </a:rPr>
                <a:t> 클라이언트 라이브러리</a:t>
              </a:r>
              <a:endParaRPr kumimoji="0" lang="en-US" altLang="ko-KR" sz="900" dirty="0">
                <a:solidFill>
                  <a:srgbClr val="FF0000"/>
                </a:solidFill>
                <a:latin typeface="나눔고딕" pitchFamily="50" charset="-127"/>
                <a:ea typeface="나눔고딕" pitchFamily="50" charset="-127"/>
              </a:endParaRPr>
            </a:p>
          </p:txBody>
        </p:sp>
        <p:sp>
          <p:nvSpPr>
            <p:cNvPr id="43" name="Oval 206">
              <a:extLst>
                <a:ext uri="{FF2B5EF4-FFF2-40B4-BE49-F238E27FC236}">
                  <a16:creationId xmlns:a16="http://schemas.microsoft.com/office/drawing/2014/main" id="{6161020B-24C4-4252-8F0D-3FB2F0337377}"/>
                </a:ext>
              </a:extLst>
            </p:cNvPr>
            <p:cNvSpPr>
              <a:spLocks noChangeArrowheads="1"/>
            </p:cNvSpPr>
            <p:nvPr/>
          </p:nvSpPr>
          <p:spPr bwMode="auto">
            <a:xfrm>
              <a:off x="1603056" y="1257212"/>
              <a:ext cx="217160" cy="176097"/>
            </a:xfrm>
            <a:prstGeom prst="ellipse">
              <a:avLst/>
            </a:prstGeom>
            <a:gradFill rotWithShape="1">
              <a:gsLst>
                <a:gs pos="0">
                  <a:srgbClr val="3333CC">
                    <a:gamma/>
                    <a:tint val="75686"/>
                    <a:invGamma/>
                  </a:srgbClr>
                </a:gs>
                <a:gs pos="100000">
                  <a:srgbClr val="3333CC"/>
                </a:gs>
              </a:gsLst>
              <a:lin ang="5400000" scaled="1"/>
            </a:gradFill>
            <a:ln w="28575" algn="ctr">
              <a:solidFill>
                <a:srgbClr val="FFFFFF"/>
              </a:solidFill>
              <a:round/>
              <a:headEnd/>
              <a:tailEnd/>
            </a:ln>
            <a:effectLst>
              <a:outerShdw dist="35921" dir="2700000" algn="ctr" rotWithShape="0">
                <a:schemeClr val="bg2"/>
              </a:outerShdw>
            </a:effectLst>
          </p:spPr>
          <p:txBody>
            <a:bodyPr lIns="36000" tIns="36000" rIns="36000" bIns="36000" anchor="ctr"/>
            <a:lstStyle/>
            <a:p>
              <a:pPr algn="ctr" latinLnBrk="0"/>
              <a:r>
                <a:rPr lang="en-US" altLang="ko-KR" sz="1200" dirty="0">
                  <a:solidFill>
                    <a:srgbClr val="FFFFFF"/>
                  </a:solidFill>
                  <a:latin typeface="나눔고딕" pitchFamily="50" charset="-127"/>
                  <a:ea typeface="나눔고딕" pitchFamily="50" charset="-127"/>
                </a:rPr>
                <a:t>2</a:t>
              </a:r>
            </a:p>
          </p:txBody>
        </p:sp>
      </p:grpSp>
      <p:grpSp>
        <p:nvGrpSpPr>
          <p:cNvPr id="44" name="그룹 43">
            <a:extLst>
              <a:ext uri="{FF2B5EF4-FFF2-40B4-BE49-F238E27FC236}">
                <a16:creationId xmlns:a16="http://schemas.microsoft.com/office/drawing/2014/main" id="{7781CC16-7860-4216-BEBD-A9C02A37FB36}"/>
              </a:ext>
            </a:extLst>
          </p:cNvPr>
          <p:cNvGrpSpPr/>
          <p:nvPr/>
        </p:nvGrpSpPr>
        <p:grpSpPr>
          <a:xfrm>
            <a:off x="4532715" y="1102334"/>
            <a:ext cx="1395082" cy="1760240"/>
            <a:chOff x="1584027" y="1236713"/>
            <a:chExt cx="1395082" cy="1760240"/>
          </a:xfrm>
        </p:grpSpPr>
        <p:sp>
          <p:nvSpPr>
            <p:cNvPr id="45" name="AutoShape 18">
              <a:extLst>
                <a:ext uri="{FF2B5EF4-FFF2-40B4-BE49-F238E27FC236}">
                  <a16:creationId xmlns:a16="http://schemas.microsoft.com/office/drawing/2014/main" id="{8D4A0CEA-237D-4930-93C5-FC6B1B22998D}"/>
                </a:ext>
              </a:extLst>
            </p:cNvPr>
            <p:cNvSpPr>
              <a:spLocks noChangeArrowheads="1"/>
            </p:cNvSpPr>
            <p:nvPr/>
          </p:nvSpPr>
          <p:spPr bwMode="gray">
            <a:xfrm>
              <a:off x="2699792" y="1988840"/>
              <a:ext cx="279317" cy="448667"/>
            </a:xfrm>
            <a:prstGeom prst="rightArrow">
              <a:avLst>
                <a:gd name="adj1" fmla="val 43519"/>
                <a:gd name="adj2" fmla="val 43694"/>
              </a:avLst>
            </a:prstGeom>
            <a:gradFill rotWithShape="1">
              <a:gsLst>
                <a:gs pos="0">
                  <a:srgbClr val="FFFFFF"/>
                </a:gs>
                <a:gs pos="100000">
                  <a:srgbClr val="B2B2B2"/>
                </a:gs>
              </a:gsLst>
              <a:lin ang="0" scaled="1"/>
            </a:gradFill>
            <a:ln w="9525" algn="ctr">
              <a:noFill/>
              <a:miter lim="800000"/>
              <a:headEnd/>
              <a:tailEnd/>
            </a:ln>
          </p:spPr>
          <p:txBody>
            <a:bodyPr vert="eaVert" wrap="none" bIns="0" anchor="ctr"/>
            <a:lstStyle/>
            <a:p>
              <a:pPr algn="ctr"/>
              <a:endParaRPr lang="ko-KR" altLang="en-US"/>
            </a:p>
          </p:txBody>
        </p:sp>
        <p:sp>
          <p:nvSpPr>
            <p:cNvPr id="46" name="Rectangle 162">
              <a:extLst>
                <a:ext uri="{FF2B5EF4-FFF2-40B4-BE49-F238E27FC236}">
                  <a16:creationId xmlns:a16="http://schemas.microsoft.com/office/drawing/2014/main" id="{CB26675E-9254-45D0-951F-6D56EACB05E5}"/>
                </a:ext>
              </a:extLst>
            </p:cNvPr>
            <p:cNvSpPr>
              <a:spLocks noChangeArrowheads="1"/>
            </p:cNvSpPr>
            <p:nvPr/>
          </p:nvSpPr>
          <p:spPr bwMode="auto">
            <a:xfrm>
              <a:off x="1584027" y="1236713"/>
              <a:ext cx="1163820" cy="1760240"/>
            </a:xfrm>
            <a:prstGeom prst="rect">
              <a:avLst/>
            </a:prstGeom>
            <a:solidFill>
              <a:srgbClr val="EAEAEA"/>
            </a:solidFill>
            <a:ln w="9525">
              <a:noFill/>
              <a:miter lim="800000"/>
              <a:headEnd/>
              <a:tailEnd/>
            </a:ln>
          </p:spPr>
          <p:txBody>
            <a:bodyPr wrap="none" anchor="ctr"/>
            <a:lstStyle/>
            <a:p>
              <a:endParaRPr lang="ko-KR" altLang="en-US"/>
            </a:p>
          </p:txBody>
        </p:sp>
        <p:sp>
          <p:nvSpPr>
            <p:cNvPr id="47" name="Rectangle 163">
              <a:extLst>
                <a:ext uri="{FF2B5EF4-FFF2-40B4-BE49-F238E27FC236}">
                  <a16:creationId xmlns:a16="http://schemas.microsoft.com/office/drawing/2014/main" id="{148E02D6-7AA8-44AF-818B-4A7D1C012A6A}"/>
                </a:ext>
              </a:extLst>
            </p:cNvPr>
            <p:cNvSpPr>
              <a:spLocks noChangeArrowheads="1"/>
            </p:cNvSpPr>
            <p:nvPr/>
          </p:nvSpPr>
          <p:spPr bwMode="auto">
            <a:xfrm>
              <a:off x="1624573" y="1277500"/>
              <a:ext cx="1084230" cy="311619"/>
            </a:xfrm>
            <a:prstGeom prst="rect">
              <a:avLst/>
            </a:prstGeom>
            <a:solidFill>
              <a:srgbClr val="0070C0"/>
            </a:solidFill>
            <a:ln w="9525">
              <a:noFill/>
              <a:miter lim="800000"/>
              <a:headEnd/>
              <a:tailEnd/>
            </a:ln>
          </p:spPr>
          <p:txBody>
            <a:bodyPr wrap="none" anchor="ctr"/>
            <a:lstStyle/>
            <a:p>
              <a:pPr algn="ctr"/>
              <a:r>
                <a:rPr lang="ko-KR" altLang="en-US" sz="1100" b="1" dirty="0">
                  <a:solidFill>
                    <a:schemeClr val="bg1"/>
                  </a:solidFill>
                  <a:latin typeface="나눔고딕 ExtraBold" pitchFamily="50" charset="-127"/>
                  <a:ea typeface="나눔고딕 ExtraBold" pitchFamily="50" charset="-127"/>
                </a:rPr>
                <a:t>파서</a:t>
              </a:r>
            </a:p>
          </p:txBody>
        </p:sp>
        <p:sp>
          <p:nvSpPr>
            <p:cNvPr id="48" name="AutoShape 22">
              <a:extLst>
                <a:ext uri="{FF2B5EF4-FFF2-40B4-BE49-F238E27FC236}">
                  <a16:creationId xmlns:a16="http://schemas.microsoft.com/office/drawing/2014/main" id="{E5443CD6-D2D8-4987-AC7C-8680A485A1F6}"/>
                </a:ext>
              </a:extLst>
            </p:cNvPr>
            <p:cNvSpPr>
              <a:spLocks noChangeArrowheads="1"/>
            </p:cNvSpPr>
            <p:nvPr/>
          </p:nvSpPr>
          <p:spPr bwMode="auto">
            <a:xfrm>
              <a:off x="1632154" y="1631539"/>
              <a:ext cx="1067638" cy="1329684"/>
            </a:xfrm>
            <a:prstGeom prst="roundRect">
              <a:avLst>
                <a:gd name="adj" fmla="val 5731"/>
              </a:avLst>
            </a:prstGeom>
            <a:noFill/>
            <a:ln w="12700">
              <a:noFill/>
              <a:round/>
              <a:headEnd/>
              <a:tailEnd/>
            </a:ln>
          </p:spPr>
          <p:txBody>
            <a:bodyPr lIns="36000" tIns="36000" rIns="36000" bIns="10800"/>
            <a:lstStyle/>
            <a:p>
              <a:pPr marL="133350" indent="-133350" algn="l" fontAlgn="ctr" latinLnBrk="0">
                <a:spcBef>
                  <a:spcPts val="0"/>
                </a:spcBef>
                <a:buClr>
                  <a:schemeClr val="tx1"/>
                </a:buClr>
                <a:buSzPts val="900"/>
                <a:buFontTx/>
                <a:buChar char="•"/>
                <a:tabLst>
                  <a:tab pos="120650" algn="l"/>
                </a:tabLst>
              </a:pPr>
              <a:r>
                <a:rPr lang="en-US" altLang="ko-KR" sz="900" dirty="0" err="1">
                  <a:solidFill>
                    <a:srgbClr val="FF0000"/>
                  </a:solidFill>
                  <a:latin typeface="나눔고딕" pitchFamily="50" charset="-127"/>
                  <a:ea typeface="나눔고딕" pitchFamily="50" charset="-127"/>
                </a:rPr>
                <a:t>cjson</a:t>
              </a:r>
              <a:r>
                <a:rPr lang="ko-KR" altLang="en-US" sz="900" dirty="0">
                  <a:solidFill>
                    <a:srgbClr val="FF0000"/>
                  </a:solidFill>
                  <a:latin typeface="나눔고딕" pitchFamily="50" charset="-127"/>
                  <a:ea typeface="나눔고딕" pitchFamily="50" charset="-127"/>
                </a:rPr>
                <a:t> 파서 라이브러리</a:t>
              </a:r>
              <a:endParaRPr kumimoji="0" lang="ko-KR" altLang="en-US" sz="900" dirty="0">
                <a:solidFill>
                  <a:srgbClr val="FF0000"/>
                </a:solidFill>
                <a:latin typeface="나눔고딕" pitchFamily="50" charset="-127"/>
                <a:ea typeface="나눔고딕" pitchFamily="50" charset="-127"/>
              </a:endParaRPr>
            </a:p>
          </p:txBody>
        </p:sp>
        <p:sp>
          <p:nvSpPr>
            <p:cNvPr id="49" name="Oval 206">
              <a:extLst>
                <a:ext uri="{FF2B5EF4-FFF2-40B4-BE49-F238E27FC236}">
                  <a16:creationId xmlns:a16="http://schemas.microsoft.com/office/drawing/2014/main" id="{CED4C78D-4053-4A10-A943-5262B6D57EC9}"/>
                </a:ext>
              </a:extLst>
            </p:cNvPr>
            <p:cNvSpPr>
              <a:spLocks noChangeArrowheads="1"/>
            </p:cNvSpPr>
            <p:nvPr/>
          </p:nvSpPr>
          <p:spPr bwMode="auto">
            <a:xfrm>
              <a:off x="1603056" y="1257212"/>
              <a:ext cx="217160" cy="176097"/>
            </a:xfrm>
            <a:prstGeom prst="ellipse">
              <a:avLst/>
            </a:prstGeom>
            <a:gradFill rotWithShape="1">
              <a:gsLst>
                <a:gs pos="0">
                  <a:srgbClr val="3333CC">
                    <a:gamma/>
                    <a:tint val="75686"/>
                    <a:invGamma/>
                  </a:srgbClr>
                </a:gs>
                <a:gs pos="100000">
                  <a:srgbClr val="3333CC"/>
                </a:gs>
              </a:gsLst>
              <a:lin ang="5400000" scaled="1"/>
            </a:gradFill>
            <a:ln w="28575" algn="ctr">
              <a:solidFill>
                <a:srgbClr val="FFFFFF"/>
              </a:solidFill>
              <a:round/>
              <a:headEnd/>
              <a:tailEnd/>
            </a:ln>
            <a:effectLst>
              <a:outerShdw dist="35921" dir="2700000" algn="ctr" rotWithShape="0">
                <a:schemeClr val="bg2"/>
              </a:outerShdw>
            </a:effectLst>
          </p:spPr>
          <p:txBody>
            <a:bodyPr lIns="36000" tIns="36000" rIns="36000" bIns="36000" anchor="ctr"/>
            <a:lstStyle/>
            <a:p>
              <a:pPr algn="ctr" latinLnBrk="0"/>
              <a:r>
                <a:rPr lang="en-US" altLang="ko-KR" sz="1200" dirty="0">
                  <a:solidFill>
                    <a:srgbClr val="FFFFFF"/>
                  </a:solidFill>
                  <a:latin typeface="나눔고딕" pitchFamily="50" charset="-127"/>
                  <a:ea typeface="나눔고딕" pitchFamily="50" charset="-127"/>
                </a:rPr>
                <a:t>3</a:t>
              </a:r>
            </a:p>
          </p:txBody>
        </p:sp>
      </p:grpSp>
      <p:grpSp>
        <p:nvGrpSpPr>
          <p:cNvPr id="50" name="그룹 49">
            <a:extLst>
              <a:ext uri="{FF2B5EF4-FFF2-40B4-BE49-F238E27FC236}">
                <a16:creationId xmlns:a16="http://schemas.microsoft.com/office/drawing/2014/main" id="{93916E7A-B696-4608-9C49-F3F0467E14C0}"/>
              </a:ext>
            </a:extLst>
          </p:cNvPr>
          <p:cNvGrpSpPr/>
          <p:nvPr/>
        </p:nvGrpSpPr>
        <p:grpSpPr>
          <a:xfrm>
            <a:off x="5960453" y="1102334"/>
            <a:ext cx="1395082" cy="1760240"/>
            <a:chOff x="1584027" y="1236713"/>
            <a:chExt cx="1395082" cy="1760240"/>
          </a:xfrm>
        </p:grpSpPr>
        <p:sp>
          <p:nvSpPr>
            <p:cNvPr id="51" name="AutoShape 18">
              <a:extLst>
                <a:ext uri="{FF2B5EF4-FFF2-40B4-BE49-F238E27FC236}">
                  <a16:creationId xmlns:a16="http://schemas.microsoft.com/office/drawing/2014/main" id="{6CFBB7BC-854E-4164-8EA3-7F18D6EF195D}"/>
                </a:ext>
              </a:extLst>
            </p:cNvPr>
            <p:cNvSpPr>
              <a:spLocks noChangeArrowheads="1"/>
            </p:cNvSpPr>
            <p:nvPr/>
          </p:nvSpPr>
          <p:spPr bwMode="gray">
            <a:xfrm>
              <a:off x="2699792" y="1988840"/>
              <a:ext cx="279317" cy="448667"/>
            </a:xfrm>
            <a:prstGeom prst="rightArrow">
              <a:avLst>
                <a:gd name="adj1" fmla="val 43519"/>
                <a:gd name="adj2" fmla="val 43694"/>
              </a:avLst>
            </a:prstGeom>
            <a:gradFill rotWithShape="1">
              <a:gsLst>
                <a:gs pos="0">
                  <a:srgbClr val="FFFFFF"/>
                </a:gs>
                <a:gs pos="100000">
                  <a:srgbClr val="B2B2B2"/>
                </a:gs>
              </a:gsLst>
              <a:lin ang="0" scaled="1"/>
            </a:gradFill>
            <a:ln w="9525" algn="ctr">
              <a:noFill/>
              <a:miter lim="800000"/>
              <a:headEnd/>
              <a:tailEnd/>
            </a:ln>
          </p:spPr>
          <p:txBody>
            <a:bodyPr vert="eaVert" wrap="none" bIns="0" anchor="ctr"/>
            <a:lstStyle/>
            <a:p>
              <a:pPr algn="ctr"/>
              <a:endParaRPr lang="ko-KR" altLang="en-US"/>
            </a:p>
          </p:txBody>
        </p:sp>
        <p:sp>
          <p:nvSpPr>
            <p:cNvPr id="52" name="Rectangle 162">
              <a:extLst>
                <a:ext uri="{FF2B5EF4-FFF2-40B4-BE49-F238E27FC236}">
                  <a16:creationId xmlns:a16="http://schemas.microsoft.com/office/drawing/2014/main" id="{F94CF73E-BE24-483D-9CF3-9A7F92297768}"/>
                </a:ext>
              </a:extLst>
            </p:cNvPr>
            <p:cNvSpPr>
              <a:spLocks noChangeArrowheads="1"/>
            </p:cNvSpPr>
            <p:nvPr/>
          </p:nvSpPr>
          <p:spPr bwMode="auto">
            <a:xfrm>
              <a:off x="1584027" y="1236713"/>
              <a:ext cx="1163820" cy="1760240"/>
            </a:xfrm>
            <a:prstGeom prst="rect">
              <a:avLst/>
            </a:prstGeom>
            <a:solidFill>
              <a:srgbClr val="EAEAEA"/>
            </a:solidFill>
            <a:ln w="9525">
              <a:noFill/>
              <a:miter lim="800000"/>
              <a:headEnd/>
              <a:tailEnd/>
            </a:ln>
          </p:spPr>
          <p:txBody>
            <a:bodyPr wrap="none" anchor="ctr"/>
            <a:lstStyle/>
            <a:p>
              <a:endParaRPr lang="ko-KR" altLang="en-US"/>
            </a:p>
          </p:txBody>
        </p:sp>
        <p:sp>
          <p:nvSpPr>
            <p:cNvPr id="53" name="Rectangle 163">
              <a:extLst>
                <a:ext uri="{FF2B5EF4-FFF2-40B4-BE49-F238E27FC236}">
                  <a16:creationId xmlns:a16="http://schemas.microsoft.com/office/drawing/2014/main" id="{D1DD0C3D-0A8B-479E-B86A-5ADCD36C7A07}"/>
                </a:ext>
              </a:extLst>
            </p:cNvPr>
            <p:cNvSpPr>
              <a:spLocks noChangeArrowheads="1"/>
            </p:cNvSpPr>
            <p:nvPr/>
          </p:nvSpPr>
          <p:spPr bwMode="auto">
            <a:xfrm>
              <a:off x="1624573" y="1277500"/>
              <a:ext cx="1084230" cy="311619"/>
            </a:xfrm>
            <a:prstGeom prst="rect">
              <a:avLst/>
            </a:prstGeom>
            <a:solidFill>
              <a:srgbClr val="0070C0"/>
            </a:solidFill>
            <a:ln w="9525">
              <a:noFill/>
              <a:miter lim="800000"/>
              <a:headEnd/>
              <a:tailEnd/>
            </a:ln>
          </p:spPr>
          <p:txBody>
            <a:bodyPr wrap="none" anchor="ctr"/>
            <a:lstStyle/>
            <a:p>
              <a:pPr algn="ctr"/>
              <a:r>
                <a:rPr lang="en-US" altLang="ko-KR" sz="1100" b="1" dirty="0">
                  <a:latin typeface="나눔고딕 ExtraBold" pitchFamily="50" charset="-127"/>
                  <a:ea typeface="나눔고딕 ExtraBold" pitchFamily="50" charset="-127"/>
                </a:rPr>
                <a:t>    </a:t>
              </a:r>
              <a:r>
                <a:rPr lang="en-US" altLang="ko-KR" sz="1100" b="1" dirty="0">
                  <a:solidFill>
                    <a:schemeClr val="bg1"/>
                  </a:solidFill>
                  <a:latin typeface="나눔고딕 ExtraBold" pitchFamily="50" charset="-127"/>
                  <a:ea typeface="나눔고딕 ExtraBold" pitchFamily="50" charset="-127"/>
                </a:rPr>
                <a:t>OPCUA</a:t>
              </a:r>
              <a:endParaRPr lang="ko-KR" altLang="en-US" sz="1100" b="1" dirty="0">
                <a:solidFill>
                  <a:schemeClr val="bg1"/>
                </a:solidFill>
                <a:latin typeface="나눔고딕 ExtraBold" pitchFamily="50" charset="-127"/>
                <a:ea typeface="나눔고딕 ExtraBold" pitchFamily="50" charset="-127"/>
              </a:endParaRPr>
            </a:p>
          </p:txBody>
        </p:sp>
        <p:sp>
          <p:nvSpPr>
            <p:cNvPr id="54" name="AutoShape 22">
              <a:extLst>
                <a:ext uri="{FF2B5EF4-FFF2-40B4-BE49-F238E27FC236}">
                  <a16:creationId xmlns:a16="http://schemas.microsoft.com/office/drawing/2014/main" id="{81FB18E5-E6A1-46DC-874A-93D6267E348F}"/>
                </a:ext>
              </a:extLst>
            </p:cNvPr>
            <p:cNvSpPr>
              <a:spLocks noChangeArrowheads="1"/>
            </p:cNvSpPr>
            <p:nvPr/>
          </p:nvSpPr>
          <p:spPr bwMode="auto">
            <a:xfrm>
              <a:off x="1624573" y="1631539"/>
              <a:ext cx="1071041" cy="1329684"/>
            </a:xfrm>
            <a:prstGeom prst="roundRect">
              <a:avLst>
                <a:gd name="adj" fmla="val 5731"/>
              </a:avLst>
            </a:prstGeom>
            <a:noFill/>
            <a:ln w="12700">
              <a:noFill/>
              <a:round/>
              <a:headEnd/>
              <a:tailEnd/>
            </a:ln>
          </p:spPr>
          <p:txBody>
            <a:bodyPr lIns="36000" tIns="36000" rIns="36000" bIns="10800"/>
            <a:lstStyle/>
            <a:p>
              <a:pPr marL="133350" indent="-133350" algn="l" fontAlgn="ctr" latinLnBrk="0">
                <a:spcBef>
                  <a:spcPts val="0"/>
                </a:spcBef>
                <a:buClr>
                  <a:schemeClr val="tx1"/>
                </a:buClr>
                <a:buSzPts val="900"/>
                <a:buFontTx/>
                <a:buChar char="•"/>
                <a:tabLst>
                  <a:tab pos="120650" algn="l"/>
                </a:tabLst>
              </a:pPr>
              <a:r>
                <a:rPr lang="en-US" altLang="ko-KR" sz="900" dirty="0">
                  <a:solidFill>
                    <a:srgbClr val="FF0000"/>
                  </a:solidFill>
                  <a:latin typeface="나눔고딕" pitchFamily="50" charset="-127"/>
                  <a:ea typeface="나눔고딕" pitchFamily="50" charset="-127"/>
                </a:rPr>
                <a:t>open62541 </a:t>
              </a:r>
              <a:r>
                <a:rPr lang="ko-KR" altLang="en-US" sz="900" dirty="0">
                  <a:solidFill>
                    <a:srgbClr val="FF0000"/>
                  </a:solidFill>
                  <a:latin typeface="나눔고딕" pitchFamily="50" charset="-127"/>
                  <a:ea typeface="나눔고딕" pitchFamily="50" charset="-127"/>
                </a:rPr>
                <a:t>라이브러리</a:t>
              </a:r>
              <a:endParaRPr lang="en-US" altLang="ko-KR" sz="900" dirty="0">
                <a:solidFill>
                  <a:srgbClr val="FF0000"/>
                </a:solidFill>
                <a:latin typeface="나눔고딕" pitchFamily="50" charset="-127"/>
                <a:ea typeface="나눔고딕" pitchFamily="50" charset="-127"/>
              </a:endParaRPr>
            </a:p>
          </p:txBody>
        </p:sp>
        <p:sp>
          <p:nvSpPr>
            <p:cNvPr id="55" name="Oval 206">
              <a:extLst>
                <a:ext uri="{FF2B5EF4-FFF2-40B4-BE49-F238E27FC236}">
                  <a16:creationId xmlns:a16="http://schemas.microsoft.com/office/drawing/2014/main" id="{D6740E0C-BC9C-4D74-A028-FF27C44E3DA8}"/>
                </a:ext>
              </a:extLst>
            </p:cNvPr>
            <p:cNvSpPr>
              <a:spLocks noChangeArrowheads="1"/>
            </p:cNvSpPr>
            <p:nvPr/>
          </p:nvSpPr>
          <p:spPr bwMode="auto">
            <a:xfrm>
              <a:off x="1603056" y="1257212"/>
              <a:ext cx="217160" cy="176097"/>
            </a:xfrm>
            <a:prstGeom prst="ellipse">
              <a:avLst/>
            </a:prstGeom>
            <a:gradFill rotWithShape="1">
              <a:gsLst>
                <a:gs pos="0">
                  <a:srgbClr val="3333CC">
                    <a:gamma/>
                    <a:tint val="75686"/>
                    <a:invGamma/>
                  </a:srgbClr>
                </a:gs>
                <a:gs pos="100000">
                  <a:srgbClr val="3333CC"/>
                </a:gs>
              </a:gsLst>
              <a:lin ang="5400000" scaled="1"/>
            </a:gradFill>
            <a:ln w="28575" algn="ctr">
              <a:solidFill>
                <a:srgbClr val="FFFFFF"/>
              </a:solidFill>
              <a:round/>
              <a:headEnd/>
              <a:tailEnd/>
            </a:ln>
            <a:effectLst>
              <a:outerShdw dist="35921" dir="2700000" algn="ctr" rotWithShape="0">
                <a:schemeClr val="bg2"/>
              </a:outerShdw>
            </a:effectLst>
          </p:spPr>
          <p:txBody>
            <a:bodyPr lIns="36000" tIns="36000" rIns="36000" bIns="36000" anchor="ctr"/>
            <a:lstStyle/>
            <a:p>
              <a:pPr algn="ctr" latinLnBrk="0"/>
              <a:r>
                <a:rPr lang="en-US" altLang="ko-KR" sz="1200" dirty="0">
                  <a:solidFill>
                    <a:srgbClr val="FFFFFF"/>
                  </a:solidFill>
                  <a:latin typeface="나눔고딕" pitchFamily="50" charset="-127"/>
                  <a:ea typeface="나눔고딕" pitchFamily="50" charset="-127"/>
                </a:rPr>
                <a:t>4</a:t>
              </a:r>
            </a:p>
          </p:txBody>
        </p:sp>
      </p:grpSp>
      <p:grpSp>
        <p:nvGrpSpPr>
          <p:cNvPr id="56" name="그룹 55">
            <a:extLst>
              <a:ext uri="{FF2B5EF4-FFF2-40B4-BE49-F238E27FC236}">
                <a16:creationId xmlns:a16="http://schemas.microsoft.com/office/drawing/2014/main" id="{93B88B1C-32FE-4A07-BD21-E007E5CC2E0D}"/>
              </a:ext>
            </a:extLst>
          </p:cNvPr>
          <p:cNvGrpSpPr/>
          <p:nvPr/>
        </p:nvGrpSpPr>
        <p:grpSpPr>
          <a:xfrm>
            <a:off x="7419922" y="1102334"/>
            <a:ext cx="1395082" cy="1760240"/>
            <a:chOff x="1584027" y="1236713"/>
            <a:chExt cx="1395082" cy="1760240"/>
          </a:xfrm>
        </p:grpSpPr>
        <p:sp>
          <p:nvSpPr>
            <p:cNvPr id="57" name="AutoShape 18">
              <a:extLst>
                <a:ext uri="{FF2B5EF4-FFF2-40B4-BE49-F238E27FC236}">
                  <a16:creationId xmlns:a16="http://schemas.microsoft.com/office/drawing/2014/main" id="{C3826D06-32FB-478D-841E-DB6E6DD7E0A6}"/>
                </a:ext>
              </a:extLst>
            </p:cNvPr>
            <p:cNvSpPr>
              <a:spLocks noChangeArrowheads="1"/>
            </p:cNvSpPr>
            <p:nvPr/>
          </p:nvSpPr>
          <p:spPr bwMode="gray">
            <a:xfrm>
              <a:off x="2699792" y="1988840"/>
              <a:ext cx="279317" cy="448667"/>
            </a:xfrm>
            <a:prstGeom prst="rightArrow">
              <a:avLst>
                <a:gd name="adj1" fmla="val 43519"/>
                <a:gd name="adj2" fmla="val 43694"/>
              </a:avLst>
            </a:prstGeom>
            <a:gradFill rotWithShape="1">
              <a:gsLst>
                <a:gs pos="0">
                  <a:srgbClr val="FFFFFF"/>
                </a:gs>
                <a:gs pos="100000">
                  <a:srgbClr val="B2B2B2"/>
                </a:gs>
              </a:gsLst>
              <a:lin ang="0" scaled="1"/>
            </a:gradFill>
            <a:ln w="9525" algn="ctr">
              <a:noFill/>
              <a:miter lim="800000"/>
              <a:headEnd/>
              <a:tailEnd/>
            </a:ln>
          </p:spPr>
          <p:txBody>
            <a:bodyPr vert="eaVert" wrap="none" bIns="0" anchor="ctr"/>
            <a:lstStyle/>
            <a:p>
              <a:pPr algn="ctr"/>
              <a:endParaRPr lang="ko-KR" altLang="en-US"/>
            </a:p>
          </p:txBody>
        </p:sp>
        <p:sp>
          <p:nvSpPr>
            <p:cNvPr id="58" name="Rectangle 162">
              <a:extLst>
                <a:ext uri="{FF2B5EF4-FFF2-40B4-BE49-F238E27FC236}">
                  <a16:creationId xmlns:a16="http://schemas.microsoft.com/office/drawing/2014/main" id="{A7298D56-D6F6-4EFC-B8AF-2A2788EADD0B}"/>
                </a:ext>
              </a:extLst>
            </p:cNvPr>
            <p:cNvSpPr>
              <a:spLocks noChangeArrowheads="1"/>
            </p:cNvSpPr>
            <p:nvPr/>
          </p:nvSpPr>
          <p:spPr bwMode="auto">
            <a:xfrm>
              <a:off x="1584027" y="1236713"/>
              <a:ext cx="1163820" cy="1760240"/>
            </a:xfrm>
            <a:prstGeom prst="rect">
              <a:avLst/>
            </a:prstGeom>
            <a:solidFill>
              <a:srgbClr val="EAEAEA"/>
            </a:solidFill>
            <a:ln w="9525">
              <a:noFill/>
              <a:miter lim="800000"/>
              <a:headEnd/>
              <a:tailEnd/>
            </a:ln>
          </p:spPr>
          <p:txBody>
            <a:bodyPr wrap="none" anchor="ctr"/>
            <a:lstStyle/>
            <a:p>
              <a:endParaRPr lang="ko-KR" altLang="en-US"/>
            </a:p>
          </p:txBody>
        </p:sp>
        <p:sp>
          <p:nvSpPr>
            <p:cNvPr id="59" name="Rectangle 163">
              <a:extLst>
                <a:ext uri="{FF2B5EF4-FFF2-40B4-BE49-F238E27FC236}">
                  <a16:creationId xmlns:a16="http://schemas.microsoft.com/office/drawing/2014/main" id="{0E1BEB9B-5714-42CC-8B53-2E6772B34942}"/>
                </a:ext>
              </a:extLst>
            </p:cNvPr>
            <p:cNvSpPr>
              <a:spLocks noChangeArrowheads="1"/>
            </p:cNvSpPr>
            <p:nvPr/>
          </p:nvSpPr>
          <p:spPr bwMode="auto">
            <a:xfrm>
              <a:off x="1624573" y="1277500"/>
              <a:ext cx="1084230" cy="311619"/>
            </a:xfrm>
            <a:prstGeom prst="rect">
              <a:avLst/>
            </a:prstGeom>
            <a:solidFill>
              <a:srgbClr val="0070C0"/>
            </a:solidFill>
            <a:ln w="9525">
              <a:noFill/>
              <a:miter lim="800000"/>
              <a:headEnd/>
              <a:tailEnd/>
            </a:ln>
          </p:spPr>
          <p:txBody>
            <a:bodyPr wrap="none" anchor="ctr"/>
            <a:lstStyle/>
            <a:p>
              <a:pPr algn="ctr"/>
              <a:r>
                <a:rPr lang="en-US" altLang="ko-KR" sz="1100" b="1" dirty="0">
                  <a:latin typeface="나눔고딕 ExtraBold" pitchFamily="50" charset="-127"/>
                  <a:ea typeface="나눔고딕 ExtraBold" pitchFamily="50" charset="-127"/>
                </a:rPr>
                <a:t>    </a:t>
              </a:r>
              <a:r>
                <a:rPr lang="en-US" altLang="ko-KR" sz="1100" b="1" dirty="0">
                  <a:solidFill>
                    <a:schemeClr val="bg1"/>
                  </a:solidFill>
                  <a:latin typeface="나눔고딕 ExtraBold" pitchFamily="50" charset="-127"/>
                  <a:ea typeface="나눔고딕 ExtraBold" pitchFamily="50" charset="-127"/>
                </a:rPr>
                <a:t>PYTHON</a:t>
              </a:r>
              <a:endParaRPr lang="ko-KR" altLang="en-US" sz="1100" b="1" dirty="0">
                <a:solidFill>
                  <a:schemeClr val="bg1"/>
                </a:solidFill>
                <a:latin typeface="나눔고딕 ExtraBold" pitchFamily="50" charset="-127"/>
                <a:ea typeface="나눔고딕 ExtraBold" pitchFamily="50" charset="-127"/>
              </a:endParaRPr>
            </a:p>
          </p:txBody>
        </p:sp>
        <p:sp>
          <p:nvSpPr>
            <p:cNvPr id="60" name="AutoShape 22">
              <a:extLst>
                <a:ext uri="{FF2B5EF4-FFF2-40B4-BE49-F238E27FC236}">
                  <a16:creationId xmlns:a16="http://schemas.microsoft.com/office/drawing/2014/main" id="{8166ACD9-9B9D-4C6C-B9A3-D77D2F3FE858}"/>
                </a:ext>
              </a:extLst>
            </p:cNvPr>
            <p:cNvSpPr>
              <a:spLocks noChangeArrowheads="1"/>
            </p:cNvSpPr>
            <p:nvPr/>
          </p:nvSpPr>
          <p:spPr bwMode="auto">
            <a:xfrm>
              <a:off x="1624573" y="1631539"/>
              <a:ext cx="1084229" cy="1329684"/>
            </a:xfrm>
            <a:prstGeom prst="roundRect">
              <a:avLst>
                <a:gd name="adj" fmla="val 5731"/>
              </a:avLst>
            </a:prstGeom>
            <a:noFill/>
            <a:ln w="12700">
              <a:noFill/>
              <a:round/>
              <a:headEnd/>
              <a:tailEnd/>
            </a:ln>
          </p:spPr>
          <p:txBody>
            <a:bodyPr lIns="36000" tIns="36000" rIns="36000" bIns="10800"/>
            <a:lstStyle/>
            <a:p>
              <a:pPr marL="133350" indent="-133350" algn="l" fontAlgn="ctr" latinLnBrk="0">
                <a:spcBef>
                  <a:spcPts val="0"/>
                </a:spcBef>
                <a:buClr>
                  <a:schemeClr val="tx1"/>
                </a:buClr>
                <a:buSzPts val="900"/>
                <a:buFontTx/>
                <a:buChar char="•"/>
                <a:tabLst>
                  <a:tab pos="120650" algn="l"/>
                </a:tabLst>
              </a:pPr>
              <a:r>
                <a:rPr lang="en-US" altLang="ko-KR" sz="900" dirty="0">
                  <a:solidFill>
                    <a:srgbClr val="FF0000"/>
                  </a:solidFill>
                  <a:latin typeface="나눔고딕" pitchFamily="50" charset="-127"/>
                  <a:ea typeface="나눔고딕" pitchFamily="50" charset="-127"/>
                </a:rPr>
                <a:t>p</a:t>
              </a:r>
              <a:r>
                <a:rPr kumimoji="0" lang="en-US" altLang="ko-KR" sz="900" dirty="0">
                  <a:solidFill>
                    <a:srgbClr val="FF0000"/>
                  </a:solidFill>
                  <a:latin typeface="나눔고딕" pitchFamily="50" charset="-127"/>
                  <a:ea typeface="나눔고딕" pitchFamily="50" charset="-127"/>
                </a:rPr>
                <a:t>ython 3.8</a:t>
              </a:r>
            </a:p>
            <a:p>
              <a:pPr marL="133350" indent="-133350" algn="l" fontAlgn="ctr" latinLnBrk="0">
                <a:spcBef>
                  <a:spcPts val="0"/>
                </a:spcBef>
                <a:buClr>
                  <a:schemeClr val="tx1"/>
                </a:buClr>
                <a:buSzPts val="900"/>
                <a:buFontTx/>
                <a:buChar char="•"/>
                <a:tabLst>
                  <a:tab pos="120650" algn="l"/>
                </a:tabLst>
              </a:pPr>
              <a:r>
                <a:rPr lang="en-US" altLang="ko-KR" sz="900" dirty="0" err="1">
                  <a:solidFill>
                    <a:srgbClr val="FF0000"/>
                  </a:solidFill>
                  <a:latin typeface="나눔고딕" pitchFamily="50" charset="-127"/>
                  <a:ea typeface="나눔고딕" pitchFamily="50" charset="-127"/>
                </a:rPr>
                <a:t>asyncua</a:t>
              </a:r>
              <a:endParaRPr kumimoji="0" lang="en-US" altLang="ko-KR" sz="900" dirty="0">
                <a:solidFill>
                  <a:srgbClr val="FF0000"/>
                </a:solidFill>
                <a:latin typeface="나눔고딕" pitchFamily="50" charset="-127"/>
                <a:ea typeface="나눔고딕" pitchFamily="50" charset="-127"/>
              </a:endParaRPr>
            </a:p>
            <a:p>
              <a:pPr marL="133350" indent="-133350" algn="l" fontAlgn="ctr" latinLnBrk="0">
                <a:spcBef>
                  <a:spcPts val="0"/>
                </a:spcBef>
                <a:buClr>
                  <a:schemeClr val="tx1"/>
                </a:buClr>
                <a:buSzPts val="900"/>
                <a:buFontTx/>
                <a:buChar char="•"/>
                <a:tabLst>
                  <a:tab pos="120650" algn="l"/>
                </a:tabLst>
              </a:pPr>
              <a:r>
                <a:rPr lang="en-US" altLang="ko-KR" sz="900" dirty="0">
                  <a:solidFill>
                    <a:srgbClr val="FF0000"/>
                  </a:solidFill>
                  <a:latin typeface="나눔고딕" pitchFamily="50" charset="-127"/>
                  <a:ea typeface="나눔고딕" pitchFamily="50" charset="-127"/>
                </a:rPr>
                <a:t>Django</a:t>
              </a:r>
            </a:p>
            <a:p>
              <a:pPr marL="133350" indent="-133350" algn="l" fontAlgn="ctr" latinLnBrk="0">
                <a:spcBef>
                  <a:spcPts val="0"/>
                </a:spcBef>
                <a:buClr>
                  <a:schemeClr val="tx1"/>
                </a:buClr>
                <a:buSzPts val="900"/>
                <a:buFontTx/>
                <a:buChar char="•"/>
                <a:tabLst>
                  <a:tab pos="120650" algn="l"/>
                </a:tabLst>
              </a:pPr>
              <a:r>
                <a:rPr kumimoji="0" lang="en-US" altLang="ko-KR" sz="900" dirty="0" err="1">
                  <a:solidFill>
                    <a:srgbClr val="FF0000"/>
                  </a:solidFill>
                  <a:latin typeface="나눔고딕" pitchFamily="50" charset="-127"/>
                  <a:ea typeface="나눔고딕" pitchFamily="50" charset="-127"/>
                </a:rPr>
                <a:t>mysqlclient</a:t>
              </a:r>
              <a:endParaRPr kumimoji="0" lang="en-US" altLang="ko-KR" sz="900" dirty="0">
                <a:solidFill>
                  <a:srgbClr val="FF0000"/>
                </a:solidFill>
                <a:latin typeface="나눔고딕" pitchFamily="50" charset="-127"/>
                <a:ea typeface="나눔고딕" pitchFamily="50" charset="-127"/>
              </a:endParaRPr>
            </a:p>
            <a:p>
              <a:pPr marL="133350" indent="-133350" algn="l" fontAlgn="ctr" latinLnBrk="0">
                <a:spcBef>
                  <a:spcPts val="0"/>
                </a:spcBef>
                <a:buClr>
                  <a:schemeClr val="tx1"/>
                </a:buClr>
                <a:buSzPts val="900"/>
                <a:buFontTx/>
                <a:buChar char="•"/>
                <a:tabLst>
                  <a:tab pos="120650" algn="l"/>
                </a:tabLst>
              </a:pPr>
              <a:r>
                <a:rPr kumimoji="0" lang="en-US" altLang="ko-KR" sz="900" dirty="0" err="1">
                  <a:latin typeface="나눔고딕" pitchFamily="50" charset="-127"/>
                  <a:ea typeface="나눔고딕" pitchFamily="50" charset="-127"/>
                </a:rPr>
                <a:t>xmlschema</a:t>
              </a:r>
              <a:endParaRPr lang="en-US" altLang="ko-KR" sz="900" dirty="0">
                <a:latin typeface="나눔고딕" pitchFamily="50" charset="-127"/>
                <a:ea typeface="나눔고딕" pitchFamily="50" charset="-127"/>
              </a:endParaRPr>
            </a:p>
            <a:p>
              <a:pPr marL="133350" indent="-133350" algn="l" fontAlgn="ctr" latinLnBrk="0">
                <a:spcBef>
                  <a:spcPts val="0"/>
                </a:spcBef>
                <a:buClr>
                  <a:schemeClr val="tx1"/>
                </a:buClr>
                <a:buSzPts val="900"/>
                <a:buFontTx/>
                <a:buChar char="•"/>
                <a:tabLst>
                  <a:tab pos="120650" algn="l"/>
                </a:tabLst>
              </a:pPr>
              <a:r>
                <a:rPr kumimoji="0" lang="en-US" altLang="ko-KR" sz="900" dirty="0" err="1">
                  <a:latin typeface="나눔고딕" pitchFamily="50" charset="-127"/>
                  <a:ea typeface="나눔고딕" pitchFamily="50" charset="-127"/>
                </a:rPr>
                <a:t>xmltodict</a:t>
              </a:r>
              <a:endParaRPr kumimoji="0" lang="ko-KR" altLang="en-US" sz="900" dirty="0">
                <a:latin typeface="나눔고딕" pitchFamily="50" charset="-127"/>
                <a:ea typeface="나눔고딕" pitchFamily="50" charset="-127"/>
              </a:endParaRPr>
            </a:p>
          </p:txBody>
        </p:sp>
        <p:sp>
          <p:nvSpPr>
            <p:cNvPr id="61" name="Oval 206">
              <a:extLst>
                <a:ext uri="{FF2B5EF4-FFF2-40B4-BE49-F238E27FC236}">
                  <a16:creationId xmlns:a16="http://schemas.microsoft.com/office/drawing/2014/main" id="{496297F4-5DF0-4A3E-A925-9C57FDDA2527}"/>
                </a:ext>
              </a:extLst>
            </p:cNvPr>
            <p:cNvSpPr>
              <a:spLocks noChangeArrowheads="1"/>
            </p:cNvSpPr>
            <p:nvPr/>
          </p:nvSpPr>
          <p:spPr bwMode="auto">
            <a:xfrm>
              <a:off x="1603056" y="1257212"/>
              <a:ext cx="217160" cy="176097"/>
            </a:xfrm>
            <a:prstGeom prst="ellipse">
              <a:avLst/>
            </a:prstGeom>
            <a:gradFill rotWithShape="1">
              <a:gsLst>
                <a:gs pos="0">
                  <a:srgbClr val="3333CC">
                    <a:gamma/>
                    <a:tint val="75686"/>
                    <a:invGamma/>
                  </a:srgbClr>
                </a:gs>
                <a:gs pos="100000">
                  <a:srgbClr val="3333CC"/>
                </a:gs>
              </a:gsLst>
              <a:lin ang="5400000" scaled="1"/>
            </a:gradFill>
            <a:ln w="28575" algn="ctr">
              <a:solidFill>
                <a:srgbClr val="FFFFFF"/>
              </a:solidFill>
              <a:round/>
              <a:headEnd/>
              <a:tailEnd/>
            </a:ln>
            <a:effectLst>
              <a:outerShdw dist="35921" dir="2700000" algn="ctr" rotWithShape="0">
                <a:schemeClr val="bg2"/>
              </a:outerShdw>
            </a:effectLst>
          </p:spPr>
          <p:txBody>
            <a:bodyPr lIns="36000" tIns="36000" rIns="36000" bIns="36000" anchor="ctr"/>
            <a:lstStyle/>
            <a:p>
              <a:pPr algn="ctr" latinLnBrk="0"/>
              <a:r>
                <a:rPr lang="en-US" altLang="ko-KR" sz="1200" dirty="0">
                  <a:solidFill>
                    <a:srgbClr val="FFFFFF"/>
                  </a:solidFill>
                  <a:latin typeface="나눔고딕" pitchFamily="50" charset="-127"/>
                  <a:ea typeface="나눔고딕" pitchFamily="50" charset="-127"/>
                </a:rPr>
                <a:t>5</a:t>
              </a:r>
            </a:p>
          </p:txBody>
        </p:sp>
      </p:grpSp>
      <p:grpSp>
        <p:nvGrpSpPr>
          <p:cNvPr id="62" name="그룹 61">
            <a:extLst>
              <a:ext uri="{FF2B5EF4-FFF2-40B4-BE49-F238E27FC236}">
                <a16:creationId xmlns:a16="http://schemas.microsoft.com/office/drawing/2014/main" id="{B399EC7B-5CB5-4741-AB88-F1E123519CCF}"/>
              </a:ext>
            </a:extLst>
          </p:cNvPr>
          <p:cNvGrpSpPr/>
          <p:nvPr/>
        </p:nvGrpSpPr>
        <p:grpSpPr>
          <a:xfrm>
            <a:off x="1580631" y="2964904"/>
            <a:ext cx="1395082" cy="1760240"/>
            <a:chOff x="1584027" y="1236713"/>
            <a:chExt cx="1395082" cy="1760240"/>
          </a:xfrm>
        </p:grpSpPr>
        <p:sp>
          <p:nvSpPr>
            <p:cNvPr id="63" name="AutoShape 18">
              <a:extLst>
                <a:ext uri="{FF2B5EF4-FFF2-40B4-BE49-F238E27FC236}">
                  <a16:creationId xmlns:a16="http://schemas.microsoft.com/office/drawing/2014/main" id="{DD34F0D9-0875-48AF-B563-5D73012AB949}"/>
                </a:ext>
              </a:extLst>
            </p:cNvPr>
            <p:cNvSpPr>
              <a:spLocks noChangeArrowheads="1"/>
            </p:cNvSpPr>
            <p:nvPr/>
          </p:nvSpPr>
          <p:spPr bwMode="gray">
            <a:xfrm>
              <a:off x="2699792" y="1988840"/>
              <a:ext cx="279317" cy="448667"/>
            </a:xfrm>
            <a:prstGeom prst="rightArrow">
              <a:avLst>
                <a:gd name="adj1" fmla="val 43519"/>
                <a:gd name="adj2" fmla="val 43694"/>
              </a:avLst>
            </a:prstGeom>
            <a:gradFill rotWithShape="1">
              <a:gsLst>
                <a:gs pos="0">
                  <a:srgbClr val="FFFFFF"/>
                </a:gs>
                <a:gs pos="100000">
                  <a:srgbClr val="B2B2B2"/>
                </a:gs>
              </a:gsLst>
              <a:lin ang="0" scaled="1"/>
            </a:gradFill>
            <a:ln w="9525" algn="ctr">
              <a:noFill/>
              <a:miter lim="800000"/>
              <a:headEnd/>
              <a:tailEnd/>
            </a:ln>
          </p:spPr>
          <p:txBody>
            <a:bodyPr vert="eaVert" wrap="none" bIns="0" anchor="ctr"/>
            <a:lstStyle/>
            <a:p>
              <a:pPr algn="ctr"/>
              <a:endParaRPr lang="ko-KR" altLang="en-US"/>
            </a:p>
          </p:txBody>
        </p:sp>
        <p:sp>
          <p:nvSpPr>
            <p:cNvPr id="64" name="Rectangle 162">
              <a:extLst>
                <a:ext uri="{FF2B5EF4-FFF2-40B4-BE49-F238E27FC236}">
                  <a16:creationId xmlns:a16="http://schemas.microsoft.com/office/drawing/2014/main" id="{94079560-56F3-412E-A64A-73980843000E}"/>
                </a:ext>
              </a:extLst>
            </p:cNvPr>
            <p:cNvSpPr>
              <a:spLocks noChangeArrowheads="1"/>
            </p:cNvSpPr>
            <p:nvPr/>
          </p:nvSpPr>
          <p:spPr bwMode="auto">
            <a:xfrm>
              <a:off x="1584027" y="1236713"/>
              <a:ext cx="1163820" cy="1760240"/>
            </a:xfrm>
            <a:prstGeom prst="rect">
              <a:avLst/>
            </a:prstGeom>
            <a:solidFill>
              <a:srgbClr val="EAEAEA"/>
            </a:solidFill>
            <a:ln w="9525">
              <a:noFill/>
              <a:miter lim="800000"/>
              <a:headEnd/>
              <a:tailEnd/>
            </a:ln>
          </p:spPr>
          <p:txBody>
            <a:bodyPr wrap="none" anchor="ctr"/>
            <a:lstStyle/>
            <a:p>
              <a:endParaRPr lang="ko-KR" altLang="en-US" dirty="0"/>
            </a:p>
          </p:txBody>
        </p:sp>
        <p:sp>
          <p:nvSpPr>
            <p:cNvPr id="65" name="Rectangle 163">
              <a:extLst>
                <a:ext uri="{FF2B5EF4-FFF2-40B4-BE49-F238E27FC236}">
                  <a16:creationId xmlns:a16="http://schemas.microsoft.com/office/drawing/2014/main" id="{13FF2C3D-83E8-4960-950D-1E96ED0F8411}"/>
                </a:ext>
              </a:extLst>
            </p:cNvPr>
            <p:cNvSpPr>
              <a:spLocks noChangeArrowheads="1"/>
            </p:cNvSpPr>
            <p:nvPr/>
          </p:nvSpPr>
          <p:spPr bwMode="auto">
            <a:xfrm>
              <a:off x="1624573" y="1277500"/>
              <a:ext cx="1084230" cy="311619"/>
            </a:xfrm>
            <a:prstGeom prst="rect">
              <a:avLst/>
            </a:prstGeom>
            <a:solidFill>
              <a:srgbClr val="0070C0"/>
            </a:solidFill>
            <a:ln w="9525">
              <a:noFill/>
              <a:miter lim="800000"/>
              <a:headEnd/>
              <a:tailEnd/>
            </a:ln>
          </p:spPr>
          <p:txBody>
            <a:bodyPr wrap="none" anchor="ctr"/>
            <a:lstStyle/>
            <a:p>
              <a:pPr algn="ctr"/>
              <a:r>
                <a:rPr lang="en-US" altLang="ko-KR" sz="1100" b="1" dirty="0">
                  <a:solidFill>
                    <a:schemeClr val="bg1"/>
                  </a:solidFill>
                  <a:latin typeface="나눔고딕 ExtraBold" pitchFamily="50" charset="-127"/>
                  <a:ea typeface="나눔고딕 ExtraBold" pitchFamily="50" charset="-127"/>
                </a:rPr>
                <a:t>DB</a:t>
              </a:r>
              <a:endParaRPr lang="ko-KR" altLang="en-US" sz="1100" b="1" dirty="0">
                <a:solidFill>
                  <a:schemeClr val="bg1"/>
                </a:solidFill>
                <a:latin typeface="나눔고딕 ExtraBold" pitchFamily="50" charset="-127"/>
                <a:ea typeface="나눔고딕 ExtraBold" pitchFamily="50" charset="-127"/>
              </a:endParaRPr>
            </a:p>
          </p:txBody>
        </p:sp>
        <p:sp>
          <p:nvSpPr>
            <p:cNvPr id="66" name="AutoShape 22">
              <a:extLst>
                <a:ext uri="{FF2B5EF4-FFF2-40B4-BE49-F238E27FC236}">
                  <a16:creationId xmlns:a16="http://schemas.microsoft.com/office/drawing/2014/main" id="{129BCD44-AD6E-4B98-B048-B0D9408DD213}"/>
                </a:ext>
              </a:extLst>
            </p:cNvPr>
            <p:cNvSpPr>
              <a:spLocks noChangeArrowheads="1"/>
            </p:cNvSpPr>
            <p:nvPr/>
          </p:nvSpPr>
          <p:spPr bwMode="auto">
            <a:xfrm>
              <a:off x="1624573" y="1631539"/>
              <a:ext cx="1075219" cy="1329684"/>
            </a:xfrm>
            <a:prstGeom prst="roundRect">
              <a:avLst>
                <a:gd name="adj" fmla="val 5731"/>
              </a:avLst>
            </a:prstGeom>
            <a:noFill/>
            <a:ln w="12700">
              <a:noFill/>
              <a:round/>
              <a:headEnd/>
              <a:tailEnd/>
            </a:ln>
          </p:spPr>
          <p:txBody>
            <a:bodyPr lIns="36000" tIns="36000" rIns="36000" bIns="10800"/>
            <a:lstStyle/>
            <a:p>
              <a:pPr marL="133350" indent="-133350" algn="l" fontAlgn="ctr" latinLnBrk="0">
                <a:spcBef>
                  <a:spcPts val="0"/>
                </a:spcBef>
                <a:buClr>
                  <a:schemeClr val="tx1"/>
                </a:buClr>
                <a:buSzPts val="900"/>
                <a:buFontTx/>
                <a:buChar char="•"/>
                <a:tabLst>
                  <a:tab pos="120650" algn="l"/>
                </a:tabLst>
              </a:pPr>
              <a:endParaRPr kumimoji="0" lang="ko-KR" altLang="en-US" sz="900" dirty="0">
                <a:latin typeface="나눔고딕" pitchFamily="50" charset="-127"/>
                <a:ea typeface="나눔고딕" pitchFamily="50" charset="-127"/>
              </a:endParaRPr>
            </a:p>
          </p:txBody>
        </p:sp>
        <p:sp>
          <p:nvSpPr>
            <p:cNvPr id="67" name="Oval 206">
              <a:extLst>
                <a:ext uri="{FF2B5EF4-FFF2-40B4-BE49-F238E27FC236}">
                  <a16:creationId xmlns:a16="http://schemas.microsoft.com/office/drawing/2014/main" id="{AB2D7F27-60BA-42A6-BFE7-197C155C90AE}"/>
                </a:ext>
              </a:extLst>
            </p:cNvPr>
            <p:cNvSpPr>
              <a:spLocks noChangeArrowheads="1"/>
            </p:cNvSpPr>
            <p:nvPr/>
          </p:nvSpPr>
          <p:spPr bwMode="auto">
            <a:xfrm>
              <a:off x="1603056" y="1257212"/>
              <a:ext cx="217160" cy="176097"/>
            </a:xfrm>
            <a:prstGeom prst="ellipse">
              <a:avLst/>
            </a:prstGeom>
            <a:gradFill rotWithShape="1">
              <a:gsLst>
                <a:gs pos="0">
                  <a:srgbClr val="3333CC">
                    <a:gamma/>
                    <a:tint val="75686"/>
                    <a:invGamma/>
                  </a:srgbClr>
                </a:gs>
                <a:gs pos="100000">
                  <a:srgbClr val="3333CC"/>
                </a:gs>
              </a:gsLst>
              <a:lin ang="5400000" scaled="1"/>
            </a:gradFill>
            <a:ln w="28575" algn="ctr">
              <a:solidFill>
                <a:srgbClr val="FFFFFF"/>
              </a:solidFill>
              <a:round/>
              <a:headEnd/>
              <a:tailEnd/>
            </a:ln>
            <a:effectLst>
              <a:outerShdw dist="35921" dir="2700000" algn="ctr" rotWithShape="0">
                <a:schemeClr val="bg2"/>
              </a:outerShdw>
            </a:effectLst>
          </p:spPr>
          <p:txBody>
            <a:bodyPr lIns="36000" tIns="36000" rIns="36000" bIns="36000" anchor="ctr"/>
            <a:lstStyle/>
            <a:p>
              <a:pPr algn="ctr" latinLnBrk="0"/>
              <a:r>
                <a:rPr lang="en-US" altLang="ko-KR" sz="1200" dirty="0">
                  <a:solidFill>
                    <a:srgbClr val="FFFFFF"/>
                  </a:solidFill>
                  <a:latin typeface="나눔고딕" pitchFamily="50" charset="-127"/>
                  <a:ea typeface="나눔고딕" pitchFamily="50" charset="-127"/>
                </a:rPr>
                <a:t>6</a:t>
              </a:r>
            </a:p>
          </p:txBody>
        </p:sp>
      </p:grpSp>
      <p:grpSp>
        <p:nvGrpSpPr>
          <p:cNvPr id="68" name="그룹 67">
            <a:extLst>
              <a:ext uri="{FF2B5EF4-FFF2-40B4-BE49-F238E27FC236}">
                <a16:creationId xmlns:a16="http://schemas.microsoft.com/office/drawing/2014/main" id="{A9E6D9F5-86DE-4147-96FA-F944546DF6F9}"/>
              </a:ext>
            </a:extLst>
          </p:cNvPr>
          <p:cNvGrpSpPr/>
          <p:nvPr/>
        </p:nvGrpSpPr>
        <p:grpSpPr>
          <a:xfrm>
            <a:off x="3086682" y="2963001"/>
            <a:ext cx="1395082" cy="1760240"/>
            <a:chOff x="1584027" y="1236713"/>
            <a:chExt cx="1395082" cy="1760240"/>
          </a:xfrm>
        </p:grpSpPr>
        <p:sp>
          <p:nvSpPr>
            <p:cNvPr id="69" name="AutoShape 18">
              <a:extLst>
                <a:ext uri="{FF2B5EF4-FFF2-40B4-BE49-F238E27FC236}">
                  <a16:creationId xmlns:a16="http://schemas.microsoft.com/office/drawing/2014/main" id="{30F26076-0F92-4B00-91F3-A027132A2CCD}"/>
                </a:ext>
              </a:extLst>
            </p:cNvPr>
            <p:cNvSpPr>
              <a:spLocks noChangeArrowheads="1"/>
            </p:cNvSpPr>
            <p:nvPr/>
          </p:nvSpPr>
          <p:spPr bwMode="gray">
            <a:xfrm>
              <a:off x="2699792" y="1988840"/>
              <a:ext cx="279317" cy="448667"/>
            </a:xfrm>
            <a:prstGeom prst="rightArrow">
              <a:avLst>
                <a:gd name="adj1" fmla="val 43519"/>
                <a:gd name="adj2" fmla="val 43694"/>
              </a:avLst>
            </a:prstGeom>
            <a:gradFill rotWithShape="1">
              <a:gsLst>
                <a:gs pos="0">
                  <a:srgbClr val="FFFFFF"/>
                </a:gs>
                <a:gs pos="100000">
                  <a:srgbClr val="B2B2B2"/>
                </a:gs>
              </a:gsLst>
              <a:lin ang="0" scaled="1"/>
            </a:gradFill>
            <a:ln w="9525" algn="ctr">
              <a:noFill/>
              <a:miter lim="800000"/>
              <a:headEnd/>
              <a:tailEnd/>
            </a:ln>
          </p:spPr>
          <p:txBody>
            <a:bodyPr vert="eaVert" wrap="none" bIns="0" anchor="ctr"/>
            <a:lstStyle/>
            <a:p>
              <a:pPr algn="ctr"/>
              <a:endParaRPr lang="ko-KR" altLang="en-US"/>
            </a:p>
          </p:txBody>
        </p:sp>
        <p:sp>
          <p:nvSpPr>
            <p:cNvPr id="70" name="Rectangle 162">
              <a:extLst>
                <a:ext uri="{FF2B5EF4-FFF2-40B4-BE49-F238E27FC236}">
                  <a16:creationId xmlns:a16="http://schemas.microsoft.com/office/drawing/2014/main" id="{36F2A988-CE9C-46D6-83C2-4676235BA7E6}"/>
                </a:ext>
              </a:extLst>
            </p:cNvPr>
            <p:cNvSpPr>
              <a:spLocks noChangeArrowheads="1"/>
            </p:cNvSpPr>
            <p:nvPr/>
          </p:nvSpPr>
          <p:spPr bwMode="auto">
            <a:xfrm>
              <a:off x="1584027" y="1236713"/>
              <a:ext cx="1163820" cy="1760240"/>
            </a:xfrm>
            <a:prstGeom prst="rect">
              <a:avLst/>
            </a:prstGeom>
            <a:solidFill>
              <a:srgbClr val="EAEAEA"/>
            </a:solidFill>
            <a:ln w="9525">
              <a:noFill/>
              <a:miter lim="800000"/>
              <a:headEnd/>
              <a:tailEnd/>
            </a:ln>
          </p:spPr>
          <p:txBody>
            <a:bodyPr wrap="none" anchor="ctr"/>
            <a:lstStyle/>
            <a:p>
              <a:endParaRPr lang="ko-KR" altLang="en-US"/>
            </a:p>
          </p:txBody>
        </p:sp>
        <p:sp>
          <p:nvSpPr>
            <p:cNvPr id="71" name="Rectangle 163">
              <a:extLst>
                <a:ext uri="{FF2B5EF4-FFF2-40B4-BE49-F238E27FC236}">
                  <a16:creationId xmlns:a16="http://schemas.microsoft.com/office/drawing/2014/main" id="{129C532D-FFC8-4F76-A3A3-AF4AB004F683}"/>
                </a:ext>
              </a:extLst>
            </p:cNvPr>
            <p:cNvSpPr>
              <a:spLocks noChangeArrowheads="1"/>
            </p:cNvSpPr>
            <p:nvPr/>
          </p:nvSpPr>
          <p:spPr bwMode="auto">
            <a:xfrm>
              <a:off x="1624573" y="1277500"/>
              <a:ext cx="1084230" cy="311619"/>
            </a:xfrm>
            <a:prstGeom prst="rect">
              <a:avLst/>
            </a:prstGeom>
            <a:solidFill>
              <a:srgbClr val="0070C0"/>
            </a:solidFill>
            <a:ln w="9525">
              <a:noFill/>
              <a:miter lim="800000"/>
              <a:headEnd/>
              <a:tailEnd/>
            </a:ln>
          </p:spPr>
          <p:txBody>
            <a:bodyPr wrap="none" anchor="ctr"/>
            <a:lstStyle/>
            <a:p>
              <a:pPr algn="ctr"/>
              <a:r>
                <a:rPr lang="ko-KR" altLang="en-US" sz="1100" b="1" dirty="0">
                  <a:solidFill>
                    <a:schemeClr val="bg1"/>
                  </a:solidFill>
                  <a:latin typeface="나눔고딕 ExtraBold" pitchFamily="50" charset="-127"/>
                  <a:ea typeface="나눔고딕 ExtraBold" pitchFamily="50" charset="-127"/>
                </a:rPr>
                <a:t>성능</a:t>
              </a:r>
              <a:endParaRPr lang="en-US" altLang="ko-KR" sz="1100" b="1" dirty="0">
                <a:solidFill>
                  <a:schemeClr val="bg1"/>
                </a:solidFill>
                <a:latin typeface="나눔고딕 ExtraBold" pitchFamily="50" charset="-127"/>
                <a:ea typeface="나눔고딕 ExtraBold" pitchFamily="50" charset="-127"/>
              </a:endParaRPr>
            </a:p>
            <a:p>
              <a:pPr algn="ctr"/>
              <a:r>
                <a:rPr lang="ko-KR" altLang="en-US" sz="1100" b="1" dirty="0">
                  <a:solidFill>
                    <a:schemeClr val="bg1"/>
                  </a:solidFill>
                  <a:latin typeface="나눔고딕 ExtraBold" pitchFamily="50" charset="-127"/>
                  <a:ea typeface="나눔고딕 ExtraBold" pitchFamily="50" charset="-127"/>
                </a:rPr>
                <a:t>모니터링</a:t>
              </a:r>
            </a:p>
          </p:txBody>
        </p:sp>
        <p:sp>
          <p:nvSpPr>
            <p:cNvPr id="72" name="AutoShape 22">
              <a:extLst>
                <a:ext uri="{FF2B5EF4-FFF2-40B4-BE49-F238E27FC236}">
                  <a16:creationId xmlns:a16="http://schemas.microsoft.com/office/drawing/2014/main" id="{F590D093-8C1B-40E4-A1C8-5D3C0F04FD8D}"/>
                </a:ext>
              </a:extLst>
            </p:cNvPr>
            <p:cNvSpPr>
              <a:spLocks noChangeArrowheads="1"/>
            </p:cNvSpPr>
            <p:nvPr/>
          </p:nvSpPr>
          <p:spPr bwMode="auto">
            <a:xfrm>
              <a:off x="1622875" y="1631539"/>
              <a:ext cx="1069335" cy="1329684"/>
            </a:xfrm>
            <a:prstGeom prst="roundRect">
              <a:avLst>
                <a:gd name="adj" fmla="val 5731"/>
              </a:avLst>
            </a:prstGeom>
            <a:noFill/>
            <a:ln w="12700">
              <a:noFill/>
              <a:round/>
              <a:headEnd/>
              <a:tailEnd/>
            </a:ln>
          </p:spPr>
          <p:txBody>
            <a:bodyPr lIns="36000" tIns="36000" rIns="36000" bIns="10800"/>
            <a:lstStyle/>
            <a:p>
              <a:pPr marL="133350" indent="-133350" algn="l" fontAlgn="ctr" latinLnBrk="0">
                <a:spcBef>
                  <a:spcPts val="0"/>
                </a:spcBef>
                <a:buClr>
                  <a:schemeClr val="tx1"/>
                </a:buClr>
                <a:buSzPts val="900"/>
                <a:buFontTx/>
                <a:buChar char="•"/>
                <a:tabLst>
                  <a:tab pos="120650" algn="l"/>
                </a:tabLst>
              </a:pPr>
              <a:r>
                <a:rPr kumimoji="0" lang="en-US" altLang="ko-KR" sz="900" dirty="0">
                  <a:solidFill>
                    <a:srgbClr val="FF0000"/>
                  </a:solidFill>
                  <a:latin typeface="나눔고딕" pitchFamily="50" charset="-127"/>
                  <a:ea typeface="나눔고딕" pitchFamily="50" charset="-127"/>
                </a:rPr>
                <a:t>glances</a:t>
              </a:r>
              <a:endParaRPr kumimoji="0" lang="ko-KR" altLang="en-US" sz="900" dirty="0">
                <a:solidFill>
                  <a:srgbClr val="FF0000"/>
                </a:solidFill>
                <a:latin typeface="나눔고딕" pitchFamily="50" charset="-127"/>
                <a:ea typeface="나눔고딕" pitchFamily="50" charset="-127"/>
              </a:endParaRPr>
            </a:p>
          </p:txBody>
        </p:sp>
        <p:sp>
          <p:nvSpPr>
            <p:cNvPr id="73" name="Oval 206">
              <a:extLst>
                <a:ext uri="{FF2B5EF4-FFF2-40B4-BE49-F238E27FC236}">
                  <a16:creationId xmlns:a16="http://schemas.microsoft.com/office/drawing/2014/main" id="{7C931806-A75C-48B6-B45E-917E6288A2A6}"/>
                </a:ext>
              </a:extLst>
            </p:cNvPr>
            <p:cNvSpPr>
              <a:spLocks noChangeArrowheads="1"/>
            </p:cNvSpPr>
            <p:nvPr/>
          </p:nvSpPr>
          <p:spPr bwMode="auto">
            <a:xfrm>
              <a:off x="1603056" y="1257212"/>
              <a:ext cx="217160" cy="176097"/>
            </a:xfrm>
            <a:prstGeom prst="ellipse">
              <a:avLst/>
            </a:prstGeom>
            <a:gradFill rotWithShape="1">
              <a:gsLst>
                <a:gs pos="0">
                  <a:srgbClr val="3333CC">
                    <a:gamma/>
                    <a:tint val="75686"/>
                    <a:invGamma/>
                  </a:srgbClr>
                </a:gs>
                <a:gs pos="100000">
                  <a:srgbClr val="3333CC"/>
                </a:gs>
              </a:gsLst>
              <a:lin ang="5400000" scaled="1"/>
            </a:gradFill>
            <a:ln w="28575" algn="ctr">
              <a:solidFill>
                <a:srgbClr val="FFFFFF"/>
              </a:solidFill>
              <a:round/>
              <a:headEnd/>
              <a:tailEnd/>
            </a:ln>
            <a:effectLst>
              <a:outerShdw dist="35921" dir="2700000" algn="ctr" rotWithShape="0">
                <a:schemeClr val="bg2"/>
              </a:outerShdw>
            </a:effectLst>
          </p:spPr>
          <p:txBody>
            <a:bodyPr lIns="36000" tIns="36000" rIns="36000" bIns="36000" anchor="ctr"/>
            <a:lstStyle/>
            <a:p>
              <a:pPr algn="ctr" latinLnBrk="0"/>
              <a:r>
                <a:rPr lang="en-US" altLang="ko-KR" sz="1200" dirty="0">
                  <a:solidFill>
                    <a:srgbClr val="FFFFFF"/>
                  </a:solidFill>
                  <a:latin typeface="나눔고딕" pitchFamily="50" charset="-127"/>
                  <a:ea typeface="나눔고딕" pitchFamily="50" charset="-127"/>
                </a:rPr>
                <a:t>7</a:t>
              </a:r>
            </a:p>
          </p:txBody>
        </p:sp>
      </p:grpSp>
      <p:grpSp>
        <p:nvGrpSpPr>
          <p:cNvPr id="74" name="그룹 73">
            <a:extLst>
              <a:ext uri="{FF2B5EF4-FFF2-40B4-BE49-F238E27FC236}">
                <a16:creationId xmlns:a16="http://schemas.microsoft.com/office/drawing/2014/main" id="{8119AF8C-F011-40B1-BFD5-D75B633C271A}"/>
              </a:ext>
            </a:extLst>
          </p:cNvPr>
          <p:cNvGrpSpPr/>
          <p:nvPr/>
        </p:nvGrpSpPr>
        <p:grpSpPr>
          <a:xfrm>
            <a:off x="4540296" y="2963001"/>
            <a:ext cx="1395082" cy="1760240"/>
            <a:chOff x="1584027" y="1236713"/>
            <a:chExt cx="1395082" cy="1760240"/>
          </a:xfrm>
        </p:grpSpPr>
        <p:sp>
          <p:nvSpPr>
            <p:cNvPr id="75" name="AutoShape 18">
              <a:extLst>
                <a:ext uri="{FF2B5EF4-FFF2-40B4-BE49-F238E27FC236}">
                  <a16:creationId xmlns:a16="http://schemas.microsoft.com/office/drawing/2014/main" id="{2B6A957A-D27B-48F4-B71E-E1953EBD84E3}"/>
                </a:ext>
              </a:extLst>
            </p:cNvPr>
            <p:cNvSpPr>
              <a:spLocks noChangeArrowheads="1"/>
            </p:cNvSpPr>
            <p:nvPr/>
          </p:nvSpPr>
          <p:spPr bwMode="gray">
            <a:xfrm>
              <a:off x="2699792" y="1988840"/>
              <a:ext cx="279317" cy="448667"/>
            </a:xfrm>
            <a:prstGeom prst="rightArrow">
              <a:avLst>
                <a:gd name="adj1" fmla="val 43519"/>
                <a:gd name="adj2" fmla="val 43694"/>
              </a:avLst>
            </a:prstGeom>
            <a:gradFill rotWithShape="1">
              <a:gsLst>
                <a:gs pos="0">
                  <a:srgbClr val="FFFFFF"/>
                </a:gs>
                <a:gs pos="100000">
                  <a:srgbClr val="B2B2B2"/>
                </a:gs>
              </a:gsLst>
              <a:lin ang="0" scaled="1"/>
            </a:gradFill>
            <a:ln w="9525" algn="ctr">
              <a:noFill/>
              <a:miter lim="800000"/>
              <a:headEnd/>
              <a:tailEnd/>
            </a:ln>
          </p:spPr>
          <p:txBody>
            <a:bodyPr vert="eaVert" wrap="none" bIns="0" anchor="ctr"/>
            <a:lstStyle/>
            <a:p>
              <a:pPr algn="ctr"/>
              <a:endParaRPr lang="ko-KR" altLang="en-US"/>
            </a:p>
          </p:txBody>
        </p:sp>
        <p:sp>
          <p:nvSpPr>
            <p:cNvPr id="76" name="Rectangle 162">
              <a:extLst>
                <a:ext uri="{FF2B5EF4-FFF2-40B4-BE49-F238E27FC236}">
                  <a16:creationId xmlns:a16="http://schemas.microsoft.com/office/drawing/2014/main" id="{24E5D394-A896-4851-AC04-D5081EBA9802}"/>
                </a:ext>
              </a:extLst>
            </p:cNvPr>
            <p:cNvSpPr>
              <a:spLocks noChangeArrowheads="1"/>
            </p:cNvSpPr>
            <p:nvPr/>
          </p:nvSpPr>
          <p:spPr bwMode="auto">
            <a:xfrm>
              <a:off x="1584027" y="1236713"/>
              <a:ext cx="1163820" cy="1760240"/>
            </a:xfrm>
            <a:prstGeom prst="rect">
              <a:avLst/>
            </a:prstGeom>
            <a:solidFill>
              <a:srgbClr val="EAEAEA"/>
            </a:solidFill>
            <a:ln w="9525">
              <a:noFill/>
              <a:miter lim="800000"/>
              <a:headEnd/>
              <a:tailEnd/>
            </a:ln>
          </p:spPr>
          <p:txBody>
            <a:bodyPr wrap="none" anchor="ctr"/>
            <a:lstStyle/>
            <a:p>
              <a:endParaRPr lang="ko-KR" altLang="en-US"/>
            </a:p>
          </p:txBody>
        </p:sp>
        <p:sp>
          <p:nvSpPr>
            <p:cNvPr id="77" name="Rectangle 163">
              <a:extLst>
                <a:ext uri="{FF2B5EF4-FFF2-40B4-BE49-F238E27FC236}">
                  <a16:creationId xmlns:a16="http://schemas.microsoft.com/office/drawing/2014/main" id="{21188E48-DAB0-4B82-AD24-0C4D36B1A391}"/>
                </a:ext>
              </a:extLst>
            </p:cNvPr>
            <p:cNvSpPr>
              <a:spLocks noChangeArrowheads="1"/>
            </p:cNvSpPr>
            <p:nvPr/>
          </p:nvSpPr>
          <p:spPr bwMode="auto">
            <a:xfrm>
              <a:off x="1624573" y="1277500"/>
              <a:ext cx="1084230" cy="311619"/>
            </a:xfrm>
            <a:prstGeom prst="rect">
              <a:avLst/>
            </a:prstGeom>
            <a:solidFill>
              <a:srgbClr val="0070C0"/>
            </a:solidFill>
            <a:ln w="9525">
              <a:noFill/>
              <a:miter lim="800000"/>
              <a:headEnd/>
              <a:tailEnd/>
            </a:ln>
          </p:spPr>
          <p:txBody>
            <a:bodyPr wrap="none" anchor="ctr"/>
            <a:lstStyle/>
            <a:p>
              <a:pPr algn="ctr"/>
              <a:r>
                <a:rPr lang="ko-KR" altLang="en-US" sz="1100" b="1" dirty="0">
                  <a:latin typeface="나눔고딕 ExtraBold" pitchFamily="50" charset="-127"/>
                  <a:ea typeface="나눔고딕 ExtraBold" pitchFamily="50" charset="-127"/>
                </a:rPr>
                <a:t>    </a:t>
              </a:r>
              <a:r>
                <a:rPr lang="ko-KR" altLang="en-US" sz="1100" b="1" dirty="0" err="1">
                  <a:solidFill>
                    <a:schemeClr val="bg1"/>
                  </a:solidFill>
                  <a:latin typeface="나눔고딕 ExtraBold" pitchFamily="50" charset="-127"/>
                  <a:ea typeface="나눔고딕 ExtraBold" pitchFamily="50" charset="-127"/>
                </a:rPr>
                <a:t>대쉬보드</a:t>
              </a:r>
              <a:endParaRPr lang="ko-KR" altLang="en-US" sz="1100" b="1" dirty="0">
                <a:solidFill>
                  <a:schemeClr val="bg1"/>
                </a:solidFill>
                <a:latin typeface="나눔고딕 ExtraBold" pitchFamily="50" charset="-127"/>
                <a:ea typeface="나눔고딕 ExtraBold" pitchFamily="50" charset="-127"/>
              </a:endParaRPr>
            </a:p>
          </p:txBody>
        </p:sp>
        <p:sp>
          <p:nvSpPr>
            <p:cNvPr id="78" name="AutoShape 22">
              <a:extLst>
                <a:ext uri="{FF2B5EF4-FFF2-40B4-BE49-F238E27FC236}">
                  <a16:creationId xmlns:a16="http://schemas.microsoft.com/office/drawing/2014/main" id="{636B3205-37B7-4447-B315-C006DD8E3864}"/>
                </a:ext>
              </a:extLst>
            </p:cNvPr>
            <p:cNvSpPr>
              <a:spLocks noChangeArrowheads="1"/>
            </p:cNvSpPr>
            <p:nvPr/>
          </p:nvSpPr>
          <p:spPr bwMode="auto">
            <a:xfrm>
              <a:off x="1615731" y="1631539"/>
              <a:ext cx="1076479" cy="1329684"/>
            </a:xfrm>
            <a:prstGeom prst="roundRect">
              <a:avLst>
                <a:gd name="adj" fmla="val 5731"/>
              </a:avLst>
            </a:prstGeom>
            <a:noFill/>
            <a:ln w="12700">
              <a:noFill/>
              <a:round/>
              <a:headEnd/>
              <a:tailEnd/>
            </a:ln>
          </p:spPr>
          <p:txBody>
            <a:bodyPr lIns="36000" tIns="36000" rIns="36000" bIns="10800"/>
            <a:lstStyle/>
            <a:p>
              <a:pPr marL="133350" indent="-133350" algn="l" fontAlgn="ctr" latinLnBrk="0">
                <a:spcBef>
                  <a:spcPts val="0"/>
                </a:spcBef>
                <a:buClr>
                  <a:schemeClr val="tx1"/>
                </a:buClr>
                <a:buSzPts val="900"/>
                <a:buFontTx/>
                <a:buChar char="•"/>
                <a:tabLst>
                  <a:tab pos="120650" algn="l"/>
                </a:tabLst>
              </a:pPr>
              <a:r>
                <a:rPr lang="en-US" altLang="ko-KR" sz="900" dirty="0" err="1">
                  <a:solidFill>
                    <a:srgbClr val="FF0000"/>
                  </a:solidFill>
                  <a:latin typeface="나눔고딕" pitchFamily="50" charset="-127"/>
                  <a:ea typeface="나눔고딕" pitchFamily="50" charset="-127"/>
                </a:rPr>
                <a:t>grafana</a:t>
              </a:r>
              <a:endParaRPr kumimoji="0" lang="ko-KR" altLang="en-US" sz="900" dirty="0">
                <a:solidFill>
                  <a:srgbClr val="FF0000"/>
                </a:solidFill>
                <a:latin typeface="나눔고딕" pitchFamily="50" charset="-127"/>
                <a:ea typeface="나눔고딕" pitchFamily="50" charset="-127"/>
              </a:endParaRPr>
            </a:p>
          </p:txBody>
        </p:sp>
        <p:sp>
          <p:nvSpPr>
            <p:cNvPr id="79" name="Oval 206">
              <a:extLst>
                <a:ext uri="{FF2B5EF4-FFF2-40B4-BE49-F238E27FC236}">
                  <a16:creationId xmlns:a16="http://schemas.microsoft.com/office/drawing/2014/main" id="{98FD4C90-E31D-4492-8FF4-C0D43D3D0286}"/>
                </a:ext>
              </a:extLst>
            </p:cNvPr>
            <p:cNvSpPr>
              <a:spLocks noChangeArrowheads="1"/>
            </p:cNvSpPr>
            <p:nvPr/>
          </p:nvSpPr>
          <p:spPr bwMode="auto">
            <a:xfrm>
              <a:off x="1603056" y="1257212"/>
              <a:ext cx="217160" cy="176097"/>
            </a:xfrm>
            <a:prstGeom prst="ellipse">
              <a:avLst/>
            </a:prstGeom>
            <a:gradFill rotWithShape="1">
              <a:gsLst>
                <a:gs pos="0">
                  <a:srgbClr val="3333CC">
                    <a:gamma/>
                    <a:tint val="75686"/>
                    <a:invGamma/>
                  </a:srgbClr>
                </a:gs>
                <a:gs pos="100000">
                  <a:srgbClr val="3333CC"/>
                </a:gs>
              </a:gsLst>
              <a:lin ang="5400000" scaled="1"/>
            </a:gradFill>
            <a:ln w="28575" algn="ctr">
              <a:solidFill>
                <a:srgbClr val="FFFFFF"/>
              </a:solidFill>
              <a:round/>
              <a:headEnd/>
              <a:tailEnd/>
            </a:ln>
            <a:effectLst>
              <a:outerShdw dist="35921" dir="2700000" algn="ctr" rotWithShape="0">
                <a:schemeClr val="bg2"/>
              </a:outerShdw>
            </a:effectLst>
          </p:spPr>
          <p:txBody>
            <a:bodyPr lIns="36000" tIns="36000" rIns="36000" bIns="36000" anchor="ctr"/>
            <a:lstStyle/>
            <a:p>
              <a:pPr algn="ctr" latinLnBrk="0"/>
              <a:r>
                <a:rPr lang="en-US" altLang="ko-KR" sz="1200" dirty="0">
                  <a:solidFill>
                    <a:srgbClr val="FFFFFF"/>
                  </a:solidFill>
                  <a:latin typeface="나눔고딕" pitchFamily="50" charset="-127"/>
                  <a:ea typeface="나눔고딕" pitchFamily="50" charset="-127"/>
                </a:rPr>
                <a:t>8</a:t>
              </a:r>
            </a:p>
          </p:txBody>
        </p:sp>
      </p:grpSp>
      <p:grpSp>
        <p:nvGrpSpPr>
          <p:cNvPr id="80" name="그룹 79">
            <a:extLst>
              <a:ext uri="{FF2B5EF4-FFF2-40B4-BE49-F238E27FC236}">
                <a16:creationId xmlns:a16="http://schemas.microsoft.com/office/drawing/2014/main" id="{D10F55D1-4F05-42C8-A002-285E09A3BDC6}"/>
              </a:ext>
            </a:extLst>
          </p:cNvPr>
          <p:cNvGrpSpPr/>
          <p:nvPr/>
        </p:nvGrpSpPr>
        <p:grpSpPr>
          <a:xfrm>
            <a:off x="5956275" y="2953548"/>
            <a:ext cx="1395082" cy="1760240"/>
            <a:chOff x="1584027" y="1236713"/>
            <a:chExt cx="1395082" cy="1760240"/>
          </a:xfrm>
        </p:grpSpPr>
        <p:sp>
          <p:nvSpPr>
            <p:cNvPr id="81" name="AutoShape 18">
              <a:extLst>
                <a:ext uri="{FF2B5EF4-FFF2-40B4-BE49-F238E27FC236}">
                  <a16:creationId xmlns:a16="http://schemas.microsoft.com/office/drawing/2014/main" id="{960A86F1-936C-4DF4-9E39-04E3ED4AB121}"/>
                </a:ext>
              </a:extLst>
            </p:cNvPr>
            <p:cNvSpPr>
              <a:spLocks noChangeArrowheads="1"/>
            </p:cNvSpPr>
            <p:nvPr/>
          </p:nvSpPr>
          <p:spPr bwMode="gray">
            <a:xfrm>
              <a:off x="2699792" y="1988840"/>
              <a:ext cx="279317" cy="448667"/>
            </a:xfrm>
            <a:prstGeom prst="rightArrow">
              <a:avLst>
                <a:gd name="adj1" fmla="val 43519"/>
                <a:gd name="adj2" fmla="val 43694"/>
              </a:avLst>
            </a:prstGeom>
            <a:gradFill rotWithShape="1">
              <a:gsLst>
                <a:gs pos="0">
                  <a:srgbClr val="FFFFFF"/>
                </a:gs>
                <a:gs pos="100000">
                  <a:srgbClr val="B2B2B2"/>
                </a:gs>
              </a:gsLst>
              <a:lin ang="0" scaled="1"/>
            </a:gradFill>
            <a:ln w="9525" algn="ctr">
              <a:noFill/>
              <a:miter lim="800000"/>
              <a:headEnd/>
              <a:tailEnd/>
            </a:ln>
          </p:spPr>
          <p:txBody>
            <a:bodyPr vert="eaVert" wrap="none" bIns="0" anchor="ctr"/>
            <a:lstStyle/>
            <a:p>
              <a:pPr algn="ctr"/>
              <a:endParaRPr lang="ko-KR" altLang="en-US" b="1"/>
            </a:p>
          </p:txBody>
        </p:sp>
        <p:sp>
          <p:nvSpPr>
            <p:cNvPr id="82" name="Rectangle 162">
              <a:extLst>
                <a:ext uri="{FF2B5EF4-FFF2-40B4-BE49-F238E27FC236}">
                  <a16:creationId xmlns:a16="http://schemas.microsoft.com/office/drawing/2014/main" id="{7240649F-B589-49F9-B407-030BD4F80BF2}"/>
                </a:ext>
              </a:extLst>
            </p:cNvPr>
            <p:cNvSpPr>
              <a:spLocks noChangeArrowheads="1"/>
            </p:cNvSpPr>
            <p:nvPr/>
          </p:nvSpPr>
          <p:spPr bwMode="auto">
            <a:xfrm>
              <a:off x="1584027" y="1236713"/>
              <a:ext cx="1163820" cy="1760240"/>
            </a:xfrm>
            <a:prstGeom prst="rect">
              <a:avLst/>
            </a:prstGeom>
            <a:solidFill>
              <a:srgbClr val="EAEAEA"/>
            </a:solidFill>
            <a:ln w="9525">
              <a:noFill/>
              <a:miter lim="800000"/>
              <a:headEnd/>
              <a:tailEnd/>
            </a:ln>
          </p:spPr>
          <p:txBody>
            <a:bodyPr wrap="none" anchor="ctr"/>
            <a:lstStyle/>
            <a:p>
              <a:endParaRPr lang="ko-KR" altLang="en-US" b="1"/>
            </a:p>
          </p:txBody>
        </p:sp>
        <p:sp>
          <p:nvSpPr>
            <p:cNvPr id="83" name="Rectangle 163">
              <a:extLst>
                <a:ext uri="{FF2B5EF4-FFF2-40B4-BE49-F238E27FC236}">
                  <a16:creationId xmlns:a16="http://schemas.microsoft.com/office/drawing/2014/main" id="{B7FA8135-CCF4-4C61-9D31-91E39AD9DD1B}"/>
                </a:ext>
              </a:extLst>
            </p:cNvPr>
            <p:cNvSpPr>
              <a:spLocks noChangeArrowheads="1"/>
            </p:cNvSpPr>
            <p:nvPr/>
          </p:nvSpPr>
          <p:spPr bwMode="auto">
            <a:xfrm>
              <a:off x="1624573" y="1277500"/>
              <a:ext cx="1084230" cy="311619"/>
            </a:xfrm>
            <a:prstGeom prst="rect">
              <a:avLst/>
            </a:prstGeom>
            <a:solidFill>
              <a:srgbClr val="0070C0"/>
            </a:solidFill>
            <a:ln w="9525">
              <a:noFill/>
              <a:miter lim="800000"/>
              <a:headEnd/>
              <a:tailEnd/>
            </a:ln>
          </p:spPr>
          <p:txBody>
            <a:bodyPr wrap="none" anchor="ctr"/>
            <a:lstStyle/>
            <a:p>
              <a:pPr algn="ctr"/>
              <a:r>
                <a:rPr lang="en-US" altLang="ko-KR" sz="1100" b="1" dirty="0">
                  <a:solidFill>
                    <a:schemeClr val="bg1"/>
                  </a:solidFill>
                  <a:latin typeface="나눔고딕 ExtraBold" pitchFamily="50" charset="-127"/>
                  <a:ea typeface="나눔고딕 ExtraBold" pitchFamily="50" charset="-127"/>
                </a:rPr>
                <a:t>Web</a:t>
              </a:r>
              <a:endParaRPr lang="ko-KR" altLang="en-US" sz="1100" b="1" dirty="0">
                <a:solidFill>
                  <a:schemeClr val="bg1"/>
                </a:solidFill>
                <a:latin typeface="나눔고딕 ExtraBold" pitchFamily="50" charset="-127"/>
                <a:ea typeface="나눔고딕 ExtraBold" pitchFamily="50" charset="-127"/>
              </a:endParaRPr>
            </a:p>
          </p:txBody>
        </p:sp>
        <p:sp>
          <p:nvSpPr>
            <p:cNvPr id="84" name="AutoShape 22">
              <a:extLst>
                <a:ext uri="{FF2B5EF4-FFF2-40B4-BE49-F238E27FC236}">
                  <a16:creationId xmlns:a16="http://schemas.microsoft.com/office/drawing/2014/main" id="{E9CDA595-B3FA-40B0-8F3C-BE64F5CDEE72}"/>
                </a:ext>
              </a:extLst>
            </p:cNvPr>
            <p:cNvSpPr>
              <a:spLocks noChangeArrowheads="1"/>
            </p:cNvSpPr>
            <p:nvPr/>
          </p:nvSpPr>
          <p:spPr bwMode="auto">
            <a:xfrm>
              <a:off x="1639716" y="1631539"/>
              <a:ext cx="1060076" cy="1329684"/>
            </a:xfrm>
            <a:prstGeom prst="roundRect">
              <a:avLst>
                <a:gd name="adj" fmla="val 5731"/>
              </a:avLst>
            </a:prstGeom>
            <a:noFill/>
            <a:ln w="12700">
              <a:noFill/>
              <a:round/>
              <a:headEnd/>
              <a:tailEnd/>
            </a:ln>
          </p:spPr>
          <p:txBody>
            <a:bodyPr lIns="36000" tIns="36000" rIns="36000" bIns="10800"/>
            <a:lstStyle/>
            <a:p>
              <a:pPr marL="133350" indent="-133350" algn="l" fontAlgn="ctr" latinLnBrk="0">
                <a:spcBef>
                  <a:spcPts val="0"/>
                </a:spcBef>
                <a:buClr>
                  <a:schemeClr val="tx1"/>
                </a:buClr>
                <a:buSzPts val="900"/>
                <a:buFontTx/>
                <a:buChar char="•"/>
                <a:tabLst>
                  <a:tab pos="120650" algn="l"/>
                </a:tabLst>
              </a:pPr>
              <a:r>
                <a:rPr lang="en-US" altLang="ko-KR" sz="900" b="1" dirty="0" err="1">
                  <a:solidFill>
                    <a:srgbClr val="FF0000"/>
                  </a:solidFill>
                  <a:latin typeface="나눔고딕" pitchFamily="50" charset="-127"/>
                  <a:ea typeface="나눔고딕" pitchFamily="50" charset="-127"/>
                </a:rPr>
                <a:t>n</a:t>
              </a:r>
              <a:r>
                <a:rPr kumimoji="0" lang="en-US" altLang="ko-KR" sz="900" b="1" dirty="0" err="1">
                  <a:solidFill>
                    <a:srgbClr val="FF0000"/>
                  </a:solidFill>
                  <a:latin typeface="나눔고딕" pitchFamily="50" charset="-127"/>
                  <a:ea typeface="나눔고딕" pitchFamily="50" charset="-127"/>
                </a:rPr>
                <a:t>ginx</a:t>
              </a:r>
              <a:endParaRPr kumimoji="0" lang="en-US" altLang="ko-KR" sz="900" b="1" dirty="0">
                <a:solidFill>
                  <a:srgbClr val="FF0000"/>
                </a:solidFill>
                <a:latin typeface="나눔고딕" pitchFamily="50" charset="-127"/>
                <a:ea typeface="나눔고딕" pitchFamily="50" charset="-127"/>
              </a:endParaRPr>
            </a:p>
            <a:p>
              <a:pPr marL="133350" indent="-133350" algn="l" fontAlgn="ctr" latinLnBrk="0">
                <a:spcBef>
                  <a:spcPts val="0"/>
                </a:spcBef>
                <a:buClr>
                  <a:schemeClr val="tx1"/>
                </a:buClr>
                <a:buSzPts val="900"/>
                <a:buFontTx/>
                <a:buChar char="•"/>
                <a:tabLst>
                  <a:tab pos="120650" algn="l"/>
                </a:tabLst>
              </a:pPr>
              <a:r>
                <a:rPr kumimoji="0" lang="en-US" altLang="ko-KR" sz="900" b="1" dirty="0" err="1">
                  <a:solidFill>
                    <a:srgbClr val="FF0000"/>
                  </a:solidFill>
                  <a:latin typeface="나눔고딕" pitchFamily="50" charset="-127"/>
                  <a:ea typeface="나눔고딕" pitchFamily="50" charset="-127"/>
                </a:rPr>
                <a:t>certbot</a:t>
              </a:r>
              <a:r>
                <a:rPr kumimoji="0" lang="en-US" altLang="ko-KR" sz="900" b="1" dirty="0">
                  <a:solidFill>
                    <a:srgbClr val="FF0000"/>
                  </a:solidFill>
                  <a:latin typeface="나눔고딕" pitchFamily="50" charset="-127"/>
                  <a:ea typeface="나눔고딕" pitchFamily="50" charset="-127"/>
                </a:rPr>
                <a:t> (</a:t>
              </a:r>
              <a:r>
                <a:rPr kumimoji="0" lang="ko-KR" altLang="en-US" sz="900" b="1" dirty="0">
                  <a:solidFill>
                    <a:srgbClr val="FF0000"/>
                  </a:solidFill>
                  <a:latin typeface="나눔고딕" pitchFamily="50" charset="-127"/>
                  <a:ea typeface="나눔고딕" pitchFamily="50" charset="-127"/>
                </a:rPr>
                <a:t>인증서</a:t>
              </a:r>
              <a:r>
                <a:rPr kumimoji="0" lang="en-US" altLang="ko-KR" sz="900" b="1" dirty="0">
                  <a:solidFill>
                    <a:srgbClr val="FF0000"/>
                  </a:solidFill>
                  <a:latin typeface="나눔고딕" pitchFamily="50" charset="-127"/>
                  <a:ea typeface="나눔고딕" pitchFamily="50" charset="-127"/>
                </a:rPr>
                <a:t>)</a:t>
              </a:r>
              <a:endParaRPr kumimoji="0" lang="ko-KR" altLang="en-US" sz="900" b="1" dirty="0">
                <a:solidFill>
                  <a:srgbClr val="FF0000"/>
                </a:solidFill>
                <a:latin typeface="나눔고딕" pitchFamily="50" charset="-127"/>
                <a:ea typeface="나눔고딕" pitchFamily="50" charset="-127"/>
              </a:endParaRPr>
            </a:p>
          </p:txBody>
        </p:sp>
        <p:sp>
          <p:nvSpPr>
            <p:cNvPr id="85" name="Oval 206">
              <a:extLst>
                <a:ext uri="{FF2B5EF4-FFF2-40B4-BE49-F238E27FC236}">
                  <a16:creationId xmlns:a16="http://schemas.microsoft.com/office/drawing/2014/main" id="{C4BCC74C-9C9E-4A56-80DD-6873FFD48360}"/>
                </a:ext>
              </a:extLst>
            </p:cNvPr>
            <p:cNvSpPr>
              <a:spLocks noChangeArrowheads="1"/>
            </p:cNvSpPr>
            <p:nvPr/>
          </p:nvSpPr>
          <p:spPr bwMode="auto">
            <a:xfrm>
              <a:off x="1603056" y="1257212"/>
              <a:ext cx="217160" cy="176097"/>
            </a:xfrm>
            <a:prstGeom prst="ellipse">
              <a:avLst/>
            </a:prstGeom>
            <a:gradFill rotWithShape="1">
              <a:gsLst>
                <a:gs pos="0">
                  <a:srgbClr val="3333CC">
                    <a:gamma/>
                    <a:tint val="75686"/>
                    <a:invGamma/>
                  </a:srgbClr>
                </a:gs>
                <a:gs pos="100000">
                  <a:srgbClr val="3333CC"/>
                </a:gs>
              </a:gsLst>
              <a:lin ang="5400000" scaled="1"/>
            </a:gradFill>
            <a:ln w="28575" algn="ctr">
              <a:solidFill>
                <a:srgbClr val="FFFFFF"/>
              </a:solidFill>
              <a:round/>
              <a:headEnd/>
              <a:tailEnd/>
            </a:ln>
            <a:effectLst>
              <a:outerShdw dist="35921" dir="2700000" algn="ctr" rotWithShape="0">
                <a:schemeClr val="bg2"/>
              </a:outerShdw>
            </a:effectLst>
          </p:spPr>
          <p:txBody>
            <a:bodyPr lIns="36000" tIns="36000" rIns="36000" bIns="36000" anchor="ctr"/>
            <a:lstStyle/>
            <a:p>
              <a:pPr algn="ctr" latinLnBrk="0"/>
              <a:r>
                <a:rPr lang="en-US" altLang="ko-KR" sz="1200" b="1" dirty="0">
                  <a:solidFill>
                    <a:srgbClr val="FFFFFF"/>
                  </a:solidFill>
                  <a:latin typeface="나눔고딕" pitchFamily="50" charset="-127"/>
                  <a:ea typeface="나눔고딕" pitchFamily="50" charset="-127"/>
                </a:rPr>
                <a:t>9</a:t>
              </a:r>
            </a:p>
          </p:txBody>
        </p:sp>
      </p:grpSp>
      <p:sp>
        <p:nvSpPr>
          <p:cNvPr id="86" name="AutoShape 22">
            <a:extLst>
              <a:ext uri="{FF2B5EF4-FFF2-40B4-BE49-F238E27FC236}">
                <a16:creationId xmlns:a16="http://schemas.microsoft.com/office/drawing/2014/main" id="{D524A07E-6B9F-4C1A-AE80-B7FB008330FE}"/>
              </a:ext>
            </a:extLst>
          </p:cNvPr>
          <p:cNvSpPr>
            <a:spLocks noChangeArrowheads="1"/>
          </p:cNvSpPr>
          <p:nvPr/>
        </p:nvSpPr>
        <p:spPr bwMode="auto">
          <a:xfrm>
            <a:off x="1604091" y="3375973"/>
            <a:ext cx="1058684" cy="1329684"/>
          </a:xfrm>
          <a:prstGeom prst="roundRect">
            <a:avLst>
              <a:gd name="adj" fmla="val 5731"/>
            </a:avLst>
          </a:prstGeom>
          <a:noFill/>
          <a:ln w="12700">
            <a:noFill/>
            <a:round/>
            <a:headEnd/>
            <a:tailEnd/>
          </a:ln>
        </p:spPr>
        <p:txBody>
          <a:bodyPr lIns="36000" tIns="36000" rIns="36000" bIns="10800"/>
          <a:lstStyle/>
          <a:p>
            <a:pPr marL="133350" indent="-133350" algn="l" fontAlgn="ctr" latinLnBrk="0">
              <a:spcBef>
                <a:spcPts val="0"/>
              </a:spcBef>
              <a:buClr>
                <a:schemeClr val="tx1"/>
              </a:buClr>
              <a:buSzPts val="900"/>
              <a:buFontTx/>
              <a:buChar char="•"/>
              <a:tabLst>
                <a:tab pos="120650" algn="l"/>
              </a:tabLst>
            </a:pPr>
            <a:r>
              <a:rPr lang="en-US" altLang="ko-KR" sz="900" dirty="0" err="1">
                <a:solidFill>
                  <a:srgbClr val="FF0000"/>
                </a:solidFill>
                <a:latin typeface="나눔고딕" pitchFamily="50" charset="-127"/>
                <a:ea typeface="나눔고딕" pitchFamily="50" charset="-127"/>
              </a:rPr>
              <a:t>mysqlclient</a:t>
            </a:r>
            <a:r>
              <a:rPr lang="en-US" altLang="ko-KR" sz="900" dirty="0">
                <a:solidFill>
                  <a:srgbClr val="FF0000"/>
                </a:solidFill>
                <a:latin typeface="나눔고딕" pitchFamily="50" charset="-127"/>
                <a:ea typeface="나눔고딕" pitchFamily="50" charset="-127"/>
              </a:rPr>
              <a:t>-dev</a:t>
            </a:r>
          </a:p>
          <a:p>
            <a:pPr marL="133350" indent="-133350" algn="l" fontAlgn="ctr" latinLnBrk="0">
              <a:spcBef>
                <a:spcPts val="0"/>
              </a:spcBef>
              <a:buClr>
                <a:schemeClr val="tx1"/>
              </a:buClr>
              <a:buSzPts val="900"/>
              <a:buFontTx/>
              <a:buChar char="•"/>
              <a:tabLst>
                <a:tab pos="120650" algn="l"/>
              </a:tabLst>
            </a:pPr>
            <a:r>
              <a:rPr lang="en-US" altLang="ko-KR" sz="900" dirty="0" err="1">
                <a:solidFill>
                  <a:srgbClr val="FF0000"/>
                </a:solidFill>
                <a:latin typeface="나눔고딕" pitchFamily="50" charset="-127"/>
                <a:ea typeface="나눔고딕" pitchFamily="50" charset="-127"/>
              </a:rPr>
              <a:t>mariadb</a:t>
            </a:r>
            <a:r>
              <a:rPr lang="en-US" altLang="ko-KR" sz="900" dirty="0">
                <a:solidFill>
                  <a:srgbClr val="FF0000"/>
                </a:solidFill>
                <a:latin typeface="나눔고딕" pitchFamily="50" charset="-127"/>
                <a:ea typeface="나눔고딕" pitchFamily="50" charset="-127"/>
              </a:rPr>
              <a:t>-server</a:t>
            </a:r>
          </a:p>
          <a:p>
            <a:pPr marL="133350" indent="-133350" algn="l" fontAlgn="ctr" latinLnBrk="0">
              <a:spcBef>
                <a:spcPts val="0"/>
              </a:spcBef>
              <a:buClr>
                <a:schemeClr val="tx1"/>
              </a:buClr>
              <a:buSzPts val="900"/>
              <a:buFontTx/>
              <a:buChar char="•"/>
              <a:tabLst>
                <a:tab pos="120650" algn="l"/>
              </a:tabLst>
            </a:pPr>
            <a:r>
              <a:rPr lang="en-US" altLang="ko-KR" sz="900" dirty="0" err="1">
                <a:solidFill>
                  <a:srgbClr val="FF0000"/>
                </a:solidFill>
                <a:latin typeface="나눔고딕" pitchFamily="50" charset="-127"/>
                <a:ea typeface="나눔고딕" pitchFamily="50" charset="-127"/>
              </a:rPr>
              <a:t>Influxdb</a:t>
            </a:r>
            <a:endParaRPr lang="en-US" altLang="ko-KR" sz="900" dirty="0">
              <a:solidFill>
                <a:srgbClr val="FF0000"/>
              </a:solidFill>
              <a:latin typeface="나눔고딕" pitchFamily="50" charset="-127"/>
              <a:ea typeface="나눔고딕" pitchFamily="50" charset="-127"/>
            </a:endParaRPr>
          </a:p>
          <a:p>
            <a:pPr marL="133350" indent="-133350" algn="l" fontAlgn="ctr" latinLnBrk="0">
              <a:spcBef>
                <a:spcPts val="0"/>
              </a:spcBef>
              <a:buClr>
                <a:schemeClr val="tx1"/>
              </a:buClr>
              <a:buSzPts val="900"/>
              <a:buFontTx/>
              <a:buChar char="•"/>
              <a:tabLst>
                <a:tab pos="120650" algn="l"/>
              </a:tabLst>
            </a:pPr>
            <a:r>
              <a:rPr lang="en-US" altLang="ko-KR" sz="900" dirty="0" err="1">
                <a:solidFill>
                  <a:srgbClr val="FF0000"/>
                </a:solidFill>
                <a:latin typeface="나눔고딕" pitchFamily="50" charset="-127"/>
                <a:ea typeface="나눔고딕" pitchFamily="50" charset="-127"/>
              </a:rPr>
              <a:t>machbase</a:t>
            </a:r>
            <a:endParaRPr lang="en-US" altLang="ko-KR" sz="900" dirty="0">
              <a:solidFill>
                <a:srgbClr val="FF0000"/>
              </a:solidFill>
              <a:latin typeface="나눔고딕" pitchFamily="50" charset="-127"/>
              <a:ea typeface="나눔고딕" pitchFamily="50" charset="-127"/>
            </a:endParaRPr>
          </a:p>
          <a:p>
            <a:pPr marL="133350" indent="-133350" algn="l" fontAlgn="ctr" latinLnBrk="0">
              <a:spcBef>
                <a:spcPts val="0"/>
              </a:spcBef>
              <a:buClr>
                <a:schemeClr val="tx1"/>
              </a:buClr>
              <a:buSzPts val="900"/>
              <a:buFontTx/>
              <a:buChar char="•"/>
              <a:tabLst>
                <a:tab pos="120650" algn="l"/>
              </a:tabLst>
            </a:pPr>
            <a:endParaRPr kumimoji="0" lang="en-US" altLang="ko-KR" sz="900" dirty="0">
              <a:latin typeface="나눔고딕" pitchFamily="50" charset="-127"/>
              <a:ea typeface="나눔고딕" pitchFamily="50" charset="-127"/>
            </a:endParaRPr>
          </a:p>
        </p:txBody>
      </p:sp>
      <p:sp>
        <p:nvSpPr>
          <p:cNvPr id="89" name="Rectangle 162">
            <a:extLst>
              <a:ext uri="{FF2B5EF4-FFF2-40B4-BE49-F238E27FC236}">
                <a16:creationId xmlns:a16="http://schemas.microsoft.com/office/drawing/2014/main" id="{978D55F4-3B42-4C8E-91C5-FCDE772B892F}"/>
              </a:ext>
            </a:extLst>
          </p:cNvPr>
          <p:cNvSpPr>
            <a:spLocks noChangeArrowheads="1"/>
          </p:cNvSpPr>
          <p:nvPr/>
        </p:nvSpPr>
        <p:spPr bwMode="auto">
          <a:xfrm>
            <a:off x="7413697" y="2939093"/>
            <a:ext cx="1163820" cy="1760240"/>
          </a:xfrm>
          <a:prstGeom prst="rect">
            <a:avLst/>
          </a:prstGeom>
          <a:solidFill>
            <a:srgbClr val="EAEAEA"/>
          </a:solidFill>
          <a:ln w="9525">
            <a:noFill/>
            <a:miter lim="800000"/>
            <a:headEnd/>
            <a:tailEnd/>
          </a:ln>
        </p:spPr>
        <p:txBody>
          <a:bodyPr wrap="none" anchor="ctr"/>
          <a:lstStyle/>
          <a:p>
            <a:endParaRPr lang="ko-KR" altLang="en-US" b="1"/>
          </a:p>
        </p:txBody>
      </p:sp>
      <p:sp>
        <p:nvSpPr>
          <p:cNvPr id="90" name="Rectangle 163">
            <a:extLst>
              <a:ext uri="{FF2B5EF4-FFF2-40B4-BE49-F238E27FC236}">
                <a16:creationId xmlns:a16="http://schemas.microsoft.com/office/drawing/2014/main" id="{CE1E2631-AA63-4215-AB50-E6E159AFAB38}"/>
              </a:ext>
            </a:extLst>
          </p:cNvPr>
          <p:cNvSpPr>
            <a:spLocks noChangeArrowheads="1"/>
          </p:cNvSpPr>
          <p:nvPr/>
        </p:nvSpPr>
        <p:spPr bwMode="auto">
          <a:xfrm>
            <a:off x="7454243" y="2979880"/>
            <a:ext cx="1084230" cy="311619"/>
          </a:xfrm>
          <a:prstGeom prst="rect">
            <a:avLst/>
          </a:prstGeom>
          <a:solidFill>
            <a:srgbClr val="0070C0"/>
          </a:solidFill>
          <a:ln w="9525">
            <a:noFill/>
            <a:miter lim="800000"/>
            <a:headEnd/>
            <a:tailEnd/>
          </a:ln>
        </p:spPr>
        <p:txBody>
          <a:bodyPr wrap="none" anchor="ctr"/>
          <a:lstStyle/>
          <a:p>
            <a:pPr algn="ctr"/>
            <a:r>
              <a:rPr lang="ko-KR" altLang="en-US" sz="1100" b="1" dirty="0">
                <a:latin typeface="나눔고딕 ExtraBold" pitchFamily="50" charset="-127"/>
                <a:ea typeface="나눔고딕 ExtraBold" pitchFamily="50" charset="-127"/>
              </a:rPr>
              <a:t>     </a:t>
            </a:r>
            <a:r>
              <a:rPr lang="ko-KR" altLang="en-US" sz="1100" b="1" dirty="0">
                <a:solidFill>
                  <a:schemeClr val="bg1"/>
                </a:solidFill>
                <a:latin typeface="나눔고딕 ExtraBold" pitchFamily="50" charset="-127"/>
                <a:ea typeface="나눔고딕 ExtraBold" pitchFamily="50" charset="-127"/>
              </a:rPr>
              <a:t>수집</a:t>
            </a:r>
            <a:r>
              <a:rPr lang="en-US" altLang="ko-KR" sz="1100" b="1" dirty="0">
                <a:solidFill>
                  <a:schemeClr val="bg1"/>
                </a:solidFill>
                <a:latin typeface="나눔고딕 ExtraBold" pitchFamily="50" charset="-127"/>
                <a:ea typeface="나눔고딕 ExtraBold" pitchFamily="50" charset="-127"/>
              </a:rPr>
              <a:t>/</a:t>
            </a:r>
            <a:r>
              <a:rPr lang="ko-KR" altLang="en-US" sz="1100" b="1" dirty="0">
                <a:solidFill>
                  <a:schemeClr val="bg1"/>
                </a:solidFill>
                <a:latin typeface="나눔고딕 ExtraBold" pitchFamily="50" charset="-127"/>
                <a:ea typeface="나눔고딕 ExtraBold" pitchFamily="50" charset="-127"/>
              </a:rPr>
              <a:t>저장</a:t>
            </a:r>
          </a:p>
        </p:txBody>
      </p:sp>
      <p:sp>
        <p:nvSpPr>
          <p:cNvPr id="91" name="AutoShape 22">
            <a:extLst>
              <a:ext uri="{FF2B5EF4-FFF2-40B4-BE49-F238E27FC236}">
                <a16:creationId xmlns:a16="http://schemas.microsoft.com/office/drawing/2014/main" id="{5F9E9BEF-5971-4917-87CA-423D95D27F8E}"/>
              </a:ext>
            </a:extLst>
          </p:cNvPr>
          <p:cNvSpPr>
            <a:spLocks noChangeArrowheads="1"/>
          </p:cNvSpPr>
          <p:nvPr/>
        </p:nvSpPr>
        <p:spPr bwMode="auto">
          <a:xfrm>
            <a:off x="7460469" y="3333919"/>
            <a:ext cx="1075218" cy="1329684"/>
          </a:xfrm>
          <a:prstGeom prst="roundRect">
            <a:avLst>
              <a:gd name="adj" fmla="val 5731"/>
            </a:avLst>
          </a:prstGeom>
          <a:noFill/>
          <a:ln w="12700">
            <a:noFill/>
            <a:round/>
            <a:headEnd/>
            <a:tailEnd/>
          </a:ln>
        </p:spPr>
        <p:txBody>
          <a:bodyPr lIns="36000" tIns="36000" rIns="36000" bIns="10800"/>
          <a:lstStyle/>
          <a:p>
            <a:pPr marL="133350" indent="-133350" algn="l" fontAlgn="ctr" latinLnBrk="0">
              <a:spcBef>
                <a:spcPts val="0"/>
              </a:spcBef>
              <a:buClr>
                <a:schemeClr val="tx1"/>
              </a:buClr>
              <a:buSzPts val="900"/>
              <a:buFontTx/>
              <a:buChar char="•"/>
              <a:tabLst>
                <a:tab pos="120650" algn="l"/>
              </a:tabLst>
            </a:pPr>
            <a:r>
              <a:rPr lang="en-US" altLang="ko-KR" sz="900" b="1" dirty="0">
                <a:solidFill>
                  <a:srgbClr val="FF0000"/>
                </a:solidFill>
                <a:latin typeface="나눔고딕" pitchFamily="50" charset="-127"/>
                <a:ea typeface="나눔고딕" pitchFamily="50" charset="-127"/>
              </a:rPr>
              <a:t>g</a:t>
            </a:r>
            <a:r>
              <a:rPr kumimoji="0" lang="en-US" altLang="ko-KR" sz="900" b="1" dirty="0">
                <a:solidFill>
                  <a:srgbClr val="FF0000"/>
                </a:solidFill>
                <a:latin typeface="나눔고딕" pitchFamily="50" charset="-127"/>
                <a:ea typeface="나눔고딕" pitchFamily="50" charset="-127"/>
              </a:rPr>
              <a:t>ather</a:t>
            </a:r>
          </a:p>
          <a:p>
            <a:pPr marL="133350" indent="-133350" algn="l" fontAlgn="ctr" latinLnBrk="0">
              <a:spcBef>
                <a:spcPts val="0"/>
              </a:spcBef>
              <a:buClr>
                <a:schemeClr val="tx1"/>
              </a:buClr>
              <a:buSzPts val="900"/>
              <a:buFontTx/>
              <a:buChar char="•"/>
              <a:tabLst>
                <a:tab pos="120650" algn="l"/>
              </a:tabLst>
            </a:pPr>
            <a:r>
              <a:rPr lang="en-US" altLang="ko-KR" sz="900" b="1" dirty="0" err="1">
                <a:solidFill>
                  <a:srgbClr val="FF0000"/>
                </a:solidFill>
                <a:latin typeface="나눔고딕" pitchFamily="50" charset="-127"/>
                <a:ea typeface="나눔고딕" pitchFamily="50" charset="-127"/>
              </a:rPr>
              <a:t>mtsdb</a:t>
            </a:r>
            <a:endParaRPr lang="en-US" altLang="ko-KR" sz="900" b="1" dirty="0">
              <a:solidFill>
                <a:srgbClr val="FF0000"/>
              </a:solidFill>
              <a:latin typeface="나눔고딕" pitchFamily="50" charset="-127"/>
              <a:ea typeface="나눔고딕" pitchFamily="50" charset="-127"/>
            </a:endParaRPr>
          </a:p>
          <a:p>
            <a:pPr marL="133350" indent="-133350" algn="l" fontAlgn="ctr" latinLnBrk="0">
              <a:spcBef>
                <a:spcPts val="0"/>
              </a:spcBef>
              <a:buClr>
                <a:schemeClr val="tx1"/>
              </a:buClr>
              <a:buSzPts val="900"/>
              <a:buFontTx/>
              <a:buChar char="•"/>
              <a:tabLst>
                <a:tab pos="120650" algn="l"/>
              </a:tabLst>
            </a:pPr>
            <a:r>
              <a:rPr kumimoji="0" lang="en-US" altLang="ko-KR" sz="900" b="1" dirty="0" err="1">
                <a:solidFill>
                  <a:srgbClr val="FF0000"/>
                </a:solidFill>
                <a:latin typeface="나눔고딕" pitchFamily="50" charset="-127"/>
                <a:ea typeface="나눔고딕" pitchFamily="50" charset="-127"/>
              </a:rPr>
              <a:t>regi</a:t>
            </a:r>
            <a:endParaRPr kumimoji="0" lang="ko-KR" altLang="en-US" sz="900" b="1" dirty="0">
              <a:solidFill>
                <a:srgbClr val="FF0000"/>
              </a:solidFill>
              <a:latin typeface="나눔고딕" pitchFamily="50" charset="-127"/>
              <a:ea typeface="나눔고딕" pitchFamily="50" charset="-127"/>
            </a:endParaRPr>
          </a:p>
        </p:txBody>
      </p:sp>
      <p:sp>
        <p:nvSpPr>
          <p:cNvPr id="92" name="Oval 206">
            <a:extLst>
              <a:ext uri="{FF2B5EF4-FFF2-40B4-BE49-F238E27FC236}">
                <a16:creationId xmlns:a16="http://schemas.microsoft.com/office/drawing/2014/main" id="{0C5AE673-6412-440E-82F1-196E7DD81744}"/>
              </a:ext>
            </a:extLst>
          </p:cNvPr>
          <p:cNvSpPr>
            <a:spLocks noChangeArrowheads="1"/>
          </p:cNvSpPr>
          <p:nvPr/>
        </p:nvSpPr>
        <p:spPr bwMode="auto">
          <a:xfrm>
            <a:off x="7432726" y="2959592"/>
            <a:ext cx="307626" cy="180497"/>
          </a:xfrm>
          <a:prstGeom prst="ellipse">
            <a:avLst/>
          </a:prstGeom>
          <a:gradFill rotWithShape="1">
            <a:gsLst>
              <a:gs pos="0">
                <a:srgbClr val="3333CC">
                  <a:gamma/>
                  <a:tint val="75686"/>
                  <a:invGamma/>
                </a:srgbClr>
              </a:gs>
              <a:gs pos="100000">
                <a:srgbClr val="3333CC"/>
              </a:gs>
            </a:gsLst>
            <a:lin ang="5400000" scaled="1"/>
          </a:gradFill>
          <a:ln w="28575" algn="ctr">
            <a:solidFill>
              <a:srgbClr val="FFFFFF"/>
            </a:solidFill>
            <a:round/>
            <a:headEnd/>
            <a:tailEnd/>
          </a:ln>
          <a:effectLst>
            <a:outerShdw dist="35921" dir="2700000" algn="ctr" rotWithShape="0">
              <a:schemeClr val="bg2"/>
            </a:outerShdw>
          </a:effectLst>
        </p:spPr>
        <p:txBody>
          <a:bodyPr lIns="36000" tIns="36000" rIns="36000" bIns="36000" anchor="ctr"/>
          <a:lstStyle/>
          <a:p>
            <a:pPr algn="ctr" latinLnBrk="0"/>
            <a:r>
              <a:rPr lang="en-US" altLang="ko-KR" sz="800" b="1" dirty="0">
                <a:solidFill>
                  <a:srgbClr val="FFFFFF"/>
                </a:solidFill>
                <a:latin typeface="나눔고딕" pitchFamily="50" charset="-127"/>
                <a:ea typeface="나눔고딕" pitchFamily="50" charset="-127"/>
              </a:rPr>
              <a:t>10</a:t>
            </a:r>
          </a:p>
        </p:txBody>
      </p:sp>
    </p:spTree>
    <p:extLst>
      <p:ext uri="{BB962C8B-B14F-4D97-AF65-F5344CB8AC3E}">
        <p14:creationId xmlns:p14="http://schemas.microsoft.com/office/powerpoint/2010/main" val="35900132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a:extLst>
              <a:ext uri="{FF2B5EF4-FFF2-40B4-BE49-F238E27FC236}">
                <a16:creationId xmlns:a16="http://schemas.microsoft.com/office/drawing/2014/main" id="{AEF7F47D-BF58-4196-AB0A-42ECD5C53E37}"/>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j-ea"/>
              </a:rPr>
              <a:t>5. </a:t>
            </a:r>
            <a:r>
              <a:rPr lang="ko-KR" altLang="en-US" sz="1800" dirty="0">
                <a:latin typeface="+mj-ea"/>
              </a:rPr>
              <a:t>클라우드 소프트웨어 설치 </a:t>
            </a:r>
            <a:r>
              <a:rPr lang="en-US" altLang="ko-KR" sz="1800" dirty="0">
                <a:latin typeface="+mj-ea"/>
              </a:rPr>
              <a:t>(2/8)</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1) </a:t>
            </a:r>
            <a:r>
              <a:rPr lang="ko-KR" altLang="en-US" sz="1200" b="1" dirty="0">
                <a:latin typeface="+mn-ea"/>
              </a:rPr>
              <a:t>수집 클라우드의 주요 프로세스 목록</a:t>
            </a:r>
          </a:p>
        </p:txBody>
      </p:sp>
      <p:graphicFrame>
        <p:nvGraphicFramePr>
          <p:cNvPr id="6" name="표 5">
            <a:extLst>
              <a:ext uri="{FF2B5EF4-FFF2-40B4-BE49-F238E27FC236}">
                <a16:creationId xmlns:a16="http://schemas.microsoft.com/office/drawing/2014/main" id="{3B4046A3-78BF-4F40-8CFB-4F32369E8B33}"/>
              </a:ext>
            </a:extLst>
          </p:cNvPr>
          <p:cNvGraphicFramePr>
            <a:graphicFrameLocks noGrp="1"/>
          </p:cNvGraphicFramePr>
          <p:nvPr>
            <p:extLst>
              <p:ext uri="{D42A27DB-BD31-4B8C-83A1-F6EECF244321}">
                <p14:modId xmlns:p14="http://schemas.microsoft.com/office/powerpoint/2010/main" val="1326705323"/>
              </p:ext>
            </p:extLst>
          </p:nvPr>
        </p:nvGraphicFramePr>
        <p:xfrm>
          <a:off x="476312" y="1628800"/>
          <a:ext cx="8208910" cy="4071730"/>
        </p:xfrm>
        <a:graphic>
          <a:graphicData uri="http://schemas.openxmlformats.org/drawingml/2006/table">
            <a:tbl>
              <a:tblPr firstRow="1" firstCol="1" bandRow="1">
                <a:tableStyleId>{5C22544A-7EE6-4342-B048-85BDC9FD1C3A}</a:tableStyleId>
              </a:tblPr>
              <a:tblGrid>
                <a:gridCol w="1272198">
                  <a:extLst>
                    <a:ext uri="{9D8B030D-6E8A-4147-A177-3AD203B41FA5}">
                      <a16:colId xmlns:a16="http://schemas.microsoft.com/office/drawing/2014/main" val="1268796129"/>
                    </a:ext>
                  </a:extLst>
                </a:gridCol>
                <a:gridCol w="1586427">
                  <a:extLst>
                    <a:ext uri="{9D8B030D-6E8A-4147-A177-3AD203B41FA5}">
                      <a16:colId xmlns:a16="http://schemas.microsoft.com/office/drawing/2014/main" val="2037615325"/>
                    </a:ext>
                  </a:extLst>
                </a:gridCol>
                <a:gridCol w="1317838">
                  <a:extLst>
                    <a:ext uri="{9D8B030D-6E8A-4147-A177-3AD203B41FA5}">
                      <a16:colId xmlns:a16="http://schemas.microsoft.com/office/drawing/2014/main" val="3916779241"/>
                    </a:ext>
                  </a:extLst>
                </a:gridCol>
                <a:gridCol w="4032447">
                  <a:extLst>
                    <a:ext uri="{9D8B030D-6E8A-4147-A177-3AD203B41FA5}">
                      <a16:colId xmlns:a16="http://schemas.microsoft.com/office/drawing/2014/main" val="2171861330"/>
                    </a:ext>
                  </a:extLst>
                </a:gridCol>
              </a:tblGrid>
              <a:tr h="336097">
                <a:tc>
                  <a:txBody>
                    <a:bodyPr/>
                    <a:lstStyle/>
                    <a:p>
                      <a:pPr algn="ctr">
                        <a:lnSpc>
                          <a:spcPct val="200000"/>
                        </a:lnSpc>
                      </a:pPr>
                      <a:r>
                        <a:rPr lang="ko-KR" sz="800" b="1" kern="100" dirty="0">
                          <a:effectLst/>
                          <a:latin typeface="+mj-ea"/>
                          <a:ea typeface="+mj-ea"/>
                        </a:rPr>
                        <a:t>프로그램명</a:t>
                      </a:r>
                      <a:endParaRPr lang="ko-KR" sz="800" b="1" kern="100" dirty="0">
                        <a:effectLst/>
                        <a:latin typeface="+mj-ea"/>
                        <a:ea typeface="+mj-ea"/>
                        <a:cs typeface="굴림" panose="020B0600000101010101" pitchFamily="50" charset="-127"/>
                      </a:endParaRPr>
                    </a:p>
                  </a:txBody>
                  <a:tcPr marL="51435" marR="51435" marT="0" marB="0"/>
                </a:tc>
                <a:tc>
                  <a:txBody>
                    <a:bodyPr/>
                    <a:lstStyle/>
                    <a:p>
                      <a:pPr algn="ctr">
                        <a:lnSpc>
                          <a:spcPct val="200000"/>
                        </a:lnSpc>
                      </a:pPr>
                      <a:r>
                        <a:rPr lang="ko-KR" sz="800" b="1" kern="100" dirty="0">
                          <a:effectLst/>
                          <a:latin typeface="+mj-ea"/>
                          <a:ea typeface="+mj-ea"/>
                        </a:rPr>
                        <a:t>서비스명</a:t>
                      </a:r>
                      <a:endParaRPr lang="ko-KR" sz="800" b="1" kern="100" dirty="0">
                        <a:effectLst/>
                        <a:latin typeface="+mj-ea"/>
                        <a:ea typeface="+mj-ea"/>
                        <a:cs typeface="굴림" panose="020B0600000101010101" pitchFamily="50" charset="-127"/>
                      </a:endParaRPr>
                    </a:p>
                  </a:txBody>
                  <a:tcPr marL="51435" marR="51435" marT="0" marB="0"/>
                </a:tc>
                <a:tc>
                  <a:txBody>
                    <a:bodyPr/>
                    <a:lstStyle/>
                    <a:p>
                      <a:pPr algn="ctr">
                        <a:lnSpc>
                          <a:spcPct val="200000"/>
                        </a:lnSpc>
                      </a:pPr>
                      <a:r>
                        <a:rPr lang="ko-KR" altLang="en-US" sz="800" b="1" kern="100" dirty="0">
                          <a:effectLst/>
                          <a:latin typeface="+mj-ea"/>
                          <a:ea typeface="+mj-ea"/>
                          <a:cs typeface="굴림" panose="020B0600000101010101" pitchFamily="50" charset="-127"/>
                        </a:rPr>
                        <a:t>프로세스명</a:t>
                      </a:r>
                      <a:endParaRPr lang="ko-KR" sz="800" b="1" kern="100" dirty="0">
                        <a:effectLst/>
                        <a:latin typeface="+mj-ea"/>
                        <a:ea typeface="+mj-ea"/>
                        <a:cs typeface="굴림" panose="020B0600000101010101" pitchFamily="50" charset="-127"/>
                      </a:endParaRPr>
                    </a:p>
                  </a:txBody>
                  <a:tcPr marL="51435" marR="51435" marT="0" marB="0"/>
                </a:tc>
                <a:tc>
                  <a:txBody>
                    <a:bodyPr/>
                    <a:lstStyle/>
                    <a:p>
                      <a:pPr algn="ctr">
                        <a:lnSpc>
                          <a:spcPct val="200000"/>
                        </a:lnSpc>
                      </a:pPr>
                      <a:r>
                        <a:rPr lang="ko-KR" sz="800" b="1" kern="100" dirty="0">
                          <a:effectLst/>
                          <a:latin typeface="+mj-ea"/>
                          <a:ea typeface="+mj-ea"/>
                        </a:rPr>
                        <a:t>설명</a:t>
                      </a:r>
                      <a:endParaRPr lang="ko-KR" sz="800" b="1" kern="100" dirty="0">
                        <a:effectLst/>
                        <a:latin typeface="+mj-ea"/>
                        <a:ea typeface="+mj-ea"/>
                        <a:cs typeface="굴림" panose="020B0600000101010101" pitchFamily="50" charset="-127"/>
                      </a:endParaRPr>
                    </a:p>
                  </a:txBody>
                  <a:tcPr marL="51435" marR="51435" marT="0" marB="0"/>
                </a:tc>
                <a:extLst>
                  <a:ext uri="{0D108BD9-81ED-4DB2-BD59-A6C34878D82A}">
                    <a16:rowId xmlns:a16="http://schemas.microsoft.com/office/drawing/2014/main" val="2511973305"/>
                  </a:ext>
                </a:extLst>
              </a:tr>
              <a:tr h="336097">
                <a:tc>
                  <a:txBody>
                    <a:bodyPr/>
                    <a:lstStyle/>
                    <a:p>
                      <a:pPr algn="just">
                        <a:lnSpc>
                          <a:spcPct val="200000"/>
                        </a:lnSpc>
                      </a:pPr>
                      <a:r>
                        <a:rPr lang="en-US" sz="1000" b="1" kern="100" dirty="0">
                          <a:effectLst/>
                          <a:latin typeface="+mn-ea"/>
                          <a:ea typeface="+mn-ea"/>
                        </a:rPr>
                        <a:t>Nginx</a:t>
                      </a:r>
                      <a:endParaRPr lang="ko-KR" sz="1000" b="1"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sz="1000" kern="100" dirty="0" err="1">
                          <a:effectLst/>
                          <a:latin typeface="+mn-ea"/>
                          <a:ea typeface="+mn-ea"/>
                        </a:rPr>
                        <a:t>nginx</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err="1">
                          <a:effectLst/>
                          <a:latin typeface="+mn-ea"/>
                          <a:ea typeface="+mn-ea"/>
                          <a:cs typeface="굴림" panose="020B0600000101010101" pitchFamily="50" charset="-127"/>
                        </a:rPr>
                        <a:t>nginx</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ko-KR" altLang="en-US" sz="1000" kern="100" dirty="0">
                          <a:effectLst/>
                          <a:latin typeface="+mn-ea"/>
                          <a:ea typeface="+mn-ea"/>
                        </a:rPr>
                        <a:t>클라우드</a:t>
                      </a:r>
                      <a:r>
                        <a:rPr lang="en-US" sz="1000" kern="100" dirty="0">
                          <a:effectLst/>
                          <a:latin typeface="+mn-ea"/>
                          <a:ea typeface="+mn-ea"/>
                        </a:rPr>
                        <a:t> WEB </a:t>
                      </a:r>
                      <a:r>
                        <a:rPr lang="ko-KR" sz="1000" kern="100" dirty="0">
                          <a:effectLst/>
                          <a:latin typeface="+mn-ea"/>
                          <a:ea typeface="+mn-ea"/>
                        </a:rPr>
                        <a:t>서버</a:t>
                      </a:r>
                      <a:endParaRPr lang="ko-KR" sz="1000" kern="100" dirty="0">
                        <a:effectLst/>
                        <a:latin typeface="+mn-ea"/>
                        <a:ea typeface="+mn-ea"/>
                        <a:cs typeface="굴림" panose="020B0600000101010101" pitchFamily="50" charset="-127"/>
                      </a:endParaRPr>
                    </a:p>
                  </a:txBody>
                  <a:tcPr marL="51435" marR="51435" marT="0" marB="0"/>
                </a:tc>
                <a:extLst>
                  <a:ext uri="{0D108BD9-81ED-4DB2-BD59-A6C34878D82A}">
                    <a16:rowId xmlns:a16="http://schemas.microsoft.com/office/drawing/2014/main" val="930595358"/>
                  </a:ext>
                </a:extLst>
              </a:tr>
              <a:tr h="336097">
                <a:tc>
                  <a:txBody>
                    <a:bodyPr/>
                    <a:lstStyle/>
                    <a:p>
                      <a:pPr algn="just">
                        <a:lnSpc>
                          <a:spcPct val="200000"/>
                        </a:lnSpc>
                      </a:pPr>
                      <a:r>
                        <a:rPr lang="en-US" sz="1000" b="1" kern="100" dirty="0">
                          <a:effectLst/>
                          <a:latin typeface="+mn-ea"/>
                          <a:ea typeface="+mn-ea"/>
                        </a:rPr>
                        <a:t>MariaDB</a:t>
                      </a:r>
                      <a:endParaRPr lang="ko-KR" sz="1000" b="1"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sz="1000" kern="100" dirty="0" err="1">
                          <a:effectLst/>
                          <a:latin typeface="+mn-ea"/>
                          <a:ea typeface="+mn-ea"/>
                        </a:rPr>
                        <a:t>mysql</a:t>
                      </a:r>
                      <a:r>
                        <a:rPr lang="en-US" sz="1000" kern="100" dirty="0">
                          <a:effectLst/>
                          <a:latin typeface="+mn-ea"/>
                          <a:ea typeface="+mn-ea"/>
                        </a:rPr>
                        <a:t>, </a:t>
                      </a:r>
                      <a:r>
                        <a:rPr lang="en-US" sz="1000" kern="100" dirty="0" err="1">
                          <a:effectLst/>
                          <a:latin typeface="+mn-ea"/>
                          <a:ea typeface="+mn-ea"/>
                        </a:rPr>
                        <a:t>mariadb</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err="1">
                          <a:effectLst/>
                          <a:latin typeface="+mn-ea"/>
                          <a:ea typeface="+mn-ea"/>
                          <a:cs typeface="굴림" panose="020B0600000101010101" pitchFamily="50" charset="-127"/>
                        </a:rPr>
                        <a:t>mariadbd</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ko-KR" altLang="en-US" sz="1000" kern="100" dirty="0">
                          <a:effectLst/>
                          <a:latin typeface="+mn-ea"/>
                          <a:ea typeface="+mn-ea"/>
                        </a:rPr>
                        <a:t>관리용</a:t>
                      </a:r>
                      <a:r>
                        <a:rPr lang="en-US" sz="1000" kern="100" dirty="0">
                          <a:effectLst/>
                          <a:latin typeface="+mn-ea"/>
                          <a:ea typeface="+mn-ea"/>
                        </a:rPr>
                        <a:t> </a:t>
                      </a:r>
                      <a:r>
                        <a:rPr lang="ko-KR" sz="1000" kern="100" dirty="0">
                          <a:effectLst/>
                          <a:latin typeface="+mn-ea"/>
                          <a:ea typeface="+mn-ea"/>
                        </a:rPr>
                        <a:t>데이터베이스</a:t>
                      </a:r>
                      <a:endParaRPr lang="ko-KR" sz="1000" kern="100" dirty="0">
                        <a:effectLst/>
                        <a:latin typeface="+mn-ea"/>
                        <a:ea typeface="+mn-ea"/>
                        <a:cs typeface="굴림" panose="020B0600000101010101" pitchFamily="50" charset="-127"/>
                      </a:endParaRPr>
                    </a:p>
                  </a:txBody>
                  <a:tcPr marL="51435" marR="51435" marT="0" marB="0"/>
                </a:tc>
                <a:extLst>
                  <a:ext uri="{0D108BD9-81ED-4DB2-BD59-A6C34878D82A}">
                    <a16:rowId xmlns:a16="http://schemas.microsoft.com/office/drawing/2014/main" val="3012203057"/>
                  </a:ext>
                </a:extLst>
              </a:tr>
              <a:tr h="374663">
                <a:tc>
                  <a:txBody>
                    <a:bodyPr/>
                    <a:lstStyle/>
                    <a:p>
                      <a:pPr algn="just">
                        <a:lnSpc>
                          <a:spcPct val="200000"/>
                        </a:lnSpc>
                      </a:pPr>
                      <a:r>
                        <a:rPr lang="en-US" altLang="ko-KR" sz="1000" b="1" kern="100" dirty="0">
                          <a:solidFill>
                            <a:schemeClr val="lt1"/>
                          </a:solidFill>
                          <a:effectLst/>
                          <a:latin typeface="+mn-ea"/>
                          <a:ea typeface="+mn-ea"/>
                          <a:cs typeface="+mn-cs"/>
                        </a:rPr>
                        <a:t>Django</a:t>
                      </a:r>
                      <a:endParaRPr lang="ko-KR" altLang="en-US" sz="1000" b="1" kern="100" dirty="0">
                        <a:solidFill>
                          <a:schemeClr val="lt1"/>
                        </a:solidFill>
                        <a:effectLst/>
                        <a:latin typeface="+mn-ea"/>
                        <a:ea typeface="+mn-ea"/>
                        <a:cs typeface="+mn-cs"/>
                      </a:endParaRPr>
                    </a:p>
                  </a:txBody>
                  <a:tcPr marL="51435" marR="51435" marT="0" marB="0"/>
                </a:tc>
                <a:tc>
                  <a:txBody>
                    <a:bodyPr/>
                    <a:lstStyle/>
                    <a:p>
                      <a:pPr algn="just">
                        <a:lnSpc>
                          <a:spcPct val="200000"/>
                        </a:lnSpc>
                      </a:pPr>
                      <a:r>
                        <a:rPr lang="en-US" altLang="ko-KR" sz="1000" kern="100" dirty="0" err="1">
                          <a:effectLst/>
                          <a:latin typeface="+mn-ea"/>
                          <a:ea typeface="+mn-ea"/>
                          <a:cs typeface="굴림" panose="020B0600000101010101" pitchFamily="50" charset="-127"/>
                        </a:rPr>
                        <a:t>django</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a:effectLst/>
                          <a:latin typeface="+mn-ea"/>
                          <a:ea typeface="+mn-ea"/>
                          <a:cs typeface="굴림" panose="020B0600000101010101" pitchFamily="50" charset="-127"/>
                        </a:rPr>
                        <a:t>manage.py</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ko-KR" altLang="en-US" sz="1000" kern="100" dirty="0">
                          <a:effectLst/>
                          <a:latin typeface="+mn-ea"/>
                          <a:ea typeface="+mn-ea"/>
                        </a:rPr>
                        <a:t>클라우드</a:t>
                      </a:r>
                      <a:r>
                        <a:rPr lang="en-US" sz="1000" kern="100" dirty="0">
                          <a:effectLst/>
                          <a:latin typeface="+mn-ea"/>
                          <a:ea typeface="+mn-ea"/>
                        </a:rPr>
                        <a:t> WAS </a:t>
                      </a:r>
                      <a:r>
                        <a:rPr lang="ko-KR" sz="1000" kern="100" dirty="0">
                          <a:effectLst/>
                          <a:latin typeface="+mn-ea"/>
                          <a:ea typeface="+mn-ea"/>
                        </a:rPr>
                        <a:t>서버</a:t>
                      </a:r>
                      <a:endParaRPr lang="ko-KR" sz="1000" kern="100" dirty="0">
                        <a:effectLst/>
                        <a:latin typeface="+mn-ea"/>
                        <a:ea typeface="+mn-ea"/>
                        <a:cs typeface="굴림" panose="020B0600000101010101" pitchFamily="50" charset="-127"/>
                      </a:endParaRPr>
                    </a:p>
                  </a:txBody>
                  <a:tcPr marL="51435" marR="51435" marT="0" marB="0"/>
                </a:tc>
                <a:extLst>
                  <a:ext uri="{0D108BD9-81ED-4DB2-BD59-A6C34878D82A}">
                    <a16:rowId xmlns:a16="http://schemas.microsoft.com/office/drawing/2014/main" val="3317066535"/>
                  </a:ext>
                </a:extLst>
              </a:tr>
              <a:tr h="336097">
                <a:tc>
                  <a:txBody>
                    <a:bodyPr/>
                    <a:lstStyle/>
                    <a:p>
                      <a:pPr algn="just">
                        <a:lnSpc>
                          <a:spcPct val="200000"/>
                        </a:lnSpc>
                      </a:pPr>
                      <a:r>
                        <a:rPr lang="en-US" sz="1000" b="1" kern="100" dirty="0">
                          <a:effectLst/>
                          <a:latin typeface="+mn-ea"/>
                          <a:ea typeface="+mn-ea"/>
                        </a:rPr>
                        <a:t>Grafana</a:t>
                      </a:r>
                      <a:endParaRPr lang="ko-KR" sz="1000" b="1"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sz="1000" kern="100" dirty="0" err="1">
                          <a:effectLst/>
                          <a:latin typeface="+mn-ea"/>
                          <a:ea typeface="+mn-ea"/>
                        </a:rPr>
                        <a:t>grafana</a:t>
                      </a:r>
                      <a:r>
                        <a:rPr lang="en-US" sz="1000" kern="100" dirty="0">
                          <a:effectLst/>
                          <a:latin typeface="+mn-ea"/>
                          <a:ea typeface="+mn-ea"/>
                        </a:rPr>
                        <a:t>-server</a:t>
                      </a:r>
                      <a:endParaRPr lang="ko-KR" sz="1000" kern="100" dirty="0">
                        <a:effectLst/>
                        <a:latin typeface="+mn-ea"/>
                        <a:ea typeface="+mn-ea"/>
                        <a:cs typeface="굴림" panose="020B0600000101010101" pitchFamily="50" charset="-127"/>
                      </a:endParaRPr>
                    </a:p>
                  </a:txBody>
                  <a:tcPr marL="51435" marR="51435" marT="0" marB="0"/>
                </a:tc>
                <a:tc>
                  <a:txBody>
                    <a:bodyPr/>
                    <a:lstStyle/>
                    <a:p>
                      <a:pPr marL="0" marR="0" lvl="0" indent="0" algn="just" defTabSz="914400" rtl="0" eaLnBrk="1" fontAlgn="auto" latinLnBrk="1" hangingPunct="1">
                        <a:lnSpc>
                          <a:spcPct val="200000"/>
                        </a:lnSpc>
                        <a:spcBef>
                          <a:spcPts val="0"/>
                        </a:spcBef>
                        <a:spcAft>
                          <a:spcPts val="0"/>
                        </a:spcAft>
                        <a:buClrTx/>
                        <a:buSzTx/>
                        <a:buFontTx/>
                        <a:buNone/>
                        <a:tabLst/>
                        <a:defRPr/>
                      </a:pPr>
                      <a:r>
                        <a:rPr lang="en-US" altLang="ko-KR" sz="1000" kern="100" dirty="0" err="1">
                          <a:effectLst/>
                          <a:latin typeface="+mn-ea"/>
                          <a:ea typeface="+mn-ea"/>
                        </a:rPr>
                        <a:t>grafana</a:t>
                      </a:r>
                      <a:r>
                        <a:rPr lang="en-US" altLang="ko-KR" sz="1000" kern="100" dirty="0">
                          <a:effectLst/>
                          <a:latin typeface="+mn-ea"/>
                          <a:ea typeface="+mn-ea"/>
                        </a:rPr>
                        <a:t>-server</a:t>
                      </a:r>
                      <a:endParaRPr lang="ko-KR" alt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ko-KR" altLang="ko-KR" sz="1000" kern="100" dirty="0" err="1">
                          <a:effectLst/>
                          <a:latin typeface="+mn-ea"/>
                          <a:ea typeface="+mn-ea"/>
                        </a:rPr>
                        <a:t>대쉬보드</a:t>
                      </a:r>
                      <a:r>
                        <a:rPr lang="en-US" altLang="ko-KR" sz="1000" kern="100" dirty="0">
                          <a:effectLst/>
                          <a:latin typeface="+mn-ea"/>
                          <a:ea typeface="+mn-ea"/>
                        </a:rPr>
                        <a:t>, </a:t>
                      </a:r>
                      <a:r>
                        <a:rPr lang="ko-KR" sz="1000" kern="100" dirty="0">
                          <a:effectLst/>
                          <a:latin typeface="+mn-ea"/>
                          <a:ea typeface="+mn-ea"/>
                        </a:rPr>
                        <a:t>그래프 </a:t>
                      </a:r>
                      <a:r>
                        <a:rPr lang="en-US" altLang="ko-KR" sz="1000" kern="100" dirty="0">
                          <a:effectLst/>
                          <a:latin typeface="+mn-ea"/>
                          <a:ea typeface="+mn-ea"/>
                        </a:rPr>
                        <a:t>UI </a:t>
                      </a:r>
                      <a:r>
                        <a:rPr lang="ko-KR" sz="1000" kern="100" dirty="0">
                          <a:effectLst/>
                          <a:latin typeface="+mn-ea"/>
                          <a:ea typeface="+mn-ea"/>
                        </a:rPr>
                        <a:t>앱</a:t>
                      </a:r>
                      <a:endParaRPr lang="ko-KR" sz="1000" kern="100" dirty="0">
                        <a:effectLst/>
                        <a:latin typeface="+mn-ea"/>
                        <a:ea typeface="+mn-ea"/>
                        <a:cs typeface="굴림" panose="020B0600000101010101" pitchFamily="50" charset="-127"/>
                      </a:endParaRPr>
                    </a:p>
                  </a:txBody>
                  <a:tcPr marL="51435" marR="51435" marT="0" marB="0"/>
                </a:tc>
                <a:extLst>
                  <a:ext uri="{0D108BD9-81ED-4DB2-BD59-A6C34878D82A}">
                    <a16:rowId xmlns:a16="http://schemas.microsoft.com/office/drawing/2014/main" val="2541125948"/>
                  </a:ext>
                </a:extLst>
              </a:tr>
              <a:tr h="336097">
                <a:tc>
                  <a:txBody>
                    <a:bodyPr/>
                    <a:lstStyle/>
                    <a:p>
                      <a:pPr algn="just">
                        <a:lnSpc>
                          <a:spcPct val="200000"/>
                        </a:lnSpc>
                      </a:pPr>
                      <a:r>
                        <a:rPr lang="en-US" sz="1000" b="1" kern="100" dirty="0" err="1">
                          <a:effectLst/>
                          <a:latin typeface="+mn-ea"/>
                          <a:ea typeface="+mn-ea"/>
                        </a:rPr>
                        <a:t>InfluxDB</a:t>
                      </a:r>
                      <a:endParaRPr lang="ko-KR" sz="1000" b="1"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sz="1000" kern="100" dirty="0" err="1">
                          <a:effectLst/>
                          <a:latin typeface="+mn-ea"/>
                          <a:ea typeface="+mn-ea"/>
                        </a:rPr>
                        <a:t>influxdb</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err="1">
                          <a:effectLst/>
                          <a:latin typeface="+mn-ea"/>
                          <a:ea typeface="+mn-ea"/>
                          <a:cs typeface="굴림" panose="020B0600000101010101" pitchFamily="50" charset="-127"/>
                        </a:rPr>
                        <a:t>influxd</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ko-KR" altLang="en-US" sz="1000" kern="100" dirty="0">
                          <a:effectLst/>
                          <a:latin typeface="+mn-ea"/>
                          <a:ea typeface="+mn-ea"/>
                        </a:rPr>
                        <a:t>클라우드 상태</a:t>
                      </a:r>
                      <a:r>
                        <a:rPr lang="en-US" sz="1000" kern="100" dirty="0">
                          <a:effectLst/>
                          <a:latin typeface="+mn-ea"/>
                          <a:ea typeface="+mn-ea"/>
                        </a:rPr>
                        <a:t> </a:t>
                      </a:r>
                      <a:r>
                        <a:rPr lang="ko-KR" altLang="en-US" sz="1000" kern="100" dirty="0">
                          <a:effectLst/>
                          <a:latin typeface="+mn-ea"/>
                          <a:ea typeface="+mn-ea"/>
                        </a:rPr>
                        <a:t>저장용</a:t>
                      </a:r>
                      <a:r>
                        <a:rPr lang="ko-KR" sz="1000" kern="100" dirty="0">
                          <a:effectLst/>
                          <a:latin typeface="+mn-ea"/>
                          <a:ea typeface="+mn-ea"/>
                        </a:rPr>
                        <a:t> 데이터베이스</a:t>
                      </a:r>
                      <a:endParaRPr lang="ko-KR" sz="1000" kern="100" dirty="0">
                        <a:effectLst/>
                        <a:latin typeface="+mn-ea"/>
                        <a:ea typeface="+mn-ea"/>
                        <a:cs typeface="굴림" panose="020B0600000101010101" pitchFamily="50" charset="-127"/>
                      </a:endParaRPr>
                    </a:p>
                  </a:txBody>
                  <a:tcPr marL="51435" marR="51435" marT="0" marB="0"/>
                </a:tc>
                <a:extLst>
                  <a:ext uri="{0D108BD9-81ED-4DB2-BD59-A6C34878D82A}">
                    <a16:rowId xmlns:a16="http://schemas.microsoft.com/office/drawing/2014/main" val="4025102040"/>
                  </a:ext>
                </a:extLst>
              </a:tr>
              <a:tr h="336097">
                <a:tc>
                  <a:txBody>
                    <a:bodyPr/>
                    <a:lstStyle/>
                    <a:p>
                      <a:pPr algn="just">
                        <a:lnSpc>
                          <a:spcPct val="200000"/>
                        </a:lnSpc>
                      </a:pPr>
                      <a:r>
                        <a:rPr lang="en-US" altLang="ko-KR" sz="1000" b="1" kern="100" dirty="0" err="1">
                          <a:solidFill>
                            <a:schemeClr val="lt1"/>
                          </a:solidFill>
                          <a:effectLst/>
                          <a:latin typeface="+mn-ea"/>
                          <a:ea typeface="+mn-ea"/>
                          <a:cs typeface="+mn-cs"/>
                        </a:rPr>
                        <a:t>machbase</a:t>
                      </a:r>
                      <a:endParaRPr lang="ko-KR" altLang="en-US" sz="1000" b="1" kern="100" dirty="0">
                        <a:solidFill>
                          <a:schemeClr val="lt1"/>
                        </a:solidFill>
                        <a:effectLst/>
                        <a:latin typeface="+mn-ea"/>
                        <a:ea typeface="+mn-ea"/>
                        <a:cs typeface="+mn-cs"/>
                      </a:endParaRPr>
                    </a:p>
                  </a:txBody>
                  <a:tcPr marL="51435" marR="51435" marT="0" marB="0"/>
                </a:tc>
                <a:tc>
                  <a:txBody>
                    <a:bodyPr/>
                    <a:lstStyle/>
                    <a:p>
                      <a:pPr algn="just">
                        <a:lnSpc>
                          <a:spcPct val="200000"/>
                        </a:lnSpc>
                      </a:pPr>
                      <a:r>
                        <a:rPr lang="en-US" altLang="ko-KR" sz="1000" kern="100" dirty="0">
                          <a:effectLst/>
                          <a:latin typeface="+mn-ea"/>
                          <a:ea typeface="+mn-ea"/>
                          <a:cs typeface="굴림" panose="020B0600000101010101" pitchFamily="50" charset="-127"/>
                        </a:rPr>
                        <a:t>-</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err="1">
                          <a:effectLst/>
                          <a:latin typeface="+mn-ea"/>
                          <a:ea typeface="+mn-ea"/>
                          <a:cs typeface="굴림" panose="020B0600000101010101" pitchFamily="50" charset="-127"/>
                        </a:rPr>
                        <a:t>machbased</a:t>
                      </a:r>
                      <a:r>
                        <a:rPr lang="en-US" altLang="ko-KR" sz="1000" kern="100" dirty="0">
                          <a:effectLst/>
                          <a:latin typeface="+mn-ea"/>
                          <a:ea typeface="+mn-ea"/>
                          <a:cs typeface="굴림" panose="020B0600000101010101" pitchFamily="50" charset="-127"/>
                        </a:rPr>
                        <a:t>, MWA</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ko-KR" altLang="en-US" sz="1000" kern="100" dirty="0">
                          <a:effectLst/>
                          <a:latin typeface="+mn-ea"/>
                          <a:ea typeface="+mn-ea"/>
                          <a:cs typeface="굴림" panose="020B0600000101010101" pitchFamily="50" charset="-127"/>
                        </a:rPr>
                        <a:t>시계열 데이터 저장용 데이터베이스</a:t>
                      </a:r>
                      <a:endParaRPr lang="ko-KR" sz="1000" kern="100" dirty="0">
                        <a:effectLst/>
                        <a:latin typeface="+mn-ea"/>
                        <a:ea typeface="+mn-ea"/>
                        <a:cs typeface="굴림" panose="020B0600000101010101" pitchFamily="50" charset="-127"/>
                      </a:endParaRPr>
                    </a:p>
                  </a:txBody>
                  <a:tcPr marL="51435" marR="51435" marT="0" marB="0"/>
                </a:tc>
                <a:extLst>
                  <a:ext uri="{0D108BD9-81ED-4DB2-BD59-A6C34878D82A}">
                    <a16:rowId xmlns:a16="http://schemas.microsoft.com/office/drawing/2014/main" val="2613847896"/>
                  </a:ext>
                </a:extLst>
              </a:tr>
              <a:tr h="336097">
                <a:tc>
                  <a:txBody>
                    <a:bodyPr/>
                    <a:lstStyle/>
                    <a:p>
                      <a:pPr algn="just">
                        <a:lnSpc>
                          <a:spcPct val="200000"/>
                        </a:lnSpc>
                      </a:pPr>
                      <a:r>
                        <a:rPr lang="en-US" altLang="ko-KR" sz="1000" b="1" kern="100" dirty="0">
                          <a:solidFill>
                            <a:schemeClr val="lt1"/>
                          </a:solidFill>
                          <a:effectLst/>
                          <a:latin typeface="+mn-ea"/>
                          <a:ea typeface="+mn-ea"/>
                          <a:cs typeface="+mn-cs"/>
                        </a:rPr>
                        <a:t>RabbitMQ</a:t>
                      </a:r>
                      <a:endParaRPr lang="ko-KR" altLang="en-US" sz="1000" b="1" kern="100" dirty="0">
                        <a:solidFill>
                          <a:schemeClr val="lt1"/>
                        </a:solidFill>
                        <a:effectLst/>
                        <a:latin typeface="+mn-ea"/>
                        <a:ea typeface="+mn-ea"/>
                        <a:cs typeface="+mn-cs"/>
                      </a:endParaRPr>
                    </a:p>
                  </a:txBody>
                  <a:tcPr marL="51435" marR="51435" marT="0" marB="0"/>
                </a:tc>
                <a:tc>
                  <a:txBody>
                    <a:bodyPr/>
                    <a:lstStyle/>
                    <a:p>
                      <a:pPr algn="just">
                        <a:lnSpc>
                          <a:spcPct val="200000"/>
                        </a:lnSpc>
                      </a:pPr>
                      <a:r>
                        <a:rPr lang="en-US" altLang="ko-KR" sz="1000" kern="100" dirty="0" err="1">
                          <a:effectLst/>
                          <a:latin typeface="+mn-ea"/>
                          <a:ea typeface="+mn-ea"/>
                          <a:cs typeface="굴림" panose="020B0600000101010101" pitchFamily="50" charset="-127"/>
                        </a:rPr>
                        <a:t>rabbitmq</a:t>
                      </a:r>
                      <a:r>
                        <a:rPr lang="en-US" altLang="ko-KR" sz="1000" kern="100" dirty="0">
                          <a:effectLst/>
                          <a:latin typeface="+mn-ea"/>
                          <a:ea typeface="+mn-ea"/>
                          <a:cs typeface="굴림" panose="020B0600000101010101" pitchFamily="50" charset="-127"/>
                        </a:rPr>
                        <a:t>-server</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a:effectLst/>
                          <a:latin typeface="+mn-ea"/>
                          <a:ea typeface="+mn-ea"/>
                          <a:cs typeface="굴림" panose="020B0600000101010101" pitchFamily="50" charset="-127"/>
                        </a:rPr>
                        <a:t>- </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ko-KR" altLang="en-US" sz="1000" kern="100" dirty="0">
                          <a:effectLst/>
                          <a:latin typeface="+mn-ea"/>
                          <a:ea typeface="+mn-ea"/>
                          <a:cs typeface="굴림" panose="020B0600000101010101" pitchFamily="50" charset="-127"/>
                        </a:rPr>
                        <a:t>서비스간 </a:t>
                      </a:r>
                      <a:r>
                        <a:rPr lang="ko-KR" altLang="en-US" sz="1000" kern="100" dirty="0" err="1">
                          <a:effectLst/>
                          <a:latin typeface="+mn-ea"/>
                          <a:ea typeface="+mn-ea"/>
                          <a:cs typeface="굴림" panose="020B0600000101010101" pitchFamily="50" charset="-127"/>
                        </a:rPr>
                        <a:t>메세지</a:t>
                      </a:r>
                      <a:r>
                        <a:rPr lang="ko-KR" altLang="en-US" sz="1000" kern="100" dirty="0">
                          <a:effectLst/>
                          <a:latin typeface="+mn-ea"/>
                          <a:ea typeface="+mn-ea"/>
                          <a:cs typeface="굴림" panose="020B0600000101010101" pitchFamily="50" charset="-127"/>
                        </a:rPr>
                        <a:t> 통신 브로커</a:t>
                      </a:r>
                      <a:endParaRPr lang="ko-KR" sz="1000" kern="100" dirty="0">
                        <a:effectLst/>
                        <a:latin typeface="+mn-ea"/>
                        <a:ea typeface="+mn-ea"/>
                        <a:cs typeface="굴림" panose="020B0600000101010101" pitchFamily="50" charset="-127"/>
                      </a:endParaRPr>
                    </a:p>
                  </a:txBody>
                  <a:tcPr marL="51435" marR="51435" marT="0" marB="0"/>
                </a:tc>
                <a:extLst>
                  <a:ext uri="{0D108BD9-81ED-4DB2-BD59-A6C34878D82A}">
                    <a16:rowId xmlns:a16="http://schemas.microsoft.com/office/drawing/2014/main" val="4071989728"/>
                  </a:ext>
                </a:extLst>
              </a:tr>
              <a:tr h="336097">
                <a:tc>
                  <a:txBody>
                    <a:bodyPr/>
                    <a:lstStyle/>
                    <a:p>
                      <a:pPr algn="just">
                        <a:lnSpc>
                          <a:spcPct val="200000"/>
                        </a:lnSpc>
                      </a:pPr>
                      <a:r>
                        <a:rPr lang="en-US" altLang="ko-KR" sz="1000" b="1" kern="100" dirty="0">
                          <a:effectLst/>
                          <a:latin typeface="+mn-ea"/>
                          <a:ea typeface="+mn-ea"/>
                          <a:cs typeface="굴림" panose="020B0600000101010101" pitchFamily="50" charset="-127"/>
                        </a:rPr>
                        <a:t>gather</a:t>
                      </a:r>
                      <a:endParaRPr lang="ko-KR" sz="1000" b="1"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a:effectLst/>
                          <a:latin typeface="+mn-ea"/>
                          <a:ea typeface="+mn-ea"/>
                          <a:cs typeface="굴림" panose="020B0600000101010101" pitchFamily="50" charset="-127"/>
                        </a:rPr>
                        <a:t>gather</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a:effectLst/>
                          <a:latin typeface="+mn-ea"/>
                          <a:ea typeface="+mn-ea"/>
                          <a:cs typeface="굴림" panose="020B0600000101010101" pitchFamily="50" charset="-127"/>
                        </a:rPr>
                        <a:t>gather</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a:effectLst/>
                          <a:latin typeface="+mn-ea"/>
                          <a:ea typeface="+mn-ea"/>
                          <a:cs typeface="굴림" panose="020B0600000101010101" pitchFamily="50" charset="-127"/>
                        </a:rPr>
                        <a:t>OPC UA </a:t>
                      </a:r>
                      <a:r>
                        <a:rPr lang="ko-KR" altLang="en-US" sz="1000" kern="100" dirty="0">
                          <a:effectLst/>
                          <a:latin typeface="+mn-ea"/>
                          <a:ea typeface="+mn-ea"/>
                          <a:cs typeface="굴림" panose="020B0600000101010101" pitchFamily="50" charset="-127"/>
                        </a:rPr>
                        <a:t>프로토콜 기반 데이터 수집 에이전트</a:t>
                      </a:r>
                      <a:endParaRPr lang="ko-KR" sz="1000" kern="100" dirty="0">
                        <a:effectLst/>
                        <a:latin typeface="+mn-ea"/>
                        <a:ea typeface="+mn-ea"/>
                        <a:cs typeface="굴림" panose="020B0600000101010101" pitchFamily="50" charset="-127"/>
                      </a:endParaRPr>
                    </a:p>
                  </a:txBody>
                  <a:tcPr marL="51435" marR="51435" marT="0" marB="0"/>
                </a:tc>
                <a:extLst>
                  <a:ext uri="{0D108BD9-81ED-4DB2-BD59-A6C34878D82A}">
                    <a16:rowId xmlns:a16="http://schemas.microsoft.com/office/drawing/2014/main" val="1407980837"/>
                  </a:ext>
                </a:extLst>
              </a:tr>
              <a:tr h="336097">
                <a:tc>
                  <a:txBody>
                    <a:bodyPr/>
                    <a:lstStyle/>
                    <a:p>
                      <a:pPr algn="just">
                        <a:lnSpc>
                          <a:spcPct val="200000"/>
                        </a:lnSpc>
                      </a:pPr>
                      <a:r>
                        <a:rPr lang="en-US" altLang="ko-KR" sz="1000" b="1" kern="100" dirty="0" err="1">
                          <a:effectLst/>
                          <a:latin typeface="+mn-ea"/>
                          <a:ea typeface="+mn-ea"/>
                          <a:cs typeface="굴림" panose="020B0600000101010101" pitchFamily="50" charset="-127"/>
                        </a:rPr>
                        <a:t>mtsdb</a:t>
                      </a:r>
                      <a:endParaRPr lang="ko-KR" sz="1000" b="1"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err="1">
                          <a:effectLst/>
                          <a:latin typeface="+mn-ea"/>
                          <a:ea typeface="+mn-ea"/>
                          <a:cs typeface="굴림" panose="020B0600000101010101" pitchFamily="50" charset="-127"/>
                        </a:rPr>
                        <a:t>mtsdb</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err="1">
                          <a:effectLst/>
                          <a:latin typeface="+mn-ea"/>
                          <a:ea typeface="+mn-ea"/>
                          <a:cs typeface="굴림" panose="020B0600000101010101" pitchFamily="50" charset="-127"/>
                        </a:rPr>
                        <a:t>mtsdb</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ko-KR" altLang="en-US" sz="1000" kern="100" dirty="0">
                          <a:effectLst/>
                          <a:latin typeface="+mn-ea"/>
                          <a:ea typeface="+mn-ea"/>
                          <a:cs typeface="굴림" panose="020B0600000101010101" pitchFamily="50" charset="-127"/>
                        </a:rPr>
                        <a:t>수집된 데이터를 시계열 데이터베이스 저장하는 에이전트</a:t>
                      </a:r>
                      <a:endParaRPr lang="ko-KR" sz="1000" kern="100" dirty="0">
                        <a:effectLst/>
                        <a:latin typeface="+mn-ea"/>
                        <a:ea typeface="+mn-ea"/>
                        <a:cs typeface="굴림" panose="020B0600000101010101" pitchFamily="50" charset="-127"/>
                      </a:endParaRPr>
                    </a:p>
                  </a:txBody>
                  <a:tcPr marL="51435" marR="51435" marT="0" marB="0"/>
                </a:tc>
                <a:extLst>
                  <a:ext uri="{0D108BD9-81ED-4DB2-BD59-A6C34878D82A}">
                    <a16:rowId xmlns:a16="http://schemas.microsoft.com/office/drawing/2014/main" val="3014798171"/>
                  </a:ext>
                </a:extLst>
              </a:tr>
              <a:tr h="336097">
                <a:tc>
                  <a:txBody>
                    <a:bodyPr/>
                    <a:lstStyle/>
                    <a:p>
                      <a:pPr algn="just">
                        <a:lnSpc>
                          <a:spcPct val="200000"/>
                        </a:lnSpc>
                      </a:pPr>
                      <a:r>
                        <a:rPr lang="en-US" altLang="ko-KR" sz="1000" kern="100" dirty="0" err="1">
                          <a:effectLst/>
                          <a:latin typeface="+mn-ea"/>
                          <a:ea typeface="+mn-ea"/>
                          <a:cs typeface="굴림" panose="020B0600000101010101" pitchFamily="50" charset="-127"/>
                        </a:rPr>
                        <a:t>regi</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err="1">
                          <a:effectLst/>
                          <a:latin typeface="+mn-ea"/>
                          <a:ea typeface="+mn-ea"/>
                          <a:cs typeface="굴림" panose="020B0600000101010101" pitchFamily="50" charset="-127"/>
                        </a:rPr>
                        <a:t>regi</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err="1">
                          <a:effectLst/>
                          <a:latin typeface="+mn-ea"/>
                          <a:ea typeface="+mn-ea"/>
                          <a:cs typeface="굴림" panose="020B0600000101010101" pitchFamily="50" charset="-127"/>
                        </a:rPr>
                        <a:t>regi</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a:effectLst/>
                          <a:latin typeface="+mn-ea"/>
                          <a:ea typeface="+mn-ea"/>
                          <a:cs typeface="굴림" panose="020B0600000101010101" pitchFamily="50" charset="-127"/>
                        </a:rPr>
                        <a:t>Edge </a:t>
                      </a:r>
                      <a:r>
                        <a:rPr lang="ko-KR" altLang="en-US" sz="1000" kern="100" dirty="0">
                          <a:effectLst/>
                          <a:latin typeface="+mn-ea"/>
                          <a:ea typeface="+mn-ea"/>
                          <a:cs typeface="굴림" panose="020B0600000101010101" pitchFamily="50" charset="-127"/>
                        </a:rPr>
                        <a:t>게이트 등록 및 환경 설정 파일 전송 에이전트</a:t>
                      </a:r>
                      <a:endParaRPr lang="ko-KR" sz="1000" kern="100" dirty="0">
                        <a:effectLst/>
                        <a:latin typeface="+mn-ea"/>
                        <a:ea typeface="+mn-ea"/>
                        <a:cs typeface="굴림" panose="020B0600000101010101" pitchFamily="50" charset="-127"/>
                      </a:endParaRPr>
                    </a:p>
                  </a:txBody>
                  <a:tcPr marL="51435" marR="51435" marT="0" marB="0"/>
                </a:tc>
                <a:extLst>
                  <a:ext uri="{0D108BD9-81ED-4DB2-BD59-A6C34878D82A}">
                    <a16:rowId xmlns:a16="http://schemas.microsoft.com/office/drawing/2014/main" val="4099295655"/>
                  </a:ext>
                </a:extLst>
              </a:tr>
              <a:tr h="336097">
                <a:tc>
                  <a:txBody>
                    <a:bodyPr/>
                    <a:lstStyle/>
                    <a:p>
                      <a:pPr algn="just">
                        <a:lnSpc>
                          <a:spcPct val="200000"/>
                        </a:lnSpc>
                      </a:pPr>
                      <a:r>
                        <a:rPr lang="en-US" altLang="ko-KR" sz="1000" kern="100" dirty="0" err="1">
                          <a:effectLst/>
                          <a:latin typeface="+mn-ea"/>
                          <a:ea typeface="+mn-ea"/>
                          <a:cs typeface="굴림" panose="020B0600000101010101" pitchFamily="50" charset="-127"/>
                        </a:rPr>
                        <a:t>mgmtTag</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err="1">
                          <a:effectLst/>
                          <a:latin typeface="+mn-ea"/>
                          <a:ea typeface="+mn-ea"/>
                          <a:cs typeface="굴림" panose="020B0600000101010101" pitchFamily="50" charset="-127"/>
                        </a:rPr>
                        <a:t>mgmtTag</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en-US" altLang="ko-KR" sz="1000" kern="100" dirty="0" err="1">
                          <a:effectLst/>
                          <a:latin typeface="+mn-ea"/>
                          <a:ea typeface="+mn-ea"/>
                          <a:cs typeface="굴림" panose="020B0600000101010101" pitchFamily="50" charset="-127"/>
                        </a:rPr>
                        <a:t>mgmtTag</a:t>
                      </a:r>
                      <a:endParaRPr lang="ko-KR" sz="1000" kern="100" dirty="0">
                        <a:effectLst/>
                        <a:latin typeface="+mn-ea"/>
                        <a:ea typeface="+mn-ea"/>
                        <a:cs typeface="굴림" panose="020B0600000101010101" pitchFamily="50" charset="-127"/>
                      </a:endParaRPr>
                    </a:p>
                  </a:txBody>
                  <a:tcPr marL="51435" marR="51435" marT="0" marB="0"/>
                </a:tc>
                <a:tc>
                  <a:txBody>
                    <a:bodyPr/>
                    <a:lstStyle/>
                    <a:p>
                      <a:pPr algn="just">
                        <a:lnSpc>
                          <a:spcPct val="200000"/>
                        </a:lnSpc>
                      </a:pPr>
                      <a:r>
                        <a:rPr lang="ko-KR" altLang="en-US" sz="1000" kern="100" dirty="0">
                          <a:effectLst/>
                          <a:latin typeface="+mn-ea"/>
                          <a:ea typeface="+mn-ea"/>
                          <a:cs typeface="굴림" panose="020B0600000101010101" pitchFamily="50" charset="-127"/>
                        </a:rPr>
                        <a:t>수기 입력된 </a:t>
                      </a:r>
                      <a:r>
                        <a:rPr lang="en-US" altLang="ko-KR" sz="1000" kern="100" dirty="0">
                          <a:effectLst/>
                          <a:latin typeface="+mn-ea"/>
                          <a:ea typeface="+mn-ea"/>
                          <a:cs typeface="굴림" panose="020B0600000101010101" pitchFamily="50" charset="-127"/>
                        </a:rPr>
                        <a:t>TAG </a:t>
                      </a:r>
                      <a:r>
                        <a:rPr lang="ko-KR" altLang="en-US" sz="1000" kern="100" dirty="0">
                          <a:effectLst/>
                          <a:latin typeface="+mn-ea"/>
                          <a:ea typeface="+mn-ea"/>
                          <a:cs typeface="굴림" panose="020B0600000101010101" pitchFamily="50" charset="-127"/>
                        </a:rPr>
                        <a:t>데이터를 통신 브로커를 통해 전송하는 에이전트</a:t>
                      </a:r>
                      <a:endParaRPr lang="ko-KR" sz="1000" kern="100" dirty="0">
                        <a:effectLst/>
                        <a:latin typeface="+mn-ea"/>
                        <a:ea typeface="+mn-ea"/>
                        <a:cs typeface="굴림" panose="020B0600000101010101" pitchFamily="50" charset="-127"/>
                      </a:endParaRPr>
                    </a:p>
                  </a:txBody>
                  <a:tcPr marL="51435" marR="51435" marT="0" marB="0"/>
                </a:tc>
                <a:extLst>
                  <a:ext uri="{0D108BD9-81ED-4DB2-BD59-A6C34878D82A}">
                    <a16:rowId xmlns:a16="http://schemas.microsoft.com/office/drawing/2014/main" val="3171194277"/>
                  </a:ext>
                </a:extLst>
              </a:tr>
            </a:tbl>
          </a:graphicData>
        </a:graphic>
      </p:graphicFrame>
    </p:spTree>
    <p:extLst>
      <p:ext uri="{BB962C8B-B14F-4D97-AF65-F5344CB8AC3E}">
        <p14:creationId xmlns:p14="http://schemas.microsoft.com/office/powerpoint/2010/main" val="39462749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2">
            <a:extLst>
              <a:ext uri="{FF2B5EF4-FFF2-40B4-BE49-F238E27FC236}">
                <a16:creationId xmlns:a16="http://schemas.microsoft.com/office/drawing/2014/main" id="{2305F6D9-8F0E-4E79-94D4-2BE579D06A5A}"/>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j-ea"/>
              </a:rPr>
              <a:t>5. </a:t>
            </a:r>
            <a:r>
              <a:rPr lang="ko-KR" altLang="en-US" sz="1800" dirty="0">
                <a:latin typeface="+mj-ea"/>
              </a:rPr>
              <a:t>클라우드 소프트웨어 설치 </a:t>
            </a:r>
            <a:r>
              <a:rPr lang="en-US" altLang="ko-KR" sz="1800" dirty="0">
                <a:latin typeface="+mj-ea"/>
              </a:rPr>
              <a:t>(3/8)</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4165436"/>
          </a:xfrm>
          <a:prstGeom prst="rect">
            <a:avLst/>
          </a:prstGeom>
          <a:noFill/>
        </p:spPr>
        <p:txBody>
          <a:bodyPr wrap="square" rtlCol="0">
            <a:spAutoFit/>
          </a:bodyPr>
          <a:lstStyle/>
          <a:p>
            <a:pPr marL="228600" indent="-228600">
              <a:lnSpc>
                <a:spcPct val="150000"/>
              </a:lnSpc>
              <a:buAutoNum type="arabicParenR"/>
            </a:pPr>
            <a:r>
              <a:rPr lang="ko-KR" altLang="en-US" sz="1200" b="1" dirty="0">
                <a:latin typeface="+mn-ea"/>
              </a:rPr>
              <a:t>애플리케이션 파일 업로드</a:t>
            </a:r>
            <a:r>
              <a:rPr lang="en-US" altLang="ko-KR" sz="1200" b="1" dirty="0">
                <a:latin typeface="+mn-ea"/>
              </a:rPr>
              <a:t>, </a:t>
            </a:r>
            <a:r>
              <a:rPr lang="en-US" altLang="ko-KR" sz="1200" b="1" dirty="0" err="1">
                <a:latin typeface="+mn-ea"/>
              </a:rPr>
              <a:t>Github</a:t>
            </a:r>
            <a:r>
              <a:rPr lang="en-US" altLang="ko-KR" sz="1200" b="1" dirty="0">
                <a:latin typeface="+mn-ea"/>
              </a:rPr>
              <a:t> </a:t>
            </a:r>
            <a:r>
              <a:rPr lang="ko-KR" altLang="en-US" sz="1200" b="1" dirty="0">
                <a:latin typeface="+mn-ea"/>
              </a:rPr>
              <a:t>다운로드</a:t>
            </a:r>
            <a:endParaRPr lang="en-US" altLang="ko-KR" sz="1200" b="1" dirty="0">
              <a:latin typeface="+mn-ea"/>
            </a:endParaRPr>
          </a:p>
          <a:p>
            <a:pPr lvl="1">
              <a:lnSpc>
                <a:spcPct val="150000"/>
              </a:lnSpc>
            </a:pPr>
            <a:r>
              <a:rPr lang="en-US" altLang="ko-KR" sz="1200" b="1" dirty="0">
                <a:latin typeface="+mn-ea"/>
              </a:rPr>
              <a:t>[</a:t>
            </a:r>
            <a:r>
              <a:rPr lang="ko-KR" altLang="en-US" sz="1200" b="1" dirty="0">
                <a:latin typeface="+mn-ea"/>
              </a:rPr>
              <a:t>파일 업로드</a:t>
            </a:r>
            <a:r>
              <a:rPr lang="en-US" altLang="ko-KR" sz="1200" b="1" dirty="0">
                <a:latin typeface="+mn-ea"/>
              </a:rPr>
              <a:t>]</a:t>
            </a:r>
          </a:p>
          <a:p>
            <a:pPr marL="671513" lvl="1" indent="-214313">
              <a:lnSpc>
                <a:spcPct val="150000"/>
              </a:lnSpc>
              <a:buFont typeface="Arial" panose="020B0604020202020204" pitchFamily="34" charset="0"/>
              <a:buChar char="•"/>
            </a:pPr>
            <a:r>
              <a:rPr lang="en-US" altLang="ko-KR" sz="1200" dirty="0">
                <a:latin typeface="+mn-ea"/>
              </a:rPr>
              <a:t>WinSCP</a:t>
            </a:r>
            <a:r>
              <a:rPr lang="ko-KR" altLang="en-US" sz="1200" dirty="0">
                <a:latin typeface="+mn-ea"/>
              </a:rPr>
              <a:t>로 클라우드 서버에 접속</a:t>
            </a:r>
            <a:endParaRPr lang="en-US" altLang="ko-KR" sz="1200" dirty="0">
              <a:latin typeface="+mn-ea"/>
            </a:endParaRPr>
          </a:p>
          <a:p>
            <a:pPr marL="671513" lvl="1" indent="-214313">
              <a:lnSpc>
                <a:spcPct val="150000"/>
              </a:lnSpc>
              <a:buFont typeface="Arial" panose="020B0604020202020204" pitchFamily="34" charset="0"/>
              <a:buChar char="•"/>
            </a:pPr>
            <a:r>
              <a:rPr lang="ko-KR" altLang="en-US" sz="1200" dirty="0" err="1">
                <a:latin typeface="+mn-ea"/>
              </a:rPr>
              <a:t>인트톨</a:t>
            </a:r>
            <a:r>
              <a:rPr lang="ko-KR" altLang="en-US" sz="1200" dirty="0">
                <a:latin typeface="+mn-ea"/>
              </a:rPr>
              <a:t> 프로그램 및 어플리케이션 업로드</a:t>
            </a:r>
            <a:endParaRPr lang="en-US" altLang="ko-KR" sz="1200" dirty="0">
              <a:latin typeface="+mn-ea"/>
            </a:endParaRPr>
          </a:p>
          <a:p>
            <a:pPr marL="671513" lvl="1" indent="-214313">
              <a:lnSpc>
                <a:spcPct val="150000"/>
              </a:lnSpc>
              <a:buFont typeface="Arial" panose="020B0604020202020204" pitchFamily="34" charset="0"/>
              <a:buChar char="•"/>
            </a:pPr>
            <a:r>
              <a:rPr lang="ko-KR" altLang="en-US" sz="1200" dirty="0">
                <a:latin typeface="+mn-ea"/>
              </a:rPr>
              <a:t>인스톨 프로그램 </a:t>
            </a:r>
            <a:r>
              <a:rPr lang="en-US" altLang="ko-KR" sz="1200" dirty="0">
                <a:latin typeface="+mn-ea"/>
              </a:rPr>
              <a:t>: install.tgz</a:t>
            </a:r>
          </a:p>
          <a:p>
            <a:pPr marL="671513" lvl="1" indent="-214313">
              <a:lnSpc>
                <a:spcPct val="150000"/>
              </a:lnSpc>
              <a:buFont typeface="Arial" panose="020B0604020202020204" pitchFamily="34" charset="0"/>
              <a:buChar char="•"/>
            </a:pPr>
            <a:r>
              <a:rPr lang="ko-KR" altLang="en-US" sz="1200" dirty="0">
                <a:latin typeface="+mn-ea"/>
              </a:rPr>
              <a:t>애플리케이션 </a:t>
            </a:r>
            <a:r>
              <a:rPr lang="en-US" altLang="ko-KR" sz="1200" dirty="0">
                <a:latin typeface="+mn-ea"/>
              </a:rPr>
              <a:t>: apps.tgz</a:t>
            </a:r>
          </a:p>
          <a:p>
            <a:pPr marL="671513" lvl="1" indent="-214313">
              <a:lnSpc>
                <a:spcPct val="150000"/>
              </a:lnSpc>
              <a:buFont typeface="Arial" panose="020B0604020202020204" pitchFamily="34" charset="0"/>
              <a:buChar char="•"/>
            </a:pPr>
            <a:r>
              <a:rPr lang="ko-KR" altLang="en-US" sz="1200" dirty="0">
                <a:latin typeface="+mn-ea"/>
              </a:rPr>
              <a:t>마크베이스 </a:t>
            </a:r>
            <a:r>
              <a:rPr lang="en-US" altLang="ko-KR" sz="1200" dirty="0">
                <a:latin typeface="+mn-ea"/>
              </a:rPr>
              <a:t>: </a:t>
            </a:r>
            <a:r>
              <a:rPr lang="en-US" altLang="ko-KR" sz="1000" dirty="0">
                <a:latin typeface="+mn-ea"/>
              </a:rPr>
              <a:t>machbase-fog-x.x.x.official-LINUX-X64-release.tgz</a:t>
            </a:r>
          </a:p>
          <a:p>
            <a:pPr marL="671513" lvl="1" indent="-214313">
              <a:lnSpc>
                <a:spcPct val="150000"/>
              </a:lnSpc>
              <a:buFont typeface="Arial" panose="020B0604020202020204" pitchFamily="34" charset="0"/>
              <a:buChar char="•"/>
            </a:pPr>
            <a:endParaRPr lang="en-US" altLang="ko-KR" sz="1000" dirty="0">
              <a:latin typeface="+mn-ea"/>
            </a:endParaRPr>
          </a:p>
          <a:p>
            <a:pPr marL="671513" lvl="1" indent="-214313">
              <a:lnSpc>
                <a:spcPct val="150000"/>
              </a:lnSpc>
              <a:buFont typeface="Arial" panose="020B0604020202020204" pitchFamily="34" charset="0"/>
              <a:buChar char="•"/>
            </a:pPr>
            <a:endParaRPr lang="en-US" altLang="ko-KR" sz="1200" dirty="0">
              <a:latin typeface="+mn-ea"/>
            </a:endParaRPr>
          </a:p>
          <a:p>
            <a:pPr lvl="1">
              <a:lnSpc>
                <a:spcPct val="150000"/>
              </a:lnSpc>
            </a:pPr>
            <a:r>
              <a:rPr lang="en-US" altLang="ko-KR" sz="1200" b="1" dirty="0">
                <a:latin typeface="+mn-ea"/>
              </a:rPr>
              <a:t>[</a:t>
            </a:r>
            <a:r>
              <a:rPr lang="en-US" altLang="ko-KR" sz="1200" b="1" dirty="0" err="1">
                <a:latin typeface="+mn-ea"/>
              </a:rPr>
              <a:t>Github</a:t>
            </a:r>
            <a:r>
              <a:rPr lang="ko-KR" altLang="en-US" sz="1200" b="1" dirty="0">
                <a:latin typeface="+mn-ea"/>
              </a:rPr>
              <a:t> 다운로드</a:t>
            </a:r>
            <a:r>
              <a:rPr lang="en-US" altLang="ko-KR" sz="1200" b="1" dirty="0">
                <a:latin typeface="+mn-ea"/>
              </a:rPr>
              <a:t>]</a:t>
            </a:r>
            <a:endParaRPr lang="en-US" altLang="ko-KR" sz="1200" dirty="0">
              <a:latin typeface="+mn-ea"/>
            </a:endParaRPr>
          </a:p>
          <a:p>
            <a:pPr marL="671513" lvl="1" indent="-214313">
              <a:lnSpc>
                <a:spcPct val="150000"/>
              </a:lnSpc>
              <a:buFont typeface="Arial" panose="020B0604020202020204" pitchFamily="34" charset="0"/>
              <a:buChar char="•"/>
            </a:pPr>
            <a:r>
              <a:rPr lang="en-US" altLang="ko-KR" sz="1200" dirty="0">
                <a:latin typeface="+mn-ea"/>
              </a:rPr>
              <a:t>Putty</a:t>
            </a:r>
            <a:r>
              <a:rPr lang="ko-KR" altLang="en-US" sz="1200" dirty="0">
                <a:latin typeface="+mn-ea"/>
              </a:rPr>
              <a:t> 프로그램으로 </a:t>
            </a:r>
            <a:r>
              <a:rPr lang="en-US" altLang="ko-KR" sz="1200" dirty="0">
                <a:latin typeface="+mn-ea"/>
              </a:rPr>
              <a:t>SSH</a:t>
            </a:r>
            <a:r>
              <a:rPr lang="ko-KR" altLang="en-US" sz="1200" dirty="0">
                <a:latin typeface="+mn-ea"/>
              </a:rPr>
              <a:t> 접속 후 아래 명령어 입력</a:t>
            </a:r>
            <a:endParaRPr lang="en-US" altLang="ko-KR" sz="1200" dirty="0">
              <a:latin typeface="+mn-ea"/>
            </a:endParaRPr>
          </a:p>
          <a:p>
            <a:pPr lvl="1">
              <a:lnSpc>
                <a:spcPct val="150000"/>
              </a:lnSpc>
            </a:pPr>
            <a:endParaRPr lang="en-US" altLang="ko-KR" sz="1200" dirty="0">
              <a:latin typeface="+mn-ea"/>
            </a:endParaRPr>
          </a:p>
          <a:p>
            <a:pPr marL="671513" lvl="1" indent="-214313">
              <a:lnSpc>
                <a:spcPct val="150000"/>
              </a:lnSpc>
              <a:buFont typeface="Arial" panose="020B0604020202020204" pitchFamily="34" charset="0"/>
              <a:buChar char="•"/>
            </a:pPr>
            <a:endParaRPr lang="en-US" altLang="ko-KR" sz="1200" dirty="0">
              <a:latin typeface="+mn-ea"/>
            </a:endParaRPr>
          </a:p>
          <a:p>
            <a:pPr marL="671513" lvl="1" indent="-214313">
              <a:lnSpc>
                <a:spcPct val="150000"/>
              </a:lnSpc>
              <a:buFont typeface="Arial" panose="020B0604020202020204" pitchFamily="34" charset="0"/>
              <a:buChar char="•"/>
            </a:pPr>
            <a:endParaRPr lang="en-US" altLang="ko-KR" sz="1200" dirty="0">
              <a:latin typeface="+mn-ea"/>
            </a:endParaRPr>
          </a:p>
          <a:p>
            <a:pPr marL="671513" lvl="1" indent="-214313">
              <a:lnSpc>
                <a:spcPct val="150000"/>
              </a:lnSpc>
              <a:buFont typeface="Arial" panose="020B0604020202020204" pitchFamily="34" charset="0"/>
              <a:buChar char="•"/>
            </a:pPr>
            <a:endParaRPr lang="en-US" altLang="ko-KR" sz="1200" dirty="0">
              <a:latin typeface="+mn-ea"/>
            </a:endParaRPr>
          </a:p>
        </p:txBody>
      </p:sp>
      <p:pic>
        <p:nvPicPr>
          <p:cNvPr id="7" name="그림 6">
            <a:extLst>
              <a:ext uri="{FF2B5EF4-FFF2-40B4-BE49-F238E27FC236}">
                <a16:creationId xmlns:a16="http://schemas.microsoft.com/office/drawing/2014/main" id="{7770F1F8-AAD1-491D-B674-4CA82E2C4486}"/>
              </a:ext>
            </a:extLst>
          </p:cNvPr>
          <p:cNvPicPr>
            <a:picLocks noChangeAspect="1"/>
          </p:cNvPicPr>
          <p:nvPr/>
        </p:nvPicPr>
        <p:blipFill>
          <a:blip r:embed="rId3"/>
          <a:stretch>
            <a:fillRect/>
          </a:stretch>
        </p:blipFill>
        <p:spPr>
          <a:xfrm>
            <a:off x="5220072" y="1052736"/>
            <a:ext cx="3510390" cy="2237357"/>
          </a:xfrm>
          <a:prstGeom prst="rect">
            <a:avLst/>
          </a:prstGeom>
        </p:spPr>
      </p:pic>
      <p:sp>
        <p:nvSpPr>
          <p:cNvPr id="8" name="직사각형 7">
            <a:extLst>
              <a:ext uri="{FF2B5EF4-FFF2-40B4-BE49-F238E27FC236}">
                <a16:creationId xmlns:a16="http://schemas.microsoft.com/office/drawing/2014/main" id="{93CE6397-819F-4823-9E58-04A71C136D8E}"/>
              </a:ext>
            </a:extLst>
          </p:cNvPr>
          <p:cNvSpPr/>
          <p:nvPr/>
        </p:nvSpPr>
        <p:spPr>
          <a:xfrm>
            <a:off x="5220073" y="1754814"/>
            <a:ext cx="621069" cy="37804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9" name="직사각형 8">
            <a:extLst>
              <a:ext uri="{FF2B5EF4-FFF2-40B4-BE49-F238E27FC236}">
                <a16:creationId xmlns:a16="http://schemas.microsoft.com/office/drawing/2014/main" id="{59BF8F47-42AB-4695-8456-C18E6A8F0C93}"/>
              </a:ext>
            </a:extLst>
          </p:cNvPr>
          <p:cNvSpPr/>
          <p:nvPr/>
        </p:nvSpPr>
        <p:spPr>
          <a:xfrm>
            <a:off x="6972279" y="1538790"/>
            <a:ext cx="381030" cy="10801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0" name="TextBox 9">
            <a:extLst>
              <a:ext uri="{FF2B5EF4-FFF2-40B4-BE49-F238E27FC236}">
                <a16:creationId xmlns:a16="http://schemas.microsoft.com/office/drawing/2014/main" id="{DEE5C833-C002-4ADF-BF55-C4176E5EC6EE}"/>
              </a:ext>
            </a:extLst>
          </p:cNvPr>
          <p:cNvSpPr txBox="1"/>
          <p:nvPr/>
        </p:nvSpPr>
        <p:spPr>
          <a:xfrm>
            <a:off x="7461321" y="1482766"/>
            <a:ext cx="1242138" cy="416268"/>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경로확인 </a:t>
            </a:r>
            <a:r>
              <a:rPr lang="en-US" altLang="ko-KR" sz="750" dirty="0">
                <a:latin typeface="+mn-ea"/>
              </a:rPr>
              <a:t>(/home/ubuntu)</a:t>
            </a:r>
          </a:p>
        </p:txBody>
      </p:sp>
      <p:sp>
        <p:nvSpPr>
          <p:cNvPr id="11" name="TextBox 10">
            <a:extLst>
              <a:ext uri="{FF2B5EF4-FFF2-40B4-BE49-F238E27FC236}">
                <a16:creationId xmlns:a16="http://schemas.microsoft.com/office/drawing/2014/main" id="{DCB6EC84-DFB3-419B-A90F-923BE7E0C4BB}"/>
              </a:ext>
            </a:extLst>
          </p:cNvPr>
          <p:cNvSpPr txBox="1"/>
          <p:nvPr/>
        </p:nvSpPr>
        <p:spPr>
          <a:xfrm>
            <a:off x="7245297" y="2263516"/>
            <a:ext cx="1792693"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파일 선택 후 오른쪽 창으로 드래그 </a:t>
            </a:r>
            <a:endParaRPr lang="en-US" altLang="ko-KR" sz="750" dirty="0">
              <a:latin typeface="+mn-ea"/>
            </a:endParaRPr>
          </a:p>
        </p:txBody>
      </p:sp>
      <p:cxnSp>
        <p:nvCxnSpPr>
          <p:cNvPr id="32" name="연결선: 꺾임 31">
            <a:extLst>
              <a:ext uri="{FF2B5EF4-FFF2-40B4-BE49-F238E27FC236}">
                <a16:creationId xmlns:a16="http://schemas.microsoft.com/office/drawing/2014/main" id="{4BA511A0-F8C9-4661-AA5C-25DD44B322D9}"/>
              </a:ext>
            </a:extLst>
          </p:cNvPr>
          <p:cNvCxnSpPr>
            <a:cxnSpLocks/>
            <a:stCxn id="8" idx="3"/>
          </p:cNvCxnSpPr>
          <p:nvPr/>
        </p:nvCxnSpPr>
        <p:spPr>
          <a:xfrm>
            <a:off x="5841142" y="1943835"/>
            <a:ext cx="1404155" cy="44125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4AE865A-4DF6-438F-8705-F8B95F1BE932}"/>
              </a:ext>
            </a:extLst>
          </p:cNvPr>
          <p:cNvSpPr txBox="1"/>
          <p:nvPr/>
        </p:nvSpPr>
        <p:spPr>
          <a:xfrm>
            <a:off x="1030228" y="4005064"/>
            <a:ext cx="7596844" cy="788229"/>
          </a:xfrm>
          <a:prstGeom prst="rect">
            <a:avLst/>
          </a:prstGeom>
          <a:noFill/>
        </p:spPr>
        <p:txBody>
          <a:bodyPr wrap="square" rtlCol="0">
            <a:spAutoFit/>
          </a:bodyPr>
          <a:lstStyle/>
          <a:p>
            <a:pPr>
              <a:lnSpc>
                <a:spcPct val="150000"/>
              </a:lnSpc>
            </a:pPr>
            <a:r>
              <a:rPr lang="en-US" altLang="ko-KR" sz="1050" dirty="0">
                <a:latin typeface="+mn-ea"/>
              </a:rPr>
              <a:t>$ </a:t>
            </a:r>
            <a:r>
              <a:rPr lang="en-US" altLang="ko-KR" sz="1050" dirty="0" err="1">
                <a:latin typeface="+mn-ea"/>
              </a:rPr>
              <a:t>sudo</a:t>
            </a:r>
            <a:r>
              <a:rPr lang="en-US" altLang="ko-KR" sz="1050" dirty="0">
                <a:latin typeface="+mn-ea"/>
              </a:rPr>
              <a:t> </a:t>
            </a:r>
            <a:r>
              <a:rPr lang="en-US" altLang="ko-KR" sz="1050" dirty="0" err="1">
                <a:latin typeface="+mn-ea"/>
              </a:rPr>
              <a:t>su</a:t>
            </a:r>
            <a:endParaRPr lang="en-US" altLang="ko-KR" sz="1050" dirty="0">
              <a:latin typeface="+mn-ea"/>
            </a:endParaRPr>
          </a:p>
          <a:p>
            <a:pPr>
              <a:lnSpc>
                <a:spcPct val="150000"/>
              </a:lnSpc>
            </a:pPr>
            <a:r>
              <a:rPr lang="en-US" altLang="ko-KR" sz="1050" dirty="0">
                <a:latin typeface="+mn-ea"/>
              </a:rPr>
              <a:t>$ apt-get install git</a:t>
            </a:r>
          </a:p>
          <a:p>
            <a:pPr>
              <a:lnSpc>
                <a:spcPct val="150000"/>
              </a:lnSpc>
            </a:pPr>
            <a:r>
              <a:rPr lang="en-US" altLang="ko-KR" sz="1050" dirty="0">
                <a:latin typeface="+mn-ea"/>
              </a:rPr>
              <a:t>$ git clone https://github.com/Quantumsurf-study/smartfactory.git</a:t>
            </a:r>
          </a:p>
        </p:txBody>
      </p:sp>
    </p:spTree>
    <p:extLst>
      <p:ext uri="{BB962C8B-B14F-4D97-AF65-F5344CB8AC3E}">
        <p14:creationId xmlns:p14="http://schemas.microsoft.com/office/powerpoint/2010/main" val="24504399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2">
            <a:extLst>
              <a:ext uri="{FF2B5EF4-FFF2-40B4-BE49-F238E27FC236}">
                <a16:creationId xmlns:a16="http://schemas.microsoft.com/office/drawing/2014/main" id="{9409F8F8-9F72-42B3-A01F-68AEFE951F32}"/>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j-ea"/>
              </a:rPr>
              <a:t>5. </a:t>
            </a:r>
            <a:r>
              <a:rPr lang="ko-KR" altLang="en-US" sz="1800" dirty="0">
                <a:latin typeface="+mj-ea"/>
              </a:rPr>
              <a:t>클라우드 소프트웨어 설치 </a:t>
            </a:r>
            <a:r>
              <a:rPr lang="en-US" altLang="ko-KR" sz="1800" dirty="0">
                <a:latin typeface="+mj-ea"/>
              </a:rPr>
              <a:t>(4/8)</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1164614"/>
          </a:xfrm>
          <a:prstGeom prst="rect">
            <a:avLst/>
          </a:prstGeom>
          <a:noFill/>
        </p:spPr>
        <p:txBody>
          <a:bodyPr wrap="square" rtlCol="0">
            <a:spAutoFit/>
          </a:bodyPr>
          <a:lstStyle/>
          <a:p>
            <a:pPr>
              <a:lnSpc>
                <a:spcPct val="150000"/>
              </a:lnSpc>
            </a:pPr>
            <a:r>
              <a:rPr lang="en-US" altLang="ko-KR" sz="1200" b="1" dirty="0">
                <a:latin typeface="+mn-ea"/>
              </a:rPr>
              <a:t>2) </a:t>
            </a:r>
            <a:r>
              <a:rPr lang="ko-KR" altLang="en-US" sz="1200" b="1" dirty="0">
                <a:latin typeface="+mn-ea"/>
              </a:rPr>
              <a:t>애플리케이션 프로그램 설치</a:t>
            </a:r>
            <a:endParaRPr lang="en-US" altLang="ko-KR" sz="1200" b="1" dirty="0">
              <a:latin typeface="+mn-ea"/>
            </a:endParaRPr>
          </a:p>
          <a:p>
            <a:pPr marL="671513" lvl="1" indent="-214313">
              <a:lnSpc>
                <a:spcPct val="150000"/>
              </a:lnSpc>
              <a:buFont typeface="Arial" panose="020B0604020202020204" pitchFamily="34" charset="0"/>
              <a:buChar char="•"/>
            </a:pPr>
            <a:r>
              <a:rPr lang="ko-KR" altLang="en-US" sz="1200" dirty="0">
                <a:latin typeface="+mn-ea"/>
              </a:rPr>
              <a:t>인스톨 프로그램 및 어플리케이션 설치는 </a:t>
            </a:r>
            <a:r>
              <a:rPr lang="en-US" altLang="ko-KR" sz="1200" dirty="0">
                <a:latin typeface="+mn-ea"/>
              </a:rPr>
              <a:t>root </a:t>
            </a:r>
            <a:r>
              <a:rPr lang="ko-KR" altLang="en-US" sz="1200" dirty="0">
                <a:latin typeface="+mn-ea"/>
              </a:rPr>
              <a:t>계정으로 실행</a:t>
            </a:r>
            <a:endParaRPr lang="en-US" altLang="ko-KR" sz="1200" dirty="0">
              <a:latin typeface="+mn-ea"/>
            </a:endParaRPr>
          </a:p>
          <a:p>
            <a:pPr marL="671513" lvl="1" indent="-214313">
              <a:lnSpc>
                <a:spcPct val="150000"/>
              </a:lnSpc>
              <a:buFont typeface="Arial" panose="020B0604020202020204" pitchFamily="34" charset="0"/>
              <a:buChar char="•"/>
            </a:pPr>
            <a:r>
              <a:rPr lang="en-US" altLang="ko-KR" sz="1200" dirty="0">
                <a:latin typeface="+mn-ea"/>
              </a:rPr>
              <a:t>Putty</a:t>
            </a:r>
            <a:r>
              <a:rPr lang="ko-KR" altLang="en-US" sz="1200" dirty="0">
                <a:latin typeface="+mn-ea"/>
              </a:rPr>
              <a:t> 프로그램으로 </a:t>
            </a:r>
            <a:r>
              <a:rPr lang="en-US" altLang="ko-KR" sz="1200" dirty="0">
                <a:latin typeface="+mn-ea"/>
              </a:rPr>
              <a:t>SSH</a:t>
            </a:r>
            <a:r>
              <a:rPr lang="ko-KR" altLang="en-US" sz="1200" dirty="0">
                <a:latin typeface="+mn-ea"/>
              </a:rPr>
              <a:t> 접속 후 아래 명령어 입력</a:t>
            </a:r>
            <a:endParaRPr lang="en-US" altLang="ko-KR" sz="1200" dirty="0">
              <a:latin typeface="+mn-ea"/>
            </a:endParaRPr>
          </a:p>
          <a:p>
            <a:pPr marL="671513" lvl="1" indent="-214313">
              <a:lnSpc>
                <a:spcPct val="150000"/>
              </a:lnSpc>
              <a:buFont typeface="Arial" panose="020B0604020202020204" pitchFamily="34" charset="0"/>
              <a:buChar char="•"/>
            </a:pPr>
            <a:r>
              <a:rPr lang="ko-KR" altLang="en-US" sz="1200" dirty="0">
                <a:latin typeface="+mn-ea"/>
              </a:rPr>
              <a:t>설치 기본 위치는 </a:t>
            </a:r>
            <a:r>
              <a:rPr lang="en-US" altLang="ko-KR" sz="1200" dirty="0">
                <a:latin typeface="+mn-ea"/>
              </a:rPr>
              <a:t>/opt </a:t>
            </a:r>
            <a:r>
              <a:rPr lang="ko-KR" altLang="en-US" sz="1200" dirty="0">
                <a:latin typeface="+mn-ea"/>
              </a:rPr>
              <a:t>디렉토리</a:t>
            </a:r>
            <a:endParaRPr lang="en-US" altLang="ko-KR" sz="1200" dirty="0">
              <a:latin typeface="+mn-ea"/>
            </a:endParaRPr>
          </a:p>
        </p:txBody>
      </p:sp>
      <p:sp>
        <p:nvSpPr>
          <p:cNvPr id="4" name="TextBox 3">
            <a:extLst>
              <a:ext uri="{FF2B5EF4-FFF2-40B4-BE49-F238E27FC236}">
                <a16:creationId xmlns:a16="http://schemas.microsoft.com/office/drawing/2014/main" id="{4DE49CC2-2A06-4269-BAF5-3D378E05AB56}"/>
              </a:ext>
            </a:extLst>
          </p:cNvPr>
          <p:cNvSpPr txBox="1"/>
          <p:nvPr/>
        </p:nvSpPr>
        <p:spPr>
          <a:xfrm>
            <a:off x="1133618" y="2420888"/>
            <a:ext cx="7470830" cy="2909258"/>
          </a:xfrm>
          <a:prstGeom prst="rect">
            <a:avLst/>
          </a:prstGeom>
          <a:noFill/>
        </p:spPr>
        <p:txBody>
          <a:bodyPr wrap="square" rtlCol="0">
            <a:spAutoFit/>
          </a:bodyPr>
          <a:lstStyle/>
          <a:p>
            <a:pPr>
              <a:lnSpc>
                <a:spcPct val="150000"/>
              </a:lnSpc>
            </a:pPr>
            <a:r>
              <a:rPr lang="en-US" altLang="ko-KR" sz="1200" dirty="0">
                <a:latin typeface="+mn-ea"/>
              </a:rPr>
              <a:t>$ </a:t>
            </a:r>
            <a:r>
              <a:rPr lang="en-US" altLang="ko-KR" sz="1200" dirty="0" err="1">
                <a:latin typeface="+mn-ea"/>
              </a:rPr>
              <a:t>sudo</a:t>
            </a:r>
            <a:r>
              <a:rPr lang="en-US" altLang="ko-KR" sz="1200" dirty="0">
                <a:latin typeface="+mn-ea"/>
              </a:rPr>
              <a:t> </a:t>
            </a:r>
            <a:r>
              <a:rPr lang="en-US" altLang="ko-KR" sz="1200" dirty="0" err="1">
                <a:latin typeface="+mn-ea"/>
              </a:rPr>
              <a:t>su</a:t>
            </a:r>
            <a:endParaRPr lang="en-US" altLang="ko-KR" sz="1200" dirty="0">
              <a:latin typeface="+mn-ea"/>
            </a:endParaRPr>
          </a:p>
          <a:p>
            <a:pPr>
              <a:lnSpc>
                <a:spcPct val="150000"/>
              </a:lnSpc>
            </a:pPr>
            <a:r>
              <a:rPr lang="en-US" altLang="ko-KR" sz="1200" dirty="0">
                <a:latin typeface="+mn-ea"/>
              </a:rPr>
              <a:t>$ </a:t>
            </a:r>
            <a:r>
              <a:rPr lang="en-US" altLang="ko-KR" sz="1200" dirty="0" err="1">
                <a:latin typeface="+mn-ea"/>
              </a:rPr>
              <a:t>mkdir</a:t>
            </a:r>
            <a:r>
              <a:rPr lang="ko-KR" altLang="en-US" sz="1200" dirty="0">
                <a:latin typeface="+mn-ea"/>
              </a:rPr>
              <a:t> </a:t>
            </a:r>
            <a:r>
              <a:rPr lang="en-US" altLang="ko-KR" sz="1200" dirty="0">
                <a:latin typeface="+mn-ea"/>
              </a:rPr>
              <a:t>/opt</a:t>
            </a:r>
          </a:p>
          <a:p>
            <a:pPr>
              <a:lnSpc>
                <a:spcPct val="150000"/>
              </a:lnSpc>
            </a:pPr>
            <a:r>
              <a:rPr lang="en-US" altLang="ko-KR" sz="1200" dirty="0">
                <a:latin typeface="+mn-ea"/>
              </a:rPr>
              <a:t>$</a:t>
            </a:r>
            <a:r>
              <a:rPr lang="ko-KR" altLang="en-US" sz="1200" dirty="0">
                <a:latin typeface="+mn-ea"/>
              </a:rPr>
              <a:t> </a:t>
            </a:r>
            <a:r>
              <a:rPr lang="en-US" altLang="ko-KR" sz="1200" dirty="0">
                <a:latin typeface="+mn-ea"/>
              </a:rPr>
              <a:t>mv</a:t>
            </a:r>
            <a:r>
              <a:rPr lang="ko-KR" altLang="en-US" sz="1200" dirty="0">
                <a:latin typeface="+mn-ea"/>
              </a:rPr>
              <a:t> </a:t>
            </a:r>
            <a:r>
              <a:rPr lang="en-US" altLang="ko-KR" sz="1200" dirty="0">
                <a:latin typeface="+mn-ea"/>
              </a:rPr>
              <a:t>apps.tgz install.tgz /opt</a:t>
            </a:r>
          </a:p>
          <a:p>
            <a:pPr>
              <a:lnSpc>
                <a:spcPct val="150000"/>
              </a:lnSpc>
            </a:pPr>
            <a:r>
              <a:rPr lang="en-US" altLang="ko-KR" sz="1200" dirty="0">
                <a:latin typeface="+mn-ea"/>
              </a:rPr>
              <a:t>$ cd /opt</a:t>
            </a:r>
          </a:p>
          <a:p>
            <a:pPr>
              <a:lnSpc>
                <a:spcPct val="150000"/>
              </a:lnSpc>
            </a:pPr>
            <a:r>
              <a:rPr lang="en-US" altLang="ko-KR" sz="1200" dirty="0">
                <a:latin typeface="+mn-ea"/>
              </a:rPr>
              <a:t>$ tar </a:t>
            </a:r>
            <a:r>
              <a:rPr lang="en-US" altLang="ko-KR" sz="1200" dirty="0" err="1">
                <a:latin typeface="+mn-ea"/>
              </a:rPr>
              <a:t>zxf</a:t>
            </a:r>
            <a:r>
              <a:rPr lang="en-US" altLang="ko-KR" sz="1200" dirty="0">
                <a:latin typeface="+mn-ea"/>
              </a:rPr>
              <a:t> install.tgz</a:t>
            </a:r>
          </a:p>
          <a:p>
            <a:pPr>
              <a:lnSpc>
                <a:spcPct val="150000"/>
              </a:lnSpc>
            </a:pPr>
            <a:r>
              <a:rPr lang="en-US" altLang="ko-KR" sz="1200" dirty="0">
                <a:latin typeface="+mn-ea"/>
              </a:rPr>
              <a:t>$ tar </a:t>
            </a:r>
            <a:r>
              <a:rPr lang="en-US" altLang="ko-KR" sz="1200" dirty="0" err="1">
                <a:latin typeface="+mn-ea"/>
              </a:rPr>
              <a:t>zxf</a:t>
            </a:r>
            <a:r>
              <a:rPr lang="en-US" altLang="ko-KR" sz="1200" dirty="0">
                <a:latin typeface="+mn-ea"/>
              </a:rPr>
              <a:t> apps.tgz</a:t>
            </a:r>
          </a:p>
          <a:p>
            <a:pPr>
              <a:lnSpc>
                <a:spcPct val="150000"/>
              </a:lnSpc>
            </a:pPr>
            <a:r>
              <a:rPr lang="en-US" altLang="ko-KR" sz="1200" dirty="0">
                <a:latin typeface="+mn-ea"/>
              </a:rPr>
              <a:t>$ cd install</a:t>
            </a:r>
          </a:p>
          <a:p>
            <a:pPr>
              <a:lnSpc>
                <a:spcPct val="150000"/>
              </a:lnSpc>
            </a:pPr>
            <a:r>
              <a:rPr lang="en-US" altLang="ko-KR" sz="1200" dirty="0">
                <a:latin typeface="+mn-ea"/>
              </a:rPr>
              <a:t>$ ./install_all.sh</a:t>
            </a:r>
          </a:p>
          <a:p>
            <a:pPr>
              <a:lnSpc>
                <a:spcPct val="150000"/>
              </a:lnSpc>
            </a:pPr>
            <a:r>
              <a:rPr lang="en-US" altLang="ko-KR" sz="1200" dirty="0">
                <a:latin typeface="+mn-ea"/>
              </a:rPr>
              <a:t>$ ls -l</a:t>
            </a:r>
          </a:p>
          <a:p>
            <a:pPr>
              <a:lnSpc>
                <a:spcPct val="150000"/>
              </a:lnSpc>
            </a:pPr>
            <a:endParaRPr lang="en-US" altLang="ko-KR" sz="750" dirty="0">
              <a:latin typeface="+mn-ea"/>
            </a:endParaRPr>
          </a:p>
          <a:p>
            <a:pPr>
              <a:lnSpc>
                <a:spcPct val="150000"/>
              </a:lnSpc>
            </a:pPr>
            <a:endParaRPr lang="en-US" altLang="ko-KR" sz="750" dirty="0">
              <a:latin typeface="+mn-ea"/>
            </a:endParaRPr>
          </a:p>
        </p:txBody>
      </p:sp>
      <p:sp>
        <p:nvSpPr>
          <p:cNvPr id="9" name="직사각형 8">
            <a:extLst>
              <a:ext uri="{FF2B5EF4-FFF2-40B4-BE49-F238E27FC236}">
                <a16:creationId xmlns:a16="http://schemas.microsoft.com/office/drawing/2014/main" id="{F52A434F-2E6A-4354-95F6-02C7E236D3A7}"/>
              </a:ext>
            </a:extLst>
          </p:cNvPr>
          <p:cNvSpPr/>
          <p:nvPr/>
        </p:nvSpPr>
        <p:spPr>
          <a:xfrm>
            <a:off x="1194939" y="4419109"/>
            <a:ext cx="1445114" cy="216024"/>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3" name="연결선: 꺾임 12">
            <a:extLst>
              <a:ext uri="{FF2B5EF4-FFF2-40B4-BE49-F238E27FC236}">
                <a16:creationId xmlns:a16="http://schemas.microsoft.com/office/drawing/2014/main" id="{1E8052E0-2B08-4C16-8209-D169AA54B35E}"/>
              </a:ext>
            </a:extLst>
          </p:cNvPr>
          <p:cNvCxnSpPr>
            <a:cxnSpLocks/>
            <a:stCxn id="9" idx="3"/>
            <a:endCxn id="23" idx="1"/>
          </p:cNvCxnSpPr>
          <p:nvPr/>
        </p:nvCxnSpPr>
        <p:spPr>
          <a:xfrm flipV="1">
            <a:off x="2640053" y="4523230"/>
            <a:ext cx="1409890" cy="389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06B1D54-8557-4DF0-842C-5A117414DB02}"/>
              </a:ext>
            </a:extLst>
          </p:cNvPr>
          <p:cNvSpPr txBox="1"/>
          <p:nvPr/>
        </p:nvSpPr>
        <p:spPr>
          <a:xfrm>
            <a:off x="4968044" y="5031177"/>
            <a:ext cx="1476164"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정상 설치 시 그림처럼 출력</a:t>
            </a:r>
            <a:endParaRPr lang="en-US" altLang="ko-KR" sz="750" dirty="0">
              <a:latin typeface="+mn-ea"/>
            </a:endParaRPr>
          </a:p>
        </p:txBody>
      </p:sp>
      <p:pic>
        <p:nvPicPr>
          <p:cNvPr id="23" name="그림 22">
            <a:extLst>
              <a:ext uri="{FF2B5EF4-FFF2-40B4-BE49-F238E27FC236}">
                <a16:creationId xmlns:a16="http://schemas.microsoft.com/office/drawing/2014/main" id="{CF1DEC53-8A26-4B02-B1E5-63C2FB0B3D72}"/>
              </a:ext>
            </a:extLst>
          </p:cNvPr>
          <p:cNvPicPr>
            <a:picLocks noChangeAspect="1"/>
          </p:cNvPicPr>
          <p:nvPr/>
        </p:nvPicPr>
        <p:blipFill>
          <a:blip r:embed="rId3"/>
          <a:stretch>
            <a:fillRect/>
          </a:stretch>
        </p:blipFill>
        <p:spPr>
          <a:xfrm>
            <a:off x="4049943" y="4119608"/>
            <a:ext cx="3306277" cy="807244"/>
          </a:xfrm>
          <a:prstGeom prst="rect">
            <a:avLst/>
          </a:prstGeom>
        </p:spPr>
      </p:pic>
    </p:spTree>
    <p:extLst>
      <p:ext uri="{BB962C8B-B14F-4D97-AF65-F5344CB8AC3E}">
        <p14:creationId xmlns:p14="http://schemas.microsoft.com/office/powerpoint/2010/main" val="3726818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AutoShape 2">
            <a:extLst>
              <a:ext uri="{FF2B5EF4-FFF2-40B4-BE49-F238E27FC236}">
                <a16:creationId xmlns:a16="http://schemas.microsoft.com/office/drawing/2014/main" id="{41189B33-D5F1-42FA-A642-E62E720D694E}"/>
              </a:ext>
            </a:extLst>
          </p:cNvPr>
          <p:cNvSpPr>
            <a:spLocks noChangeArrowheads="1"/>
          </p:cNvSpPr>
          <p:nvPr/>
        </p:nvSpPr>
        <p:spPr bwMode="auto">
          <a:xfrm>
            <a:off x="7323435" y="1028079"/>
            <a:ext cx="1593947" cy="5193489"/>
          </a:xfrm>
          <a:prstGeom prst="roundRect">
            <a:avLst>
              <a:gd name="adj" fmla="val 0"/>
            </a:avLst>
          </a:prstGeom>
          <a:solidFill>
            <a:srgbClr val="C2E4D4"/>
          </a:solidFill>
          <a:ln w="25400">
            <a:solidFill>
              <a:srgbClr val="FFC000"/>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80" name="AutoShape 2">
            <a:extLst>
              <a:ext uri="{FF2B5EF4-FFF2-40B4-BE49-F238E27FC236}">
                <a16:creationId xmlns:a16="http://schemas.microsoft.com/office/drawing/2014/main" id="{81F095A6-EB4A-4F87-9866-EE22F700C536}"/>
              </a:ext>
            </a:extLst>
          </p:cNvPr>
          <p:cNvSpPr>
            <a:spLocks noChangeArrowheads="1"/>
          </p:cNvSpPr>
          <p:nvPr/>
        </p:nvSpPr>
        <p:spPr bwMode="auto">
          <a:xfrm>
            <a:off x="226618" y="1028079"/>
            <a:ext cx="6946462" cy="5193489"/>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7" name="제목 6">
            <a:extLst>
              <a:ext uri="{FF2B5EF4-FFF2-40B4-BE49-F238E27FC236}">
                <a16:creationId xmlns:a16="http://schemas.microsoft.com/office/drawing/2014/main" id="{5EC99766-0587-42EB-974B-17ED6B4CF41A}"/>
              </a:ext>
            </a:extLst>
          </p:cNvPr>
          <p:cNvSpPr>
            <a:spLocks noGrp="1"/>
          </p:cNvSpPr>
          <p:nvPr>
            <p:ph type="title"/>
          </p:nvPr>
        </p:nvSpPr>
        <p:spPr>
          <a:xfrm>
            <a:off x="755576" y="260648"/>
            <a:ext cx="8135312" cy="346050"/>
          </a:xfrm>
        </p:spPr>
        <p:txBody>
          <a:bodyPr/>
          <a:lstStyle/>
          <a:p>
            <a:r>
              <a:rPr lang="en-US" altLang="ko-KR" sz="2000" dirty="0">
                <a:latin typeface="+mj-ea"/>
              </a:rPr>
              <a:t>1. </a:t>
            </a:r>
            <a:r>
              <a:rPr lang="ko-KR" altLang="en-US" sz="2000" dirty="0">
                <a:latin typeface="+mj-ea"/>
              </a:rPr>
              <a:t>클라우드 수집 및 저장 개요 </a:t>
            </a:r>
            <a:r>
              <a:rPr lang="en-US" altLang="ko-KR" sz="2000" dirty="0">
                <a:latin typeface="+mj-ea"/>
              </a:rPr>
              <a:t>(1/2)</a:t>
            </a:r>
            <a:r>
              <a:rPr lang="ko-KR" altLang="en-US" sz="2000" dirty="0">
                <a:latin typeface="+mj-ea"/>
              </a:rPr>
              <a:t> </a:t>
            </a:r>
            <a:r>
              <a:rPr lang="en-US" altLang="ko-KR" sz="2000" dirty="0">
                <a:latin typeface="+mj-ea"/>
              </a:rPr>
              <a:t>-</a:t>
            </a:r>
            <a:r>
              <a:rPr lang="ko-KR" altLang="en-US" sz="2000" dirty="0">
                <a:latin typeface="+mj-ea"/>
              </a:rPr>
              <a:t> </a:t>
            </a:r>
            <a:r>
              <a:rPr lang="ko-KR" altLang="en-US" sz="2000" dirty="0" err="1">
                <a:latin typeface="+mj-ea"/>
              </a:rPr>
              <a:t>아키텍쳐</a:t>
            </a:r>
            <a:endParaRPr lang="ko-KR" altLang="en-US" sz="2000" dirty="0">
              <a:latin typeface="+mj-ea"/>
            </a:endParaRPr>
          </a:p>
        </p:txBody>
      </p:sp>
      <p:sp>
        <p:nvSpPr>
          <p:cNvPr id="4" name="모서리가 둥근 직사각형 62">
            <a:extLst>
              <a:ext uri="{FF2B5EF4-FFF2-40B4-BE49-F238E27FC236}">
                <a16:creationId xmlns:a16="http://schemas.microsoft.com/office/drawing/2014/main" id="{599AC5E3-6614-4D5A-8AAF-4A8453F79BE8}"/>
              </a:ext>
            </a:extLst>
          </p:cNvPr>
          <p:cNvSpPr/>
          <p:nvPr/>
        </p:nvSpPr>
        <p:spPr>
          <a:xfrm>
            <a:off x="395536" y="1432403"/>
            <a:ext cx="6552728" cy="2250797"/>
          </a:xfrm>
          <a:prstGeom prst="roundRect">
            <a:avLst>
              <a:gd name="adj" fmla="val 551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sz="1100"/>
          </a:p>
        </p:txBody>
      </p:sp>
      <p:sp>
        <p:nvSpPr>
          <p:cNvPr id="5" name="순서도: 자기 디스크 92">
            <a:extLst>
              <a:ext uri="{FF2B5EF4-FFF2-40B4-BE49-F238E27FC236}">
                <a16:creationId xmlns:a16="http://schemas.microsoft.com/office/drawing/2014/main" id="{3F1C13F3-5BEF-43D5-BC8C-8D65B1FFAEE5}"/>
              </a:ext>
            </a:extLst>
          </p:cNvPr>
          <p:cNvSpPr/>
          <p:nvPr/>
        </p:nvSpPr>
        <p:spPr>
          <a:xfrm>
            <a:off x="1515856" y="5421048"/>
            <a:ext cx="1031997" cy="626965"/>
          </a:xfrm>
          <a:prstGeom prst="flowChartMagneticDisk">
            <a:avLst/>
          </a:prstGeom>
          <a:solidFill>
            <a:srgbClr val="0070C0"/>
          </a:solidFill>
          <a:ln>
            <a:solidFill>
              <a:srgbClr val="DDE0E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900" b="1" dirty="0"/>
              <a:t>시계열데이터 </a:t>
            </a:r>
            <a:r>
              <a:rPr lang="en-US" altLang="ko-KR" sz="900" b="1" dirty="0"/>
              <a:t>(TSDB)</a:t>
            </a:r>
            <a:endParaRPr lang="ko-KR" altLang="en-US" sz="900" b="1" dirty="0"/>
          </a:p>
        </p:txBody>
      </p:sp>
      <p:sp>
        <p:nvSpPr>
          <p:cNvPr id="6" name="矩形: 圆角 124">
            <a:extLst>
              <a:ext uri="{FF2B5EF4-FFF2-40B4-BE49-F238E27FC236}">
                <a16:creationId xmlns:a16="http://schemas.microsoft.com/office/drawing/2014/main" id="{C3AFE218-9EA2-4055-A12B-9109C090468B}"/>
              </a:ext>
            </a:extLst>
          </p:cNvPr>
          <p:cNvSpPr/>
          <p:nvPr/>
        </p:nvSpPr>
        <p:spPr>
          <a:xfrm>
            <a:off x="395533" y="3930280"/>
            <a:ext cx="6379734" cy="1243392"/>
          </a:xfrm>
          <a:prstGeom prst="roundRect">
            <a:avLst>
              <a:gd name="adj" fmla="val 10454"/>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altLang="zh-CN" sz="1000" b="1" dirty="0">
                <a:solidFill>
                  <a:schemeClr val="bg1">
                    <a:lumMod val="95000"/>
                  </a:schemeClr>
                </a:solidFill>
                <a:cs typeface="Courier New" panose="02070309020205020404" pitchFamily="49" charset="0"/>
              </a:rPr>
              <a:t>Messaging Broker</a:t>
            </a:r>
          </a:p>
        </p:txBody>
      </p:sp>
      <p:sp>
        <p:nvSpPr>
          <p:cNvPr id="8" name="순서도: 자기 디스크 100">
            <a:extLst>
              <a:ext uri="{FF2B5EF4-FFF2-40B4-BE49-F238E27FC236}">
                <a16:creationId xmlns:a16="http://schemas.microsoft.com/office/drawing/2014/main" id="{C9770AD6-E458-481B-83E2-CEA804E8BA14}"/>
              </a:ext>
            </a:extLst>
          </p:cNvPr>
          <p:cNvSpPr/>
          <p:nvPr/>
        </p:nvSpPr>
        <p:spPr>
          <a:xfrm>
            <a:off x="4049299" y="5399361"/>
            <a:ext cx="1001301" cy="618355"/>
          </a:xfrm>
          <a:prstGeom prst="flowChartMagneticDisk">
            <a:avLst/>
          </a:prstGeom>
          <a:solidFill>
            <a:srgbClr val="0070C0"/>
          </a:solidFill>
          <a:ln>
            <a:solidFill>
              <a:srgbClr val="DDE0E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b="1" dirty="0"/>
              <a:t>AAS</a:t>
            </a:r>
            <a:r>
              <a:rPr lang="ko-KR" altLang="en-US" sz="900" b="1" dirty="0"/>
              <a:t> </a:t>
            </a:r>
            <a:r>
              <a:rPr lang="en-US" altLang="ko-KR" sz="900" b="1" dirty="0"/>
              <a:t>DB</a:t>
            </a:r>
            <a:endParaRPr lang="ko-KR" altLang="en-US" sz="900" b="1" dirty="0"/>
          </a:p>
        </p:txBody>
      </p:sp>
      <p:pic>
        <p:nvPicPr>
          <p:cNvPr id="9" name="그림 8">
            <a:extLst>
              <a:ext uri="{FF2B5EF4-FFF2-40B4-BE49-F238E27FC236}">
                <a16:creationId xmlns:a16="http://schemas.microsoft.com/office/drawing/2014/main" id="{F28F957D-2B98-4DFC-9819-9200508497E5}"/>
              </a:ext>
            </a:extLst>
          </p:cNvPr>
          <p:cNvPicPr>
            <a:picLocks noChangeAspect="1"/>
          </p:cNvPicPr>
          <p:nvPr/>
        </p:nvPicPr>
        <p:blipFill>
          <a:blip r:embed="rId3"/>
          <a:stretch>
            <a:fillRect/>
          </a:stretch>
        </p:blipFill>
        <p:spPr>
          <a:xfrm>
            <a:off x="1563954" y="1933138"/>
            <a:ext cx="937739" cy="640714"/>
          </a:xfrm>
          <a:prstGeom prst="rect">
            <a:avLst/>
          </a:prstGeom>
        </p:spPr>
      </p:pic>
      <p:sp>
        <p:nvSpPr>
          <p:cNvPr id="10" name="矩形: 圆角 124">
            <a:extLst>
              <a:ext uri="{FF2B5EF4-FFF2-40B4-BE49-F238E27FC236}">
                <a16:creationId xmlns:a16="http://schemas.microsoft.com/office/drawing/2014/main" id="{2ACB0825-9953-4D36-B6B2-FE78DEC75FB9}"/>
              </a:ext>
            </a:extLst>
          </p:cNvPr>
          <p:cNvSpPr/>
          <p:nvPr/>
        </p:nvSpPr>
        <p:spPr>
          <a:xfrm>
            <a:off x="7542237" y="1806738"/>
            <a:ext cx="1121045" cy="1876462"/>
          </a:xfrm>
          <a:prstGeom prst="roundRect">
            <a:avLst>
              <a:gd name="adj" fmla="val 832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b="1" dirty="0">
              <a:cs typeface="Courier New" panose="02070309020205020404" pitchFamily="49" charset="0"/>
            </a:endParaRPr>
          </a:p>
        </p:txBody>
      </p:sp>
      <p:sp>
        <p:nvSpPr>
          <p:cNvPr id="11" name="矩形: 圆角 124">
            <a:extLst>
              <a:ext uri="{FF2B5EF4-FFF2-40B4-BE49-F238E27FC236}">
                <a16:creationId xmlns:a16="http://schemas.microsoft.com/office/drawing/2014/main" id="{9DE0A7C0-9805-4C6B-AA25-038812B53A97}"/>
              </a:ext>
            </a:extLst>
          </p:cNvPr>
          <p:cNvSpPr/>
          <p:nvPr/>
        </p:nvSpPr>
        <p:spPr>
          <a:xfrm>
            <a:off x="7596336" y="1857681"/>
            <a:ext cx="1013302" cy="1760495"/>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b="1" dirty="0">
              <a:cs typeface="Courier New" panose="02070309020205020404" pitchFamily="49" charset="0"/>
            </a:endParaRPr>
          </a:p>
        </p:txBody>
      </p:sp>
      <p:sp>
        <p:nvSpPr>
          <p:cNvPr id="12" name="矩形: 圆角 124">
            <a:extLst>
              <a:ext uri="{FF2B5EF4-FFF2-40B4-BE49-F238E27FC236}">
                <a16:creationId xmlns:a16="http://schemas.microsoft.com/office/drawing/2014/main" id="{61BEE2F9-CA4C-434F-B6B2-B4E171EDEB53}"/>
              </a:ext>
            </a:extLst>
          </p:cNvPr>
          <p:cNvSpPr/>
          <p:nvPr/>
        </p:nvSpPr>
        <p:spPr>
          <a:xfrm>
            <a:off x="7334259" y="1038746"/>
            <a:ext cx="986232" cy="359305"/>
          </a:xfrm>
          <a:prstGeom prst="roundRect">
            <a:avLst>
              <a:gd name="adj"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000" b="1" i="1" dirty="0">
                <a:cs typeface="Courier New" panose="02070309020205020404" pitchFamily="49" charset="0"/>
              </a:rPr>
              <a:t>Edge </a:t>
            </a:r>
          </a:p>
          <a:p>
            <a:pPr algn="ctr"/>
            <a:r>
              <a:rPr lang="en-US" altLang="zh-CN" sz="1000" b="1" i="1" dirty="0">
                <a:cs typeface="Courier New" panose="02070309020205020404" pitchFamily="49" charset="0"/>
              </a:rPr>
              <a:t>Gateway</a:t>
            </a:r>
            <a:endParaRPr lang="zh-CN" altLang="en-US" sz="1000" b="1" i="1" dirty="0">
              <a:cs typeface="Courier New" panose="02070309020205020404" pitchFamily="49" charset="0"/>
            </a:endParaRPr>
          </a:p>
        </p:txBody>
      </p:sp>
      <p:sp>
        <p:nvSpPr>
          <p:cNvPr id="13" name="矩形: 圆角 124">
            <a:extLst>
              <a:ext uri="{FF2B5EF4-FFF2-40B4-BE49-F238E27FC236}">
                <a16:creationId xmlns:a16="http://schemas.microsoft.com/office/drawing/2014/main" id="{75DE722F-F19C-4111-A1B6-D140593F6004}"/>
              </a:ext>
            </a:extLst>
          </p:cNvPr>
          <p:cNvSpPr/>
          <p:nvPr/>
        </p:nvSpPr>
        <p:spPr>
          <a:xfrm>
            <a:off x="7762805" y="2128628"/>
            <a:ext cx="718007" cy="44337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OPC UA</a:t>
            </a:r>
          </a:p>
          <a:p>
            <a:pPr algn="ctr"/>
            <a:r>
              <a:rPr lang="en-US" altLang="zh-CN" sz="800" b="1" dirty="0">
                <a:solidFill>
                  <a:schemeClr val="bg1">
                    <a:lumMod val="95000"/>
                  </a:schemeClr>
                </a:solidFill>
                <a:cs typeface="Courier New" panose="02070309020205020404" pitchFamily="49" charset="0"/>
              </a:rPr>
              <a:t>Aggregation </a:t>
            </a:r>
          </a:p>
          <a:p>
            <a:pPr algn="ctr"/>
            <a:r>
              <a:rPr lang="en-US" altLang="zh-CN" sz="800" b="1" dirty="0">
                <a:solidFill>
                  <a:schemeClr val="bg1">
                    <a:lumMod val="95000"/>
                  </a:schemeClr>
                </a:solidFill>
                <a:cs typeface="Courier New" panose="02070309020205020404" pitchFamily="49" charset="0"/>
              </a:rPr>
              <a:t>Server</a:t>
            </a:r>
            <a:endParaRPr lang="zh-CN" altLang="en-US" sz="800" b="1" dirty="0">
              <a:solidFill>
                <a:schemeClr val="bg1">
                  <a:lumMod val="95000"/>
                </a:schemeClr>
              </a:solidFill>
              <a:cs typeface="Courier New" panose="02070309020205020404" pitchFamily="49" charset="0"/>
            </a:endParaRPr>
          </a:p>
        </p:txBody>
      </p:sp>
      <p:sp>
        <p:nvSpPr>
          <p:cNvPr id="14" name="矩形: 圆角 124">
            <a:extLst>
              <a:ext uri="{FF2B5EF4-FFF2-40B4-BE49-F238E27FC236}">
                <a16:creationId xmlns:a16="http://schemas.microsoft.com/office/drawing/2014/main" id="{2C8CE5EA-92C3-4158-ACBB-E91307931CA0}"/>
              </a:ext>
            </a:extLst>
          </p:cNvPr>
          <p:cNvSpPr/>
          <p:nvPr/>
        </p:nvSpPr>
        <p:spPr>
          <a:xfrm>
            <a:off x="7762805" y="3068961"/>
            <a:ext cx="718007" cy="43204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FIELD </a:t>
            </a:r>
          </a:p>
          <a:p>
            <a:pPr algn="ctr"/>
            <a:r>
              <a:rPr lang="en-US" altLang="zh-CN" sz="800" b="1" dirty="0">
                <a:solidFill>
                  <a:schemeClr val="bg1">
                    <a:lumMod val="95000"/>
                  </a:schemeClr>
                </a:solidFill>
                <a:cs typeface="Courier New" panose="02070309020205020404" pitchFamily="49" charset="0"/>
              </a:rPr>
              <a:t>DEVICE </a:t>
            </a:r>
          </a:p>
          <a:p>
            <a:pPr algn="ctr"/>
            <a:r>
              <a:rPr lang="en-US" altLang="zh-CN" sz="800" b="1" dirty="0">
                <a:solidFill>
                  <a:schemeClr val="bg1">
                    <a:lumMod val="95000"/>
                  </a:schemeClr>
                </a:solidFill>
                <a:cs typeface="Courier New" panose="02070309020205020404" pitchFamily="49" charset="0"/>
              </a:rPr>
              <a:t>AGENT</a:t>
            </a:r>
            <a:endParaRPr lang="zh-CN" altLang="en-US" sz="800" b="1" dirty="0">
              <a:solidFill>
                <a:schemeClr val="bg1">
                  <a:lumMod val="95000"/>
                </a:schemeClr>
              </a:solidFill>
              <a:cs typeface="Courier New" panose="02070309020205020404" pitchFamily="49" charset="0"/>
            </a:endParaRPr>
          </a:p>
        </p:txBody>
      </p:sp>
      <p:sp>
        <p:nvSpPr>
          <p:cNvPr id="15" name="矩形: 圆角 124">
            <a:extLst>
              <a:ext uri="{FF2B5EF4-FFF2-40B4-BE49-F238E27FC236}">
                <a16:creationId xmlns:a16="http://schemas.microsoft.com/office/drawing/2014/main" id="{11ABD5DC-4CC7-4A64-8E0F-CDB6A0CD671E}"/>
              </a:ext>
            </a:extLst>
          </p:cNvPr>
          <p:cNvSpPr/>
          <p:nvPr/>
        </p:nvSpPr>
        <p:spPr>
          <a:xfrm>
            <a:off x="7497705" y="4275127"/>
            <a:ext cx="533811" cy="51487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FIELD </a:t>
            </a:r>
          </a:p>
          <a:p>
            <a:pPr algn="ctr"/>
            <a:r>
              <a:rPr lang="en-US" altLang="zh-CN" sz="800" b="1" dirty="0">
                <a:solidFill>
                  <a:schemeClr val="bg1">
                    <a:lumMod val="95000"/>
                  </a:schemeClr>
                </a:solidFill>
                <a:cs typeface="Courier New" panose="02070309020205020404" pitchFamily="49" charset="0"/>
              </a:rPr>
              <a:t>DEVICE </a:t>
            </a:r>
          </a:p>
          <a:p>
            <a:pPr algn="ctr"/>
            <a:r>
              <a:rPr lang="en-US" altLang="zh-CN" sz="800" b="1" dirty="0">
                <a:solidFill>
                  <a:schemeClr val="bg1">
                    <a:lumMod val="95000"/>
                  </a:schemeClr>
                </a:solidFill>
                <a:cs typeface="Courier New" panose="02070309020205020404" pitchFamily="49" charset="0"/>
              </a:rPr>
              <a:t>#1</a:t>
            </a:r>
            <a:endParaRPr lang="zh-CN" altLang="en-US" sz="800" b="1" dirty="0">
              <a:solidFill>
                <a:schemeClr val="bg1">
                  <a:lumMod val="95000"/>
                </a:schemeClr>
              </a:solidFill>
              <a:cs typeface="Courier New" panose="02070309020205020404" pitchFamily="49" charset="0"/>
            </a:endParaRPr>
          </a:p>
        </p:txBody>
      </p:sp>
      <p:sp>
        <p:nvSpPr>
          <p:cNvPr id="16" name="矩形: 圆角 124">
            <a:extLst>
              <a:ext uri="{FF2B5EF4-FFF2-40B4-BE49-F238E27FC236}">
                <a16:creationId xmlns:a16="http://schemas.microsoft.com/office/drawing/2014/main" id="{3CCFAA85-D1C9-47D4-9BB6-77B9BD710047}"/>
              </a:ext>
            </a:extLst>
          </p:cNvPr>
          <p:cNvSpPr/>
          <p:nvPr/>
        </p:nvSpPr>
        <p:spPr>
          <a:xfrm>
            <a:off x="8257178" y="4273831"/>
            <a:ext cx="533811" cy="51487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FIELD </a:t>
            </a:r>
          </a:p>
          <a:p>
            <a:pPr algn="ctr"/>
            <a:r>
              <a:rPr lang="en-US" altLang="zh-CN" sz="800" b="1" dirty="0">
                <a:solidFill>
                  <a:schemeClr val="bg1">
                    <a:lumMod val="95000"/>
                  </a:schemeClr>
                </a:solidFill>
                <a:cs typeface="Courier New" panose="02070309020205020404" pitchFamily="49" charset="0"/>
              </a:rPr>
              <a:t>DEVICE </a:t>
            </a:r>
          </a:p>
          <a:p>
            <a:pPr algn="ctr"/>
            <a:r>
              <a:rPr lang="en-US" altLang="zh-CN" sz="800" b="1" dirty="0">
                <a:solidFill>
                  <a:schemeClr val="bg1">
                    <a:lumMod val="95000"/>
                  </a:schemeClr>
                </a:solidFill>
                <a:cs typeface="Courier New" panose="02070309020205020404" pitchFamily="49" charset="0"/>
              </a:rPr>
              <a:t>#n</a:t>
            </a:r>
            <a:endParaRPr lang="zh-CN" altLang="en-US" sz="800" b="1" dirty="0">
              <a:solidFill>
                <a:schemeClr val="bg1">
                  <a:lumMod val="95000"/>
                </a:schemeClr>
              </a:solidFill>
              <a:cs typeface="Courier New" panose="02070309020205020404" pitchFamily="49" charset="0"/>
            </a:endParaRPr>
          </a:p>
        </p:txBody>
      </p:sp>
      <p:sp>
        <p:nvSpPr>
          <p:cNvPr id="17" name="矩形: 圆角 124">
            <a:extLst>
              <a:ext uri="{FF2B5EF4-FFF2-40B4-BE49-F238E27FC236}">
                <a16:creationId xmlns:a16="http://schemas.microsoft.com/office/drawing/2014/main" id="{E18518AD-38AE-4C0F-ACB5-AA4B450CC9B8}"/>
              </a:ext>
            </a:extLst>
          </p:cNvPr>
          <p:cNvSpPr/>
          <p:nvPr/>
        </p:nvSpPr>
        <p:spPr>
          <a:xfrm>
            <a:off x="5524730" y="1629973"/>
            <a:ext cx="1205354" cy="1892835"/>
          </a:xfrm>
          <a:prstGeom prst="roundRect">
            <a:avLst>
              <a:gd name="adj" fmla="val 832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b="1" dirty="0">
              <a:cs typeface="Courier New" panose="02070309020205020404" pitchFamily="49" charset="0"/>
            </a:endParaRPr>
          </a:p>
        </p:txBody>
      </p:sp>
      <p:sp>
        <p:nvSpPr>
          <p:cNvPr id="18" name="矩形: 圆角 124">
            <a:extLst>
              <a:ext uri="{FF2B5EF4-FFF2-40B4-BE49-F238E27FC236}">
                <a16:creationId xmlns:a16="http://schemas.microsoft.com/office/drawing/2014/main" id="{A3BDD8EF-BA47-4CD1-8266-CB69F5F4E6FF}"/>
              </a:ext>
            </a:extLst>
          </p:cNvPr>
          <p:cNvSpPr/>
          <p:nvPr/>
        </p:nvSpPr>
        <p:spPr>
          <a:xfrm>
            <a:off x="5565736" y="1656651"/>
            <a:ext cx="1128168" cy="181663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b="1" dirty="0">
              <a:cs typeface="Courier New" panose="02070309020205020404" pitchFamily="49" charset="0"/>
            </a:endParaRPr>
          </a:p>
        </p:txBody>
      </p:sp>
      <p:sp>
        <p:nvSpPr>
          <p:cNvPr id="19" name="矩形: 圆角 124">
            <a:extLst>
              <a:ext uri="{FF2B5EF4-FFF2-40B4-BE49-F238E27FC236}">
                <a16:creationId xmlns:a16="http://schemas.microsoft.com/office/drawing/2014/main" id="{F5B434CF-2C81-4C62-8DAE-F7E466E4FF2F}"/>
              </a:ext>
            </a:extLst>
          </p:cNvPr>
          <p:cNvSpPr/>
          <p:nvPr/>
        </p:nvSpPr>
        <p:spPr>
          <a:xfrm>
            <a:off x="5524729" y="1626458"/>
            <a:ext cx="628860" cy="41882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00" b="1" i="1" dirty="0">
                <a:cs typeface="Courier New" panose="02070309020205020404" pitchFamily="49" charset="0"/>
              </a:rPr>
              <a:t>수집 및</a:t>
            </a:r>
            <a:endParaRPr lang="en-US" altLang="ko-KR" sz="1000" b="1" i="1" dirty="0">
              <a:cs typeface="Courier New" panose="02070309020205020404" pitchFamily="49" charset="0"/>
            </a:endParaRPr>
          </a:p>
          <a:p>
            <a:pPr algn="ctr"/>
            <a:r>
              <a:rPr lang="ko-KR" altLang="en-US" sz="1000" b="1" i="1" dirty="0">
                <a:cs typeface="Courier New" panose="02070309020205020404" pitchFamily="49" charset="0"/>
              </a:rPr>
              <a:t>저장</a:t>
            </a:r>
            <a:endParaRPr lang="en-US" altLang="zh-CN" sz="1000" b="1" i="1" dirty="0">
              <a:cs typeface="Courier New" panose="02070309020205020404" pitchFamily="49" charset="0"/>
            </a:endParaRPr>
          </a:p>
        </p:txBody>
      </p:sp>
      <p:sp>
        <p:nvSpPr>
          <p:cNvPr id="20" name="矩形: 圆角 124">
            <a:extLst>
              <a:ext uri="{FF2B5EF4-FFF2-40B4-BE49-F238E27FC236}">
                <a16:creationId xmlns:a16="http://schemas.microsoft.com/office/drawing/2014/main" id="{7C19C207-3108-4D56-8AEA-8662C845E5BB}"/>
              </a:ext>
            </a:extLst>
          </p:cNvPr>
          <p:cNvSpPr/>
          <p:nvPr/>
        </p:nvSpPr>
        <p:spPr>
          <a:xfrm>
            <a:off x="5704496" y="2548387"/>
            <a:ext cx="850669" cy="362524"/>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OPC UA </a:t>
            </a:r>
            <a:r>
              <a:rPr lang="ko-KR" altLang="en-US" sz="800" b="1" dirty="0">
                <a:solidFill>
                  <a:schemeClr val="bg1">
                    <a:lumMod val="95000"/>
                  </a:schemeClr>
                </a:solidFill>
                <a:cs typeface="Courier New" panose="02070309020205020404" pitchFamily="49" charset="0"/>
              </a:rPr>
              <a:t>기반</a:t>
            </a:r>
            <a:endParaRPr lang="en-US" altLang="zh-CN" sz="800" b="1" dirty="0">
              <a:solidFill>
                <a:schemeClr val="bg1">
                  <a:lumMod val="95000"/>
                </a:schemeClr>
              </a:solidFill>
              <a:cs typeface="Courier New" panose="02070309020205020404" pitchFamily="49" charset="0"/>
            </a:endParaRPr>
          </a:p>
          <a:p>
            <a:pPr algn="ctr"/>
            <a:r>
              <a:rPr lang="ko-KR" altLang="en-US" sz="800" b="1" dirty="0">
                <a:solidFill>
                  <a:schemeClr val="bg1">
                    <a:lumMod val="95000"/>
                  </a:schemeClr>
                </a:solidFill>
                <a:cs typeface="Courier New" panose="02070309020205020404" pitchFamily="49" charset="0"/>
              </a:rPr>
              <a:t>수집 에이전트</a:t>
            </a:r>
            <a:endParaRPr lang="zh-CN" altLang="en-US" sz="800" b="1" dirty="0">
              <a:solidFill>
                <a:schemeClr val="bg1">
                  <a:lumMod val="95000"/>
                </a:schemeClr>
              </a:solidFill>
              <a:cs typeface="Courier New" panose="02070309020205020404" pitchFamily="49" charset="0"/>
            </a:endParaRPr>
          </a:p>
        </p:txBody>
      </p:sp>
      <p:sp>
        <p:nvSpPr>
          <p:cNvPr id="21" name="위쪽/아래쪽 화살표 58">
            <a:extLst>
              <a:ext uri="{FF2B5EF4-FFF2-40B4-BE49-F238E27FC236}">
                <a16:creationId xmlns:a16="http://schemas.microsoft.com/office/drawing/2014/main" id="{55734FA4-C646-49FB-BC2F-BC41731E97A0}"/>
              </a:ext>
            </a:extLst>
          </p:cNvPr>
          <p:cNvSpPr/>
          <p:nvPr/>
        </p:nvSpPr>
        <p:spPr>
          <a:xfrm rot="5400000">
            <a:off x="6942248" y="2229239"/>
            <a:ext cx="212066" cy="986231"/>
          </a:xfrm>
          <a:prstGeom prst="upDownArrow">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22" name="위쪽/아래쪽 화살표 58">
            <a:extLst>
              <a:ext uri="{FF2B5EF4-FFF2-40B4-BE49-F238E27FC236}">
                <a16:creationId xmlns:a16="http://schemas.microsoft.com/office/drawing/2014/main" id="{FB4F7219-35DE-45D2-842D-A64BCC3451FE}"/>
              </a:ext>
            </a:extLst>
          </p:cNvPr>
          <p:cNvSpPr/>
          <p:nvPr/>
        </p:nvSpPr>
        <p:spPr>
          <a:xfrm>
            <a:off x="6023924" y="3509914"/>
            <a:ext cx="245640" cy="424046"/>
          </a:xfrm>
          <a:prstGeom prst="upDownArrow">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23" name="矩形: 圆角 124">
            <a:extLst>
              <a:ext uri="{FF2B5EF4-FFF2-40B4-BE49-F238E27FC236}">
                <a16:creationId xmlns:a16="http://schemas.microsoft.com/office/drawing/2014/main" id="{7C01A622-251B-4B3F-83CB-5D5109733D2F}"/>
              </a:ext>
            </a:extLst>
          </p:cNvPr>
          <p:cNvSpPr/>
          <p:nvPr/>
        </p:nvSpPr>
        <p:spPr>
          <a:xfrm>
            <a:off x="553260" y="1609561"/>
            <a:ext cx="2129514" cy="1933478"/>
          </a:xfrm>
          <a:prstGeom prst="roundRect">
            <a:avLst>
              <a:gd name="adj" fmla="val 832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b="1" dirty="0">
              <a:cs typeface="Courier New" panose="02070309020205020404" pitchFamily="49" charset="0"/>
            </a:endParaRPr>
          </a:p>
        </p:txBody>
      </p:sp>
      <p:sp>
        <p:nvSpPr>
          <p:cNvPr id="24" name="矩形: 圆角 124">
            <a:extLst>
              <a:ext uri="{FF2B5EF4-FFF2-40B4-BE49-F238E27FC236}">
                <a16:creationId xmlns:a16="http://schemas.microsoft.com/office/drawing/2014/main" id="{C0D2920B-F7CD-4589-BA1C-A526B45B0A39}"/>
              </a:ext>
            </a:extLst>
          </p:cNvPr>
          <p:cNvSpPr/>
          <p:nvPr/>
        </p:nvSpPr>
        <p:spPr>
          <a:xfrm>
            <a:off x="598096" y="1648226"/>
            <a:ext cx="2048173" cy="1854344"/>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b="1" dirty="0">
              <a:cs typeface="Courier New" panose="02070309020205020404" pitchFamily="49" charset="0"/>
            </a:endParaRPr>
          </a:p>
        </p:txBody>
      </p:sp>
      <p:sp>
        <p:nvSpPr>
          <p:cNvPr id="25" name="矩形: 圆角 124">
            <a:extLst>
              <a:ext uri="{FF2B5EF4-FFF2-40B4-BE49-F238E27FC236}">
                <a16:creationId xmlns:a16="http://schemas.microsoft.com/office/drawing/2014/main" id="{84350F4B-B980-46E1-89B5-E5E2F8AFFE97}"/>
              </a:ext>
            </a:extLst>
          </p:cNvPr>
          <p:cNvSpPr/>
          <p:nvPr/>
        </p:nvSpPr>
        <p:spPr>
          <a:xfrm>
            <a:off x="552418" y="1612612"/>
            <a:ext cx="628860" cy="41882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zh-CN" sz="1000" b="1" i="1" dirty="0">
                <a:cs typeface="Courier New" panose="02070309020205020404" pitchFamily="49" charset="0"/>
              </a:rPr>
              <a:t>Micro</a:t>
            </a:r>
          </a:p>
          <a:p>
            <a:pPr algn="ctr"/>
            <a:r>
              <a:rPr lang="en-US" altLang="zh-CN" sz="1000" b="1" i="1" dirty="0">
                <a:cs typeface="Courier New" panose="02070309020205020404" pitchFamily="49" charset="0"/>
              </a:rPr>
              <a:t>Service</a:t>
            </a:r>
          </a:p>
        </p:txBody>
      </p:sp>
      <p:sp>
        <p:nvSpPr>
          <p:cNvPr id="26" name="矩形: 圆角 124">
            <a:extLst>
              <a:ext uri="{FF2B5EF4-FFF2-40B4-BE49-F238E27FC236}">
                <a16:creationId xmlns:a16="http://schemas.microsoft.com/office/drawing/2014/main" id="{C2E18584-F9BB-40D1-9185-DE614491EAE4}"/>
              </a:ext>
            </a:extLst>
          </p:cNvPr>
          <p:cNvSpPr/>
          <p:nvPr/>
        </p:nvSpPr>
        <p:spPr>
          <a:xfrm>
            <a:off x="688643" y="2249292"/>
            <a:ext cx="573277" cy="373402"/>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Analysis</a:t>
            </a:r>
          </a:p>
          <a:p>
            <a:pPr algn="ctr"/>
            <a:r>
              <a:rPr lang="en-US" altLang="zh-CN" sz="800" b="1" dirty="0">
                <a:solidFill>
                  <a:schemeClr val="bg1">
                    <a:lumMod val="95000"/>
                  </a:schemeClr>
                </a:solidFill>
                <a:cs typeface="Courier New" panose="02070309020205020404" pitchFamily="49" charset="0"/>
              </a:rPr>
              <a:t>Service</a:t>
            </a:r>
          </a:p>
        </p:txBody>
      </p:sp>
      <p:sp>
        <p:nvSpPr>
          <p:cNvPr id="27" name="矩形: 圆角 124">
            <a:extLst>
              <a:ext uri="{FF2B5EF4-FFF2-40B4-BE49-F238E27FC236}">
                <a16:creationId xmlns:a16="http://schemas.microsoft.com/office/drawing/2014/main" id="{BA26D340-ACDB-449D-A860-28FFD4D95CBF}"/>
              </a:ext>
            </a:extLst>
          </p:cNvPr>
          <p:cNvSpPr/>
          <p:nvPr/>
        </p:nvSpPr>
        <p:spPr>
          <a:xfrm>
            <a:off x="1302926" y="2249292"/>
            <a:ext cx="543959" cy="373402"/>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Control</a:t>
            </a:r>
          </a:p>
          <a:p>
            <a:pPr algn="ctr"/>
            <a:r>
              <a:rPr lang="en-US" altLang="zh-CN" sz="800" b="1" dirty="0">
                <a:solidFill>
                  <a:schemeClr val="bg1">
                    <a:lumMod val="95000"/>
                  </a:schemeClr>
                </a:solidFill>
                <a:cs typeface="Courier New" panose="02070309020205020404" pitchFamily="49" charset="0"/>
              </a:rPr>
              <a:t>Service</a:t>
            </a:r>
          </a:p>
        </p:txBody>
      </p:sp>
      <p:sp>
        <p:nvSpPr>
          <p:cNvPr id="28" name="矩形: 圆角 124">
            <a:extLst>
              <a:ext uri="{FF2B5EF4-FFF2-40B4-BE49-F238E27FC236}">
                <a16:creationId xmlns:a16="http://schemas.microsoft.com/office/drawing/2014/main" id="{A6A1669D-DB3D-484F-9BB1-6F36526368CD}"/>
              </a:ext>
            </a:extLst>
          </p:cNvPr>
          <p:cNvSpPr/>
          <p:nvPr/>
        </p:nvSpPr>
        <p:spPr>
          <a:xfrm>
            <a:off x="1896491" y="2249292"/>
            <a:ext cx="675612" cy="373402"/>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Application</a:t>
            </a:r>
          </a:p>
          <a:p>
            <a:pPr algn="ctr"/>
            <a:r>
              <a:rPr lang="en-US" altLang="zh-CN" sz="800" b="1" dirty="0">
                <a:solidFill>
                  <a:schemeClr val="bg1">
                    <a:lumMod val="95000"/>
                  </a:schemeClr>
                </a:solidFill>
                <a:cs typeface="Courier New" panose="02070309020205020404" pitchFamily="49" charset="0"/>
              </a:rPr>
              <a:t>Service</a:t>
            </a:r>
          </a:p>
        </p:txBody>
      </p:sp>
      <p:sp>
        <p:nvSpPr>
          <p:cNvPr id="29" name="직사각형 28">
            <a:extLst>
              <a:ext uri="{FF2B5EF4-FFF2-40B4-BE49-F238E27FC236}">
                <a16:creationId xmlns:a16="http://schemas.microsoft.com/office/drawing/2014/main" id="{638388D9-93A2-4854-8AA1-B2A7BA77BADA}"/>
              </a:ext>
            </a:extLst>
          </p:cNvPr>
          <p:cNvSpPr/>
          <p:nvPr/>
        </p:nvSpPr>
        <p:spPr>
          <a:xfrm>
            <a:off x="3292193" y="4803364"/>
            <a:ext cx="525055" cy="280804"/>
          </a:xfrm>
          <a:prstGeom prst="rect">
            <a:avLst/>
          </a:prstGeom>
          <a:solidFill>
            <a:schemeClr val="accent3">
              <a:lumMod val="20000"/>
              <a:lumOff val="80000"/>
            </a:schemeClr>
          </a:solidFill>
          <a:ln>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b="1" dirty="0">
                <a:solidFill>
                  <a:schemeClr val="tx1">
                    <a:lumMod val="50000"/>
                    <a:lumOff val="50000"/>
                  </a:schemeClr>
                </a:solidFill>
              </a:rPr>
              <a:t>Cloud</a:t>
            </a:r>
            <a:r>
              <a:rPr lang="ko-KR" altLang="en-US" sz="700" b="1" dirty="0">
                <a:solidFill>
                  <a:schemeClr val="tx1">
                    <a:lumMod val="50000"/>
                    <a:lumOff val="50000"/>
                  </a:schemeClr>
                </a:solidFill>
              </a:rPr>
              <a:t> </a:t>
            </a:r>
            <a:r>
              <a:rPr lang="en-US" altLang="ko-KR" sz="700" b="1" dirty="0">
                <a:solidFill>
                  <a:schemeClr val="tx1">
                    <a:lumMod val="50000"/>
                    <a:lumOff val="50000"/>
                  </a:schemeClr>
                </a:solidFill>
              </a:rPr>
              <a:t>AMQP</a:t>
            </a:r>
          </a:p>
        </p:txBody>
      </p:sp>
      <p:grpSp>
        <p:nvGrpSpPr>
          <p:cNvPr id="30" name="그룹 29">
            <a:extLst>
              <a:ext uri="{FF2B5EF4-FFF2-40B4-BE49-F238E27FC236}">
                <a16:creationId xmlns:a16="http://schemas.microsoft.com/office/drawing/2014/main" id="{E20033F3-5E43-4F03-87D9-6793561299D5}"/>
              </a:ext>
            </a:extLst>
          </p:cNvPr>
          <p:cNvGrpSpPr/>
          <p:nvPr/>
        </p:nvGrpSpPr>
        <p:grpSpPr>
          <a:xfrm>
            <a:off x="4184182" y="4187282"/>
            <a:ext cx="758867" cy="896885"/>
            <a:chOff x="12407900" y="3586956"/>
            <a:chExt cx="1243706" cy="1319738"/>
          </a:xfrm>
        </p:grpSpPr>
        <p:sp>
          <p:nvSpPr>
            <p:cNvPr id="31" name="사각형: 둥근 모서리 2">
              <a:extLst>
                <a:ext uri="{FF2B5EF4-FFF2-40B4-BE49-F238E27FC236}">
                  <a16:creationId xmlns:a16="http://schemas.microsoft.com/office/drawing/2014/main" id="{D02A00FA-129C-47F8-BA10-A4A62D79E64A}"/>
                </a:ext>
              </a:extLst>
            </p:cNvPr>
            <p:cNvSpPr/>
            <p:nvPr/>
          </p:nvSpPr>
          <p:spPr>
            <a:xfrm>
              <a:off x="12407900" y="3586956"/>
              <a:ext cx="1243706" cy="1319738"/>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p>
          </p:txBody>
        </p:sp>
        <p:sp>
          <p:nvSpPr>
            <p:cNvPr id="32" name="사각형: 둥근 모서리 3">
              <a:extLst>
                <a:ext uri="{FF2B5EF4-FFF2-40B4-BE49-F238E27FC236}">
                  <a16:creationId xmlns:a16="http://schemas.microsoft.com/office/drawing/2014/main" id="{5D91D18D-7DAB-4D0F-BEBB-F8170262282B}"/>
                </a:ext>
              </a:extLst>
            </p:cNvPr>
            <p:cNvSpPr/>
            <p:nvPr/>
          </p:nvSpPr>
          <p:spPr>
            <a:xfrm>
              <a:off x="12484977" y="3904426"/>
              <a:ext cx="1081825" cy="16503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
          <p:nvSpPr>
            <p:cNvPr id="33" name="사각형: 둥근 모서리 40">
              <a:extLst>
                <a:ext uri="{FF2B5EF4-FFF2-40B4-BE49-F238E27FC236}">
                  <a16:creationId xmlns:a16="http://schemas.microsoft.com/office/drawing/2014/main" id="{51FF12A6-9C1F-4BA3-9D6B-84E5E5B4D96B}"/>
                </a:ext>
              </a:extLst>
            </p:cNvPr>
            <p:cNvSpPr/>
            <p:nvPr/>
          </p:nvSpPr>
          <p:spPr>
            <a:xfrm>
              <a:off x="12484977" y="4138393"/>
              <a:ext cx="1081825" cy="16503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
          <p:nvSpPr>
            <p:cNvPr id="34" name="사각형: 둥근 모서리 41">
              <a:extLst>
                <a:ext uri="{FF2B5EF4-FFF2-40B4-BE49-F238E27FC236}">
                  <a16:creationId xmlns:a16="http://schemas.microsoft.com/office/drawing/2014/main" id="{37B98E7D-720F-4C12-88CA-98DD36E68256}"/>
                </a:ext>
              </a:extLst>
            </p:cNvPr>
            <p:cNvSpPr/>
            <p:nvPr/>
          </p:nvSpPr>
          <p:spPr>
            <a:xfrm>
              <a:off x="12484977" y="4372361"/>
              <a:ext cx="1081825" cy="16503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
          <p:nvSpPr>
            <p:cNvPr id="35" name="사각형: 둥근 모서리 42">
              <a:extLst>
                <a:ext uri="{FF2B5EF4-FFF2-40B4-BE49-F238E27FC236}">
                  <a16:creationId xmlns:a16="http://schemas.microsoft.com/office/drawing/2014/main" id="{74DBFE81-A9BF-4B4B-B910-7BF7128E844A}"/>
                </a:ext>
              </a:extLst>
            </p:cNvPr>
            <p:cNvSpPr/>
            <p:nvPr/>
          </p:nvSpPr>
          <p:spPr>
            <a:xfrm>
              <a:off x="12484977" y="4606326"/>
              <a:ext cx="1081825" cy="16503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
          <p:nvSpPr>
            <p:cNvPr id="36" name="TextBox 35">
              <a:extLst>
                <a:ext uri="{FF2B5EF4-FFF2-40B4-BE49-F238E27FC236}">
                  <a16:creationId xmlns:a16="http://schemas.microsoft.com/office/drawing/2014/main" id="{C4374315-DFBE-4E71-9B19-2682CEB5F982}"/>
                </a:ext>
              </a:extLst>
            </p:cNvPr>
            <p:cNvSpPr txBox="1"/>
            <p:nvPr/>
          </p:nvSpPr>
          <p:spPr>
            <a:xfrm>
              <a:off x="12750390" y="3633871"/>
              <a:ext cx="520178" cy="181154"/>
            </a:xfrm>
            <a:prstGeom prst="rect">
              <a:avLst/>
            </a:prstGeom>
            <a:noFill/>
          </p:spPr>
          <p:txBody>
            <a:bodyPr wrap="none" lIns="0" tIns="0" rIns="0" bIns="0" rtlCol="0">
              <a:spAutoFit/>
            </a:bodyPr>
            <a:lstStyle/>
            <a:p>
              <a:r>
                <a:rPr lang="en-US" altLang="ko-KR" sz="800" b="1" dirty="0">
                  <a:solidFill>
                    <a:schemeClr val="tx2">
                      <a:lumMod val="75000"/>
                    </a:schemeClr>
                  </a:solidFill>
                </a:rPr>
                <a:t>Queue</a:t>
              </a:r>
              <a:endParaRPr lang="ko-KR" altLang="en-US" sz="800" b="1" dirty="0">
                <a:solidFill>
                  <a:schemeClr val="tx2">
                    <a:lumMod val="75000"/>
                  </a:schemeClr>
                </a:solidFill>
              </a:endParaRPr>
            </a:p>
          </p:txBody>
        </p:sp>
      </p:grpSp>
      <p:grpSp>
        <p:nvGrpSpPr>
          <p:cNvPr id="37" name="그룹 36">
            <a:extLst>
              <a:ext uri="{FF2B5EF4-FFF2-40B4-BE49-F238E27FC236}">
                <a16:creationId xmlns:a16="http://schemas.microsoft.com/office/drawing/2014/main" id="{0B496997-0900-457F-A46A-3790B0A1E284}"/>
              </a:ext>
            </a:extLst>
          </p:cNvPr>
          <p:cNvGrpSpPr/>
          <p:nvPr/>
        </p:nvGrpSpPr>
        <p:grpSpPr>
          <a:xfrm>
            <a:off x="2196113" y="4149496"/>
            <a:ext cx="810732" cy="934670"/>
            <a:chOff x="12471400" y="4708797"/>
            <a:chExt cx="914400" cy="1044849"/>
          </a:xfrm>
        </p:grpSpPr>
        <p:sp>
          <p:nvSpPr>
            <p:cNvPr id="38" name="타원 37">
              <a:extLst>
                <a:ext uri="{FF2B5EF4-FFF2-40B4-BE49-F238E27FC236}">
                  <a16:creationId xmlns:a16="http://schemas.microsoft.com/office/drawing/2014/main" id="{02AC0937-EFCF-4EEB-94D5-A40CD21B0F93}"/>
                </a:ext>
              </a:extLst>
            </p:cNvPr>
            <p:cNvSpPr/>
            <p:nvPr/>
          </p:nvSpPr>
          <p:spPr>
            <a:xfrm>
              <a:off x="12471400" y="4839246"/>
              <a:ext cx="914400" cy="91440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
          <p:nvSpPr>
            <p:cNvPr id="39" name="화살표: 오른쪽 7">
              <a:extLst>
                <a:ext uri="{FF2B5EF4-FFF2-40B4-BE49-F238E27FC236}">
                  <a16:creationId xmlns:a16="http://schemas.microsoft.com/office/drawing/2014/main" id="{53219A55-D606-4750-8344-39C974A7A8ED}"/>
                </a:ext>
              </a:extLst>
            </p:cNvPr>
            <p:cNvSpPr/>
            <p:nvPr/>
          </p:nvSpPr>
          <p:spPr>
            <a:xfrm>
              <a:off x="12656011" y="5025409"/>
              <a:ext cx="545177" cy="271037"/>
            </a:xfrm>
            <a:prstGeom prst="rightArrow">
              <a:avLst/>
            </a:prstGeom>
            <a:solidFill>
              <a:schemeClr val="tx2"/>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
          <p:nvSpPr>
            <p:cNvPr id="40" name="화살표: 오른쪽 47">
              <a:extLst>
                <a:ext uri="{FF2B5EF4-FFF2-40B4-BE49-F238E27FC236}">
                  <a16:creationId xmlns:a16="http://schemas.microsoft.com/office/drawing/2014/main" id="{FE2CC78C-438F-42DA-9834-65CE79D80804}"/>
                </a:ext>
              </a:extLst>
            </p:cNvPr>
            <p:cNvSpPr/>
            <p:nvPr/>
          </p:nvSpPr>
          <p:spPr>
            <a:xfrm rot="10800000">
              <a:off x="12632041" y="5297082"/>
              <a:ext cx="545177" cy="271037"/>
            </a:xfrm>
            <a:prstGeom prst="rightArrow">
              <a:avLst/>
            </a:prstGeom>
            <a:solidFill>
              <a:schemeClr val="tx2"/>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
          <p:nvSpPr>
            <p:cNvPr id="41" name="TextBox 40">
              <a:extLst>
                <a:ext uri="{FF2B5EF4-FFF2-40B4-BE49-F238E27FC236}">
                  <a16:creationId xmlns:a16="http://schemas.microsoft.com/office/drawing/2014/main" id="{B4E220AA-E371-48A6-8952-556B9CEAC859}"/>
                </a:ext>
              </a:extLst>
            </p:cNvPr>
            <p:cNvSpPr txBox="1"/>
            <p:nvPr/>
          </p:nvSpPr>
          <p:spPr>
            <a:xfrm>
              <a:off x="12682586" y="4708797"/>
              <a:ext cx="518890" cy="137623"/>
            </a:xfrm>
            <a:prstGeom prst="rect">
              <a:avLst/>
            </a:prstGeom>
            <a:noFill/>
          </p:spPr>
          <p:txBody>
            <a:bodyPr wrap="none" lIns="0" tIns="0" rIns="0" bIns="0" rtlCol="0">
              <a:spAutoFit/>
            </a:bodyPr>
            <a:lstStyle/>
            <a:p>
              <a:r>
                <a:rPr lang="en-US" altLang="ko-KR" sz="800" b="1" dirty="0">
                  <a:solidFill>
                    <a:schemeClr val="tx2">
                      <a:lumMod val="75000"/>
                    </a:schemeClr>
                  </a:solidFill>
                </a:rPr>
                <a:t>Exchange</a:t>
              </a:r>
              <a:endParaRPr lang="ko-KR" altLang="en-US" sz="800" b="1" dirty="0">
                <a:solidFill>
                  <a:schemeClr val="tx2">
                    <a:lumMod val="75000"/>
                  </a:schemeClr>
                </a:solidFill>
              </a:endParaRPr>
            </a:p>
          </p:txBody>
        </p:sp>
      </p:grpSp>
      <p:sp>
        <p:nvSpPr>
          <p:cNvPr id="42" name="화살표: 줄무늬가 있는 오른쪽 11">
            <a:extLst>
              <a:ext uri="{FF2B5EF4-FFF2-40B4-BE49-F238E27FC236}">
                <a16:creationId xmlns:a16="http://schemas.microsoft.com/office/drawing/2014/main" id="{B6E954AA-8EDD-444F-B2B8-37A14C52E76D}"/>
              </a:ext>
            </a:extLst>
          </p:cNvPr>
          <p:cNvSpPr/>
          <p:nvPr/>
        </p:nvSpPr>
        <p:spPr>
          <a:xfrm>
            <a:off x="3063571" y="4487628"/>
            <a:ext cx="1058139" cy="318623"/>
          </a:xfrm>
          <a:prstGeom prst="striped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
        <p:nvSpPr>
          <p:cNvPr id="43" name="矩形: 圆角 124">
            <a:extLst>
              <a:ext uri="{FF2B5EF4-FFF2-40B4-BE49-F238E27FC236}">
                <a16:creationId xmlns:a16="http://schemas.microsoft.com/office/drawing/2014/main" id="{B4B5ED36-0060-4289-80A0-D0BA8C2FBA79}"/>
              </a:ext>
            </a:extLst>
          </p:cNvPr>
          <p:cNvSpPr/>
          <p:nvPr/>
        </p:nvSpPr>
        <p:spPr>
          <a:xfrm>
            <a:off x="700755" y="4401458"/>
            <a:ext cx="756405" cy="44337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a:solidFill>
                  <a:schemeClr val="bg1">
                    <a:lumMod val="95000"/>
                  </a:schemeClr>
                </a:solidFill>
                <a:cs typeface="Courier New" panose="02070309020205020404" pitchFamily="49" charset="0"/>
              </a:rPr>
              <a:t>Producer</a:t>
            </a:r>
          </a:p>
        </p:txBody>
      </p:sp>
      <p:sp>
        <p:nvSpPr>
          <p:cNvPr id="44" name="矩形: 圆角 124">
            <a:extLst>
              <a:ext uri="{FF2B5EF4-FFF2-40B4-BE49-F238E27FC236}">
                <a16:creationId xmlns:a16="http://schemas.microsoft.com/office/drawing/2014/main" id="{3CEE0E37-15CB-4135-9F3A-649FABBA9778}"/>
              </a:ext>
            </a:extLst>
          </p:cNvPr>
          <p:cNvSpPr/>
          <p:nvPr/>
        </p:nvSpPr>
        <p:spPr>
          <a:xfrm>
            <a:off x="5651929" y="4409003"/>
            <a:ext cx="756405" cy="44337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900" b="1" dirty="0">
                <a:solidFill>
                  <a:schemeClr val="bg1">
                    <a:lumMod val="95000"/>
                  </a:schemeClr>
                </a:solidFill>
                <a:cs typeface="Courier New" panose="02070309020205020404" pitchFamily="49" charset="0"/>
              </a:rPr>
              <a:t>Consumer</a:t>
            </a:r>
          </a:p>
        </p:txBody>
      </p:sp>
      <p:sp>
        <p:nvSpPr>
          <p:cNvPr id="45" name="화살표: 줄무늬가 있는 오른쪽 54">
            <a:extLst>
              <a:ext uri="{FF2B5EF4-FFF2-40B4-BE49-F238E27FC236}">
                <a16:creationId xmlns:a16="http://schemas.microsoft.com/office/drawing/2014/main" id="{D465D99E-6FB7-4BD6-87BF-A4570C37460F}"/>
              </a:ext>
            </a:extLst>
          </p:cNvPr>
          <p:cNvSpPr/>
          <p:nvPr/>
        </p:nvSpPr>
        <p:spPr>
          <a:xfrm>
            <a:off x="1532074" y="4471380"/>
            <a:ext cx="639258" cy="318623"/>
          </a:xfrm>
          <a:prstGeom prst="striped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
        <p:nvSpPr>
          <p:cNvPr id="46" name="화살표: 줄무늬가 있는 오른쪽 55">
            <a:extLst>
              <a:ext uri="{FF2B5EF4-FFF2-40B4-BE49-F238E27FC236}">
                <a16:creationId xmlns:a16="http://schemas.microsoft.com/office/drawing/2014/main" id="{3950B12A-BC3D-4864-A372-5FB921DB8ED6}"/>
              </a:ext>
            </a:extLst>
          </p:cNvPr>
          <p:cNvSpPr/>
          <p:nvPr/>
        </p:nvSpPr>
        <p:spPr>
          <a:xfrm>
            <a:off x="5000203" y="4483972"/>
            <a:ext cx="612319" cy="343398"/>
          </a:xfrm>
          <a:prstGeom prst="striped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
        <p:nvSpPr>
          <p:cNvPr id="47" name="위쪽/아래쪽 화살표 58">
            <a:extLst>
              <a:ext uri="{FF2B5EF4-FFF2-40B4-BE49-F238E27FC236}">
                <a16:creationId xmlns:a16="http://schemas.microsoft.com/office/drawing/2014/main" id="{211FCE46-9BBE-4961-9A19-8CDF0966DDD5}"/>
              </a:ext>
            </a:extLst>
          </p:cNvPr>
          <p:cNvSpPr/>
          <p:nvPr/>
        </p:nvSpPr>
        <p:spPr>
          <a:xfrm>
            <a:off x="1953035" y="5131009"/>
            <a:ext cx="157640" cy="348071"/>
          </a:xfrm>
          <a:prstGeom prst="upDownArrow">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48" name="위쪽/아래쪽 화살표 58">
            <a:extLst>
              <a:ext uri="{FF2B5EF4-FFF2-40B4-BE49-F238E27FC236}">
                <a16:creationId xmlns:a16="http://schemas.microsoft.com/office/drawing/2014/main" id="{7ACA738A-1B89-47B3-BBEA-240A9F2D0F3E}"/>
              </a:ext>
            </a:extLst>
          </p:cNvPr>
          <p:cNvSpPr/>
          <p:nvPr/>
        </p:nvSpPr>
        <p:spPr>
          <a:xfrm>
            <a:off x="4468614" y="5131009"/>
            <a:ext cx="157640" cy="348071"/>
          </a:xfrm>
          <a:prstGeom prst="upDownArrow">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49" name="矩形: 圆角 124">
            <a:extLst>
              <a:ext uri="{FF2B5EF4-FFF2-40B4-BE49-F238E27FC236}">
                <a16:creationId xmlns:a16="http://schemas.microsoft.com/office/drawing/2014/main" id="{4A0BCCDF-139B-44CD-B259-987AB439DD2C}"/>
              </a:ext>
            </a:extLst>
          </p:cNvPr>
          <p:cNvSpPr/>
          <p:nvPr/>
        </p:nvSpPr>
        <p:spPr>
          <a:xfrm>
            <a:off x="2942521" y="1607352"/>
            <a:ext cx="2129514" cy="1944736"/>
          </a:xfrm>
          <a:prstGeom prst="roundRect">
            <a:avLst>
              <a:gd name="adj" fmla="val 832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b="1" dirty="0">
              <a:cs typeface="Courier New" panose="02070309020205020404" pitchFamily="49" charset="0"/>
            </a:endParaRPr>
          </a:p>
        </p:txBody>
      </p:sp>
      <p:sp>
        <p:nvSpPr>
          <p:cNvPr id="50" name="矩形: 圆角 124">
            <a:extLst>
              <a:ext uri="{FF2B5EF4-FFF2-40B4-BE49-F238E27FC236}">
                <a16:creationId xmlns:a16="http://schemas.microsoft.com/office/drawing/2014/main" id="{B77073DE-4ABF-402C-BB92-AA5FC01CA9B0}"/>
              </a:ext>
            </a:extLst>
          </p:cNvPr>
          <p:cNvSpPr/>
          <p:nvPr/>
        </p:nvSpPr>
        <p:spPr>
          <a:xfrm>
            <a:off x="2989604" y="1656651"/>
            <a:ext cx="2033422" cy="184591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b="1" dirty="0">
              <a:cs typeface="Courier New" panose="02070309020205020404" pitchFamily="49" charset="0"/>
            </a:endParaRPr>
          </a:p>
        </p:txBody>
      </p:sp>
      <p:sp>
        <p:nvSpPr>
          <p:cNvPr id="51" name="矩形: 圆角 124">
            <a:extLst>
              <a:ext uri="{FF2B5EF4-FFF2-40B4-BE49-F238E27FC236}">
                <a16:creationId xmlns:a16="http://schemas.microsoft.com/office/drawing/2014/main" id="{37A335C5-70FC-4AD4-829A-9072B834D95E}"/>
              </a:ext>
            </a:extLst>
          </p:cNvPr>
          <p:cNvSpPr/>
          <p:nvPr/>
        </p:nvSpPr>
        <p:spPr>
          <a:xfrm>
            <a:off x="2940896" y="1604849"/>
            <a:ext cx="628860" cy="41882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zh-CN" sz="1000" b="1" i="1" dirty="0">
                <a:cs typeface="Courier New" panose="02070309020205020404" pitchFamily="49" charset="0"/>
              </a:rPr>
              <a:t>AAS</a:t>
            </a:r>
          </a:p>
        </p:txBody>
      </p:sp>
      <p:sp>
        <p:nvSpPr>
          <p:cNvPr id="52" name="矩形: 圆角 124">
            <a:extLst>
              <a:ext uri="{FF2B5EF4-FFF2-40B4-BE49-F238E27FC236}">
                <a16:creationId xmlns:a16="http://schemas.microsoft.com/office/drawing/2014/main" id="{E9CD12C2-D3AA-444C-941E-4EB2BF72B562}"/>
              </a:ext>
            </a:extLst>
          </p:cNvPr>
          <p:cNvSpPr/>
          <p:nvPr/>
        </p:nvSpPr>
        <p:spPr>
          <a:xfrm>
            <a:off x="4014719" y="2402095"/>
            <a:ext cx="957715" cy="406015"/>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AAS – OPC UA </a:t>
            </a:r>
            <a:r>
              <a:rPr lang="ko-KR" altLang="en-US" sz="800" b="1" dirty="0">
                <a:solidFill>
                  <a:schemeClr val="bg1">
                    <a:lumMod val="95000"/>
                  </a:schemeClr>
                </a:solidFill>
                <a:cs typeface="Courier New" panose="02070309020205020404" pitchFamily="49" charset="0"/>
              </a:rPr>
              <a:t> </a:t>
            </a:r>
            <a:endParaRPr lang="en-US" altLang="ko-KR" sz="800" b="1" dirty="0">
              <a:solidFill>
                <a:schemeClr val="bg1">
                  <a:lumMod val="95000"/>
                </a:schemeClr>
              </a:solidFill>
              <a:cs typeface="Courier New" panose="02070309020205020404" pitchFamily="49" charset="0"/>
            </a:endParaRPr>
          </a:p>
          <a:p>
            <a:pPr algn="ctr"/>
            <a:r>
              <a:rPr lang="ko-KR" altLang="en-US" sz="800" b="1" dirty="0">
                <a:solidFill>
                  <a:schemeClr val="bg1">
                    <a:lumMod val="95000"/>
                  </a:schemeClr>
                </a:solidFill>
                <a:cs typeface="Courier New" panose="02070309020205020404" pitchFamily="49" charset="0"/>
              </a:rPr>
              <a:t>모델 변환 </a:t>
            </a:r>
            <a:endParaRPr lang="en-US" altLang="ko-KR" sz="800" b="1" dirty="0">
              <a:solidFill>
                <a:schemeClr val="bg1">
                  <a:lumMod val="95000"/>
                </a:schemeClr>
              </a:solidFill>
              <a:cs typeface="Courier New" panose="02070309020205020404" pitchFamily="49" charset="0"/>
            </a:endParaRPr>
          </a:p>
          <a:p>
            <a:pPr algn="ctr"/>
            <a:r>
              <a:rPr lang="en-US" altLang="ko-KR" sz="800" b="1" dirty="0">
                <a:solidFill>
                  <a:schemeClr val="bg1">
                    <a:lumMod val="95000"/>
                  </a:schemeClr>
                </a:solidFill>
                <a:cs typeface="Courier New" panose="02070309020205020404" pitchFamily="49" charset="0"/>
              </a:rPr>
              <a:t>Agent</a:t>
            </a:r>
            <a:endParaRPr lang="en-US" altLang="zh-CN" sz="800" b="1" dirty="0">
              <a:solidFill>
                <a:schemeClr val="bg1">
                  <a:lumMod val="95000"/>
                </a:schemeClr>
              </a:solidFill>
              <a:cs typeface="Courier New" panose="02070309020205020404" pitchFamily="49" charset="0"/>
            </a:endParaRPr>
          </a:p>
        </p:txBody>
      </p:sp>
      <p:sp>
        <p:nvSpPr>
          <p:cNvPr id="53" name="矩形: 圆角 124">
            <a:extLst>
              <a:ext uri="{FF2B5EF4-FFF2-40B4-BE49-F238E27FC236}">
                <a16:creationId xmlns:a16="http://schemas.microsoft.com/office/drawing/2014/main" id="{F43716FD-277D-4DB2-8C59-3740E0872898}"/>
              </a:ext>
            </a:extLst>
          </p:cNvPr>
          <p:cNvSpPr/>
          <p:nvPr/>
        </p:nvSpPr>
        <p:spPr>
          <a:xfrm>
            <a:off x="4024772" y="3016982"/>
            <a:ext cx="947663" cy="37340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AAS </a:t>
            </a:r>
            <a:r>
              <a:rPr lang="ko-KR" altLang="en-US" sz="800" b="1" dirty="0">
                <a:solidFill>
                  <a:schemeClr val="bg1">
                    <a:lumMod val="95000"/>
                  </a:schemeClr>
                </a:solidFill>
                <a:cs typeface="Courier New" panose="02070309020205020404" pitchFamily="49" charset="0"/>
              </a:rPr>
              <a:t>템플릿 에디터</a:t>
            </a:r>
            <a:endParaRPr lang="en-US" altLang="zh-CN" sz="800" b="1" dirty="0">
              <a:solidFill>
                <a:schemeClr val="bg1">
                  <a:lumMod val="95000"/>
                </a:schemeClr>
              </a:solidFill>
              <a:cs typeface="Courier New" panose="02070309020205020404" pitchFamily="49" charset="0"/>
            </a:endParaRPr>
          </a:p>
        </p:txBody>
      </p:sp>
      <p:cxnSp>
        <p:nvCxnSpPr>
          <p:cNvPr id="55" name="직선 화살표 연결선 54">
            <a:extLst>
              <a:ext uri="{FF2B5EF4-FFF2-40B4-BE49-F238E27FC236}">
                <a16:creationId xmlns:a16="http://schemas.microsoft.com/office/drawing/2014/main" id="{A96540F1-0DC1-4B5F-8F3B-94D31DDDD43B}"/>
              </a:ext>
            </a:extLst>
          </p:cNvPr>
          <p:cNvCxnSpPr>
            <a:cxnSpLocks/>
            <a:stCxn id="52" idx="2"/>
            <a:endCxn id="53" idx="0"/>
          </p:cNvCxnSpPr>
          <p:nvPr/>
        </p:nvCxnSpPr>
        <p:spPr>
          <a:xfrm>
            <a:off x="4493577" y="2808110"/>
            <a:ext cx="5026" cy="208872"/>
          </a:xfrm>
          <a:prstGeom prst="straightConnector1">
            <a:avLst/>
          </a:prstGeom>
          <a:ln w="25400">
            <a:solidFill>
              <a:schemeClr val="tx2">
                <a:lumMod val="40000"/>
                <a:lumOff val="6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연결선: 꺾임 20">
            <a:extLst>
              <a:ext uri="{FF2B5EF4-FFF2-40B4-BE49-F238E27FC236}">
                <a16:creationId xmlns:a16="http://schemas.microsoft.com/office/drawing/2014/main" id="{5E1456BB-F804-4DF7-B41D-682F6884851C}"/>
              </a:ext>
            </a:extLst>
          </p:cNvPr>
          <p:cNvCxnSpPr>
            <a:cxnSpLocks/>
            <a:stCxn id="52" idx="3"/>
            <a:endCxn id="19" idx="1"/>
          </p:cNvCxnSpPr>
          <p:nvPr/>
        </p:nvCxnSpPr>
        <p:spPr>
          <a:xfrm flipV="1">
            <a:off x="4972434" y="1835868"/>
            <a:ext cx="552295" cy="769235"/>
          </a:xfrm>
          <a:prstGeom prst="bentConnector3">
            <a:avLst>
              <a:gd name="adj1" fmla="val 50000"/>
            </a:avLst>
          </a:prstGeom>
          <a:ln w="25400">
            <a:solidFill>
              <a:schemeClr val="tx2">
                <a:lumMod val="40000"/>
                <a:lumOff val="60000"/>
              </a:schemeClr>
            </a:solidFill>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矩形: 圆角 124">
            <a:extLst>
              <a:ext uri="{FF2B5EF4-FFF2-40B4-BE49-F238E27FC236}">
                <a16:creationId xmlns:a16="http://schemas.microsoft.com/office/drawing/2014/main" id="{532F781D-9A7E-4DC8-97C3-DDE51E48B576}"/>
              </a:ext>
            </a:extLst>
          </p:cNvPr>
          <p:cNvSpPr/>
          <p:nvPr/>
        </p:nvSpPr>
        <p:spPr>
          <a:xfrm>
            <a:off x="3086678" y="2402095"/>
            <a:ext cx="749283" cy="41882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Restful</a:t>
            </a:r>
            <a:r>
              <a:rPr lang="ko-KR" altLang="en-US" sz="800" b="1" dirty="0">
                <a:solidFill>
                  <a:schemeClr val="bg1">
                    <a:lumMod val="95000"/>
                  </a:schemeClr>
                </a:solidFill>
                <a:cs typeface="Courier New" panose="02070309020205020404" pitchFamily="49" charset="0"/>
              </a:rPr>
              <a:t> 기반 </a:t>
            </a:r>
            <a:endParaRPr lang="en-US" altLang="ko-KR" sz="800" b="1" dirty="0">
              <a:solidFill>
                <a:schemeClr val="bg1">
                  <a:lumMod val="95000"/>
                </a:schemeClr>
              </a:solidFill>
              <a:cs typeface="Courier New" panose="02070309020205020404" pitchFamily="49" charset="0"/>
            </a:endParaRPr>
          </a:p>
          <a:p>
            <a:pPr algn="ctr"/>
            <a:r>
              <a:rPr lang="en-US" altLang="ko-KR" sz="800" b="1" dirty="0">
                <a:solidFill>
                  <a:schemeClr val="bg1">
                    <a:lumMod val="95000"/>
                  </a:schemeClr>
                </a:solidFill>
                <a:cs typeface="Courier New" panose="02070309020205020404" pitchFamily="49" charset="0"/>
              </a:rPr>
              <a:t>AAS </a:t>
            </a:r>
            <a:r>
              <a:rPr lang="en-US" altLang="zh-CN" sz="800" b="1" dirty="0">
                <a:solidFill>
                  <a:schemeClr val="bg1">
                    <a:lumMod val="95000"/>
                  </a:schemeClr>
                </a:solidFill>
                <a:cs typeface="Courier New" panose="02070309020205020404" pitchFamily="49" charset="0"/>
              </a:rPr>
              <a:t>Agent</a:t>
            </a:r>
          </a:p>
        </p:txBody>
      </p:sp>
      <p:sp>
        <p:nvSpPr>
          <p:cNvPr id="58" name="위쪽/아래쪽 화살표 58">
            <a:extLst>
              <a:ext uri="{FF2B5EF4-FFF2-40B4-BE49-F238E27FC236}">
                <a16:creationId xmlns:a16="http://schemas.microsoft.com/office/drawing/2014/main" id="{1C92D744-7D0F-4523-97B7-577EC662D1BA}"/>
              </a:ext>
            </a:extLst>
          </p:cNvPr>
          <p:cNvSpPr/>
          <p:nvPr/>
        </p:nvSpPr>
        <p:spPr>
          <a:xfrm>
            <a:off x="1532074" y="3547653"/>
            <a:ext cx="245639" cy="403848"/>
          </a:xfrm>
          <a:prstGeom prst="upDownArrow">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59" name="矩形: 圆角 124">
            <a:extLst>
              <a:ext uri="{FF2B5EF4-FFF2-40B4-BE49-F238E27FC236}">
                <a16:creationId xmlns:a16="http://schemas.microsoft.com/office/drawing/2014/main" id="{A87009EF-7199-4EF4-B00F-26355E6548AC}"/>
              </a:ext>
            </a:extLst>
          </p:cNvPr>
          <p:cNvSpPr/>
          <p:nvPr/>
        </p:nvSpPr>
        <p:spPr>
          <a:xfrm>
            <a:off x="676246" y="3059208"/>
            <a:ext cx="1895950" cy="373402"/>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Micro Service Container</a:t>
            </a:r>
          </a:p>
        </p:txBody>
      </p:sp>
      <p:sp>
        <p:nvSpPr>
          <p:cNvPr id="60" name="矩形: 圆角 124">
            <a:extLst>
              <a:ext uri="{FF2B5EF4-FFF2-40B4-BE49-F238E27FC236}">
                <a16:creationId xmlns:a16="http://schemas.microsoft.com/office/drawing/2014/main" id="{2D0D4C1E-0480-4101-80EF-30C3B56686AF}"/>
              </a:ext>
            </a:extLst>
          </p:cNvPr>
          <p:cNvSpPr/>
          <p:nvPr/>
        </p:nvSpPr>
        <p:spPr>
          <a:xfrm>
            <a:off x="1645236" y="2657044"/>
            <a:ext cx="933247" cy="37072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Web Server</a:t>
            </a:r>
          </a:p>
        </p:txBody>
      </p:sp>
      <p:sp>
        <p:nvSpPr>
          <p:cNvPr id="61" name="矩形: 圆角 124">
            <a:extLst>
              <a:ext uri="{FF2B5EF4-FFF2-40B4-BE49-F238E27FC236}">
                <a16:creationId xmlns:a16="http://schemas.microsoft.com/office/drawing/2014/main" id="{A74E6E60-EB2C-4482-83C2-2B258EE9D3E5}"/>
              </a:ext>
            </a:extLst>
          </p:cNvPr>
          <p:cNvSpPr/>
          <p:nvPr/>
        </p:nvSpPr>
        <p:spPr>
          <a:xfrm>
            <a:off x="674416" y="2657045"/>
            <a:ext cx="947663" cy="37340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Visualization</a:t>
            </a:r>
          </a:p>
          <a:p>
            <a:pPr algn="ctr"/>
            <a:r>
              <a:rPr lang="en-US" altLang="zh-CN" sz="800" b="1" dirty="0">
                <a:solidFill>
                  <a:schemeClr val="bg1">
                    <a:lumMod val="95000"/>
                  </a:schemeClr>
                </a:solidFill>
                <a:cs typeface="Courier New" panose="02070309020205020404" pitchFamily="49" charset="0"/>
              </a:rPr>
              <a:t>Tool</a:t>
            </a:r>
          </a:p>
        </p:txBody>
      </p:sp>
      <p:cxnSp>
        <p:nvCxnSpPr>
          <p:cNvPr id="62" name="연결선: 꺾임 80">
            <a:extLst>
              <a:ext uri="{FF2B5EF4-FFF2-40B4-BE49-F238E27FC236}">
                <a16:creationId xmlns:a16="http://schemas.microsoft.com/office/drawing/2014/main" id="{6DB23537-C8C3-414B-B1AA-49C01943870B}"/>
              </a:ext>
            </a:extLst>
          </p:cNvPr>
          <p:cNvCxnSpPr>
            <a:cxnSpLocks/>
            <a:stCxn id="60" idx="3"/>
            <a:endCxn id="57" idx="1"/>
          </p:cNvCxnSpPr>
          <p:nvPr/>
        </p:nvCxnSpPr>
        <p:spPr>
          <a:xfrm flipV="1">
            <a:off x="2578483" y="2611505"/>
            <a:ext cx="508195" cy="230904"/>
          </a:xfrm>
          <a:prstGeom prst="bentConnector3">
            <a:avLst>
              <a:gd name="adj1" fmla="val 50000"/>
            </a:avLst>
          </a:prstGeom>
          <a:ln w="25400">
            <a:solidFill>
              <a:schemeClr val="tx2">
                <a:lumMod val="40000"/>
                <a:lumOff val="6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3" name="연결선: 꺾임 84">
            <a:extLst>
              <a:ext uri="{FF2B5EF4-FFF2-40B4-BE49-F238E27FC236}">
                <a16:creationId xmlns:a16="http://schemas.microsoft.com/office/drawing/2014/main" id="{03965916-4B1C-4F54-84B3-8FA5879DE7F3}"/>
              </a:ext>
            </a:extLst>
          </p:cNvPr>
          <p:cNvCxnSpPr>
            <a:cxnSpLocks/>
            <a:stCxn id="57" idx="3"/>
            <a:endCxn id="66" idx="1"/>
          </p:cNvCxnSpPr>
          <p:nvPr/>
        </p:nvCxnSpPr>
        <p:spPr>
          <a:xfrm flipV="1">
            <a:off x="3835961" y="2006522"/>
            <a:ext cx="178758" cy="604983"/>
          </a:xfrm>
          <a:prstGeom prst="bentConnector3">
            <a:avLst>
              <a:gd name="adj1" fmla="val 50000"/>
            </a:avLst>
          </a:prstGeom>
          <a:ln w="25400">
            <a:solidFill>
              <a:schemeClr val="tx2">
                <a:lumMod val="40000"/>
                <a:lumOff val="60000"/>
              </a:schemeClr>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64" name="모서리가 접힌 도형[F] 103">
            <a:extLst>
              <a:ext uri="{FF2B5EF4-FFF2-40B4-BE49-F238E27FC236}">
                <a16:creationId xmlns:a16="http://schemas.microsoft.com/office/drawing/2014/main" id="{3AED2006-75B6-4CD2-BB7F-CC22377E6F27}"/>
              </a:ext>
            </a:extLst>
          </p:cNvPr>
          <p:cNvSpPr/>
          <p:nvPr/>
        </p:nvSpPr>
        <p:spPr>
          <a:xfrm>
            <a:off x="6832720" y="2816557"/>
            <a:ext cx="595031" cy="556403"/>
          </a:xfrm>
          <a:prstGeom prst="foldedCorner">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ln w="0"/>
                <a:solidFill>
                  <a:schemeClr val="tx1"/>
                </a:solidFill>
                <a:effectLst>
                  <a:outerShdw blurRad="38100" dist="19050" dir="2700000" algn="tl" rotWithShape="0">
                    <a:schemeClr val="dk1">
                      <a:alpha val="40000"/>
                    </a:schemeClr>
                  </a:outerShdw>
                </a:effectLst>
                <a:latin typeface="+mn-ea"/>
              </a:rPr>
              <a:t>OPC-UA</a:t>
            </a:r>
          </a:p>
          <a:p>
            <a:pPr algn="ctr"/>
            <a:r>
              <a:rPr lang="ko-Kore-KR" sz="500" b="1" dirty="0">
                <a:ln w="0"/>
                <a:solidFill>
                  <a:schemeClr val="tx1"/>
                </a:solidFill>
                <a:effectLst>
                  <a:outerShdw blurRad="38100" dist="19050" dir="2700000" algn="tl" rotWithShape="0">
                    <a:schemeClr val="dk1">
                      <a:alpha val="40000"/>
                    </a:schemeClr>
                  </a:outerShdw>
                </a:effectLst>
                <a:latin typeface="+mn-ea"/>
              </a:rPr>
              <a:t>XML</a:t>
            </a:r>
            <a:endParaRPr lang="ko-Kore-KR" sz="900" b="1" dirty="0">
              <a:ln w="0"/>
              <a:solidFill>
                <a:schemeClr val="tx1"/>
              </a:solidFill>
              <a:effectLst>
                <a:outerShdw blurRad="38100" dist="19050" dir="2700000" algn="tl" rotWithShape="0">
                  <a:schemeClr val="dk1">
                    <a:alpha val="40000"/>
                  </a:schemeClr>
                </a:outerShdw>
              </a:effectLst>
              <a:latin typeface="+mn-ea"/>
            </a:endParaRPr>
          </a:p>
          <a:p>
            <a:pPr algn="ctr"/>
            <a:r>
              <a:rPr lang="ko-Kore-KR" sz="500" dirty="0">
                <a:ln w="0"/>
                <a:solidFill>
                  <a:schemeClr val="tx1"/>
                </a:solidFill>
                <a:effectLst>
                  <a:outerShdw blurRad="38100" dist="19050" dir="2700000" algn="tl" rotWithShape="0">
                    <a:schemeClr val="dk1">
                      <a:alpha val="40000"/>
                    </a:schemeClr>
                  </a:outerShdw>
                </a:effectLst>
                <a:latin typeface="+mn-ea"/>
              </a:rPr>
              <a:t>&lt;Sensor </a:t>
            </a:r>
            <a:r>
              <a:rPr lang="en-US" sz="500" dirty="0">
                <a:ln w="0"/>
                <a:solidFill>
                  <a:schemeClr val="tx1"/>
                </a:solidFill>
                <a:effectLst>
                  <a:outerShdw blurRad="38100" dist="19050" dir="2700000" algn="tl" rotWithShape="0">
                    <a:schemeClr val="dk1">
                      <a:alpha val="40000"/>
                    </a:schemeClr>
                  </a:outerShdw>
                </a:effectLst>
                <a:latin typeface="+mn-ea"/>
              </a:rPr>
              <a:t>#1&gt;</a:t>
            </a:r>
            <a:endParaRPr lang="ko-Kore-KR" sz="500" dirty="0">
              <a:ln w="0"/>
              <a:solidFill>
                <a:schemeClr val="tx1"/>
              </a:solidFill>
              <a:effectLst>
                <a:outerShdw blurRad="38100" dist="19050" dir="2700000" algn="tl" rotWithShape="0">
                  <a:schemeClr val="dk1">
                    <a:alpha val="40000"/>
                  </a:schemeClr>
                </a:outerShdw>
              </a:effectLst>
              <a:latin typeface="+mn-ea"/>
            </a:endParaRPr>
          </a:p>
          <a:p>
            <a:pPr algn="ctr"/>
            <a:r>
              <a:rPr lang="ko-Kore-KR" sz="500" dirty="0">
                <a:ln w="0"/>
                <a:solidFill>
                  <a:schemeClr val="tx1"/>
                </a:solidFill>
                <a:effectLst>
                  <a:outerShdw blurRad="38100" dist="19050" dir="2700000" algn="tl" rotWithShape="0">
                    <a:schemeClr val="dk1">
                      <a:alpha val="40000"/>
                    </a:schemeClr>
                  </a:outerShdw>
                </a:effectLst>
                <a:latin typeface="+mn-ea"/>
              </a:rPr>
              <a:t>&lt;Sensor </a:t>
            </a:r>
            <a:r>
              <a:rPr lang="en-US" sz="500" dirty="0">
                <a:ln w="0"/>
                <a:solidFill>
                  <a:schemeClr val="tx1"/>
                </a:solidFill>
                <a:effectLst>
                  <a:outerShdw blurRad="38100" dist="19050" dir="2700000" algn="tl" rotWithShape="0">
                    <a:schemeClr val="dk1">
                      <a:alpha val="40000"/>
                    </a:schemeClr>
                  </a:outerShdw>
                </a:effectLst>
                <a:latin typeface="+mn-ea"/>
              </a:rPr>
              <a:t>#2</a:t>
            </a:r>
            <a:r>
              <a:rPr lang="ko-Kore-KR" sz="500" dirty="0">
                <a:ln w="0"/>
                <a:solidFill>
                  <a:schemeClr val="tx1"/>
                </a:solidFill>
                <a:effectLst>
                  <a:outerShdw blurRad="38100" dist="19050" dir="2700000" algn="tl" rotWithShape="0">
                    <a:schemeClr val="dk1">
                      <a:alpha val="40000"/>
                    </a:schemeClr>
                  </a:outerShdw>
                </a:effectLst>
                <a:latin typeface="+mn-ea"/>
              </a:rPr>
              <a:t>&gt;</a:t>
            </a:r>
          </a:p>
        </p:txBody>
      </p:sp>
      <p:sp>
        <p:nvSpPr>
          <p:cNvPr id="65" name="모서리가 접힌 도형[F] 103">
            <a:extLst>
              <a:ext uri="{FF2B5EF4-FFF2-40B4-BE49-F238E27FC236}">
                <a16:creationId xmlns:a16="http://schemas.microsoft.com/office/drawing/2014/main" id="{57202165-7612-4179-A002-A8D06496313C}"/>
              </a:ext>
            </a:extLst>
          </p:cNvPr>
          <p:cNvSpPr/>
          <p:nvPr/>
        </p:nvSpPr>
        <p:spPr>
          <a:xfrm>
            <a:off x="6372200" y="3624824"/>
            <a:ext cx="821761" cy="424046"/>
          </a:xfrm>
          <a:prstGeom prst="foldedCorner">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a:ln w="0"/>
                <a:solidFill>
                  <a:schemeClr val="tx1"/>
                </a:solidFill>
                <a:effectLst>
                  <a:outerShdw blurRad="38100" dist="19050" dir="2700000" algn="tl" rotWithShape="0">
                    <a:schemeClr val="dk1">
                      <a:alpha val="40000"/>
                    </a:schemeClr>
                  </a:outerShdw>
                </a:effectLst>
                <a:latin typeface="+mn-ea"/>
              </a:rPr>
              <a:t>AMQP</a:t>
            </a:r>
          </a:p>
          <a:p>
            <a:pPr algn="ctr"/>
            <a:r>
              <a:rPr lang="en-US" sz="800" b="1" dirty="0" err="1">
                <a:ln w="0"/>
                <a:solidFill>
                  <a:schemeClr val="tx1"/>
                </a:solidFill>
                <a:effectLst>
                  <a:outerShdw blurRad="38100" dist="19050" dir="2700000" algn="tl" rotWithShape="0">
                    <a:schemeClr val="dk1">
                      <a:alpha val="40000"/>
                    </a:schemeClr>
                  </a:outerShdw>
                </a:effectLst>
                <a:latin typeface="+mn-ea"/>
              </a:rPr>
              <a:t>TimeSeries</a:t>
            </a:r>
            <a:r>
              <a:rPr lang="en-US" sz="800" b="1" dirty="0">
                <a:ln w="0"/>
                <a:solidFill>
                  <a:schemeClr val="tx1"/>
                </a:solidFill>
                <a:effectLst>
                  <a:outerShdw blurRad="38100" dist="19050" dir="2700000" algn="tl" rotWithShape="0">
                    <a:schemeClr val="dk1">
                      <a:alpha val="40000"/>
                    </a:schemeClr>
                  </a:outerShdw>
                </a:effectLst>
                <a:latin typeface="+mn-ea"/>
              </a:rPr>
              <a:t> DB</a:t>
            </a:r>
          </a:p>
          <a:p>
            <a:pPr algn="ctr"/>
            <a:r>
              <a:rPr lang="en-US" sz="800" b="1" dirty="0">
                <a:ln w="0"/>
                <a:solidFill>
                  <a:schemeClr val="tx1"/>
                </a:solidFill>
                <a:effectLst>
                  <a:outerShdw blurRad="38100" dist="19050" dir="2700000" algn="tl" rotWithShape="0">
                    <a:schemeClr val="dk1">
                      <a:alpha val="40000"/>
                    </a:schemeClr>
                  </a:outerShdw>
                </a:effectLst>
                <a:latin typeface="+mn-ea"/>
              </a:rPr>
              <a:t>(TSDB)</a:t>
            </a:r>
          </a:p>
        </p:txBody>
      </p:sp>
      <p:sp>
        <p:nvSpPr>
          <p:cNvPr id="66" name="矩形: 圆角 124">
            <a:extLst>
              <a:ext uri="{FF2B5EF4-FFF2-40B4-BE49-F238E27FC236}">
                <a16:creationId xmlns:a16="http://schemas.microsoft.com/office/drawing/2014/main" id="{30C9CF57-D30F-44AC-ADF8-67AABAB7A788}"/>
              </a:ext>
            </a:extLst>
          </p:cNvPr>
          <p:cNvSpPr/>
          <p:nvPr/>
        </p:nvSpPr>
        <p:spPr>
          <a:xfrm>
            <a:off x="4014719" y="1819821"/>
            <a:ext cx="947663" cy="37340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b="1" dirty="0">
                <a:solidFill>
                  <a:schemeClr val="bg1">
                    <a:lumMod val="95000"/>
                  </a:schemeClr>
                </a:solidFill>
                <a:cs typeface="Courier New" panose="02070309020205020404" pitchFamily="49" charset="0"/>
              </a:rPr>
              <a:t>AAS </a:t>
            </a:r>
            <a:r>
              <a:rPr lang="ko-KR" altLang="en-US" sz="800" b="1" dirty="0">
                <a:solidFill>
                  <a:schemeClr val="bg1">
                    <a:lumMod val="95000"/>
                  </a:schemeClr>
                </a:solidFill>
                <a:cs typeface="Courier New" panose="02070309020205020404" pitchFamily="49" charset="0"/>
              </a:rPr>
              <a:t>기반 </a:t>
            </a:r>
            <a:endParaRPr lang="en-US" altLang="ko-KR" sz="800" b="1" dirty="0">
              <a:solidFill>
                <a:schemeClr val="bg1">
                  <a:lumMod val="95000"/>
                </a:schemeClr>
              </a:solidFill>
              <a:cs typeface="Courier New" panose="02070309020205020404" pitchFamily="49" charset="0"/>
            </a:endParaRPr>
          </a:p>
          <a:p>
            <a:pPr algn="ctr"/>
            <a:r>
              <a:rPr lang="ko-KR" altLang="en-US" sz="800" b="1" dirty="0">
                <a:solidFill>
                  <a:schemeClr val="bg1">
                    <a:lumMod val="95000"/>
                  </a:schemeClr>
                </a:solidFill>
                <a:cs typeface="Courier New" panose="02070309020205020404" pitchFamily="49" charset="0"/>
              </a:rPr>
              <a:t>장비 관리</a:t>
            </a:r>
            <a:endParaRPr lang="en-US" altLang="ko-KR" sz="800" b="1" dirty="0">
              <a:solidFill>
                <a:schemeClr val="bg1">
                  <a:lumMod val="95000"/>
                </a:schemeClr>
              </a:solidFill>
              <a:cs typeface="Courier New" panose="02070309020205020404" pitchFamily="49" charset="0"/>
            </a:endParaRPr>
          </a:p>
        </p:txBody>
      </p:sp>
      <p:cxnSp>
        <p:nvCxnSpPr>
          <p:cNvPr id="67" name="직선 화살표 연결선 66">
            <a:extLst>
              <a:ext uri="{FF2B5EF4-FFF2-40B4-BE49-F238E27FC236}">
                <a16:creationId xmlns:a16="http://schemas.microsoft.com/office/drawing/2014/main" id="{DB2996F5-1D22-4E95-BC21-0EE37A93C966}"/>
              </a:ext>
            </a:extLst>
          </p:cNvPr>
          <p:cNvCxnSpPr>
            <a:cxnSpLocks/>
          </p:cNvCxnSpPr>
          <p:nvPr/>
        </p:nvCxnSpPr>
        <p:spPr>
          <a:xfrm>
            <a:off x="4481664" y="2160609"/>
            <a:ext cx="0" cy="241486"/>
          </a:xfrm>
          <a:prstGeom prst="straightConnector1">
            <a:avLst/>
          </a:prstGeom>
          <a:ln w="25400">
            <a:solidFill>
              <a:schemeClr val="tx2">
                <a:lumMod val="40000"/>
                <a:lumOff val="6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pic>
        <p:nvPicPr>
          <p:cNvPr id="68" name="그림 67">
            <a:extLst>
              <a:ext uri="{FF2B5EF4-FFF2-40B4-BE49-F238E27FC236}">
                <a16:creationId xmlns:a16="http://schemas.microsoft.com/office/drawing/2014/main" id="{0F185F25-EE31-420E-A0CD-FC419A07E109}"/>
              </a:ext>
            </a:extLst>
          </p:cNvPr>
          <p:cNvPicPr>
            <a:picLocks noChangeAspect="1"/>
          </p:cNvPicPr>
          <p:nvPr/>
        </p:nvPicPr>
        <p:blipFill>
          <a:blip r:embed="rId4"/>
          <a:stretch>
            <a:fillRect/>
          </a:stretch>
        </p:blipFill>
        <p:spPr>
          <a:xfrm>
            <a:off x="1534835" y="1673608"/>
            <a:ext cx="732909" cy="506829"/>
          </a:xfrm>
          <a:prstGeom prst="rect">
            <a:avLst/>
          </a:prstGeom>
        </p:spPr>
      </p:pic>
      <p:cxnSp>
        <p:nvCxnSpPr>
          <p:cNvPr id="69" name="직선 화살표 연결선 68">
            <a:extLst>
              <a:ext uri="{FF2B5EF4-FFF2-40B4-BE49-F238E27FC236}">
                <a16:creationId xmlns:a16="http://schemas.microsoft.com/office/drawing/2014/main" id="{00773810-97BB-4F49-971A-14F8FA308E39}"/>
              </a:ext>
            </a:extLst>
          </p:cNvPr>
          <p:cNvCxnSpPr>
            <a:cxnSpLocks/>
            <a:stCxn id="13" idx="2"/>
            <a:endCxn id="14" idx="0"/>
          </p:cNvCxnSpPr>
          <p:nvPr/>
        </p:nvCxnSpPr>
        <p:spPr>
          <a:xfrm>
            <a:off x="8121809" y="2572006"/>
            <a:ext cx="0" cy="496955"/>
          </a:xfrm>
          <a:prstGeom prst="straightConnector1">
            <a:avLst/>
          </a:prstGeom>
          <a:ln w="25400">
            <a:solidFill>
              <a:schemeClr val="tx2">
                <a:lumMod val="40000"/>
                <a:lumOff val="6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연결선: 꺾임 80">
            <a:extLst>
              <a:ext uri="{FF2B5EF4-FFF2-40B4-BE49-F238E27FC236}">
                <a16:creationId xmlns:a16="http://schemas.microsoft.com/office/drawing/2014/main" id="{516F77D3-3897-4175-85D3-B8ECC57B3C56}"/>
              </a:ext>
            </a:extLst>
          </p:cNvPr>
          <p:cNvCxnSpPr>
            <a:cxnSpLocks/>
            <a:stCxn id="15" idx="0"/>
            <a:endCxn id="14" idx="2"/>
          </p:cNvCxnSpPr>
          <p:nvPr/>
        </p:nvCxnSpPr>
        <p:spPr>
          <a:xfrm rot="5400000" flipH="1" flipV="1">
            <a:off x="7556151" y="3709469"/>
            <a:ext cx="774118" cy="357198"/>
          </a:xfrm>
          <a:prstGeom prst="bentConnector3">
            <a:avLst>
              <a:gd name="adj1" fmla="val 50000"/>
            </a:avLst>
          </a:prstGeom>
          <a:ln w="25400">
            <a:solidFill>
              <a:schemeClr val="tx2">
                <a:lumMod val="40000"/>
                <a:lumOff val="6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1" name="연결선: 꺾임 80">
            <a:extLst>
              <a:ext uri="{FF2B5EF4-FFF2-40B4-BE49-F238E27FC236}">
                <a16:creationId xmlns:a16="http://schemas.microsoft.com/office/drawing/2014/main" id="{A98FA05D-EAD8-4D02-B21A-3B2106820525}"/>
              </a:ext>
            </a:extLst>
          </p:cNvPr>
          <p:cNvCxnSpPr>
            <a:cxnSpLocks/>
            <a:stCxn id="16" idx="0"/>
            <a:endCxn id="14" idx="2"/>
          </p:cNvCxnSpPr>
          <p:nvPr/>
        </p:nvCxnSpPr>
        <p:spPr>
          <a:xfrm rot="16200000" flipV="1">
            <a:off x="7936536" y="3686282"/>
            <a:ext cx="772822" cy="402275"/>
          </a:xfrm>
          <a:prstGeom prst="bentConnector3">
            <a:avLst>
              <a:gd name="adj1" fmla="val 50000"/>
            </a:avLst>
          </a:prstGeom>
          <a:ln w="25400">
            <a:solidFill>
              <a:schemeClr val="tx2">
                <a:lumMod val="40000"/>
                <a:lumOff val="6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72" name="그룹 71">
            <a:extLst>
              <a:ext uri="{FF2B5EF4-FFF2-40B4-BE49-F238E27FC236}">
                <a16:creationId xmlns:a16="http://schemas.microsoft.com/office/drawing/2014/main" id="{4151B35C-62C0-4359-814B-12EF31C6CB42}"/>
              </a:ext>
            </a:extLst>
          </p:cNvPr>
          <p:cNvGrpSpPr/>
          <p:nvPr/>
        </p:nvGrpSpPr>
        <p:grpSpPr>
          <a:xfrm>
            <a:off x="8081844" y="4478863"/>
            <a:ext cx="169550" cy="40898"/>
            <a:chOff x="10629676" y="4940546"/>
            <a:chExt cx="679499" cy="132357"/>
          </a:xfrm>
        </p:grpSpPr>
        <p:grpSp>
          <p:nvGrpSpPr>
            <p:cNvPr id="73" name="그룹 72">
              <a:extLst>
                <a:ext uri="{FF2B5EF4-FFF2-40B4-BE49-F238E27FC236}">
                  <a16:creationId xmlns:a16="http://schemas.microsoft.com/office/drawing/2014/main" id="{7966A0B6-EACD-41B4-BBCB-8FAD78598B69}"/>
                </a:ext>
              </a:extLst>
            </p:cNvPr>
            <p:cNvGrpSpPr/>
            <p:nvPr/>
          </p:nvGrpSpPr>
          <p:grpSpPr>
            <a:xfrm>
              <a:off x="10629676" y="4942695"/>
              <a:ext cx="311291" cy="130208"/>
              <a:chOff x="10937723" y="5142747"/>
              <a:chExt cx="174778" cy="57535"/>
            </a:xfrm>
          </p:grpSpPr>
          <p:sp>
            <p:nvSpPr>
              <p:cNvPr id="77" name="타원 76">
                <a:extLst>
                  <a:ext uri="{FF2B5EF4-FFF2-40B4-BE49-F238E27FC236}">
                    <a16:creationId xmlns:a16="http://schemas.microsoft.com/office/drawing/2014/main" id="{FE639CB2-EF69-4754-955F-C1C07A844A33}"/>
                  </a:ext>
                </a:extLst>
              </p:cNvPr>
              <p:cNvSpPr/>
              <p:nvPr/>
            </p:nvSpPr>
            <p:spPr>
              <a:xfrm>
                <a:off x="10937723" y="5142747"/>
                <a:ext cx="73178" cy="57535"/>
              </a:xfrm>
              <a:prstGeom prst="ellipse">
                <a:avLst/>
              </a:prstGeom>
              <a:solidFill>
                <a:srgbClr val="2B4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sz="1100"/>
              </a:p>
            </p:txBody>
          </p:sp>
          <p:sp>
            <p:nvSpPr>
              <p:cNvPr id="78" name="타원 77">
                <a:extLst>
                  <a:ext uri="{FF2B5EF4-FFF2-40B4-BE49-F238E27FC236}">
                    <a16:creationId xmlns:a16="http://schemas.microsoft.com/office/drawing/2014/main" id="{E5B81F49-B875-4062-B50B-B3CA6DC78AD0}"/>
                  </a:ext>
                </a:extLst>
              </p:cNvPr>
              <p:cNvSpPr/>
              <p:nvPr/>
            </p:nvSpPr>
            <p:spPr>
              <a:xfrm>
                <a:off x="11039323" y="5142747"/>
                <a:ext cx="73178" cy="57535"/>
              </a:xfrm>
              <a:prstGeom prst="ellipse">
                <a:avLst/>
              </a:prstGeom>
              <a:solidFill>
                <a:srgbClr val="2B4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sz="1100"/>
              </a:p>
            </p:txBody>
          </p:sp>
        </p:grpSp>
        <p:grpSp>
          <p:nvGrpSpPr>
            <p:cNvPr id="74" name="그룹 73">
              <a:extLst>
                <a:ext uri="{FF2B5EF4-FFF2-40B4-BE49-F238E27FC236}">
                  <a16:creationId xmlns:a16="http://schemas.microsoft.com/office/drawing/2014/main" id="{79BC6F92-EAB7-42C5-BE34-16D3C9687FDF}"/>
                </a:ext>
              </a:extLst>
            </p:cNvPr>
            <p:cNvGrpSpPr/>
            <p:nvPr/>
          </p:nvGrpSpPr>
          <p:grpSpPr>
            <a:xfrm>
              <a:off x="10997884" y="4940546"/>
              <a:ext cx="311291" cy="130208"/>
              <a:chOff x="10937723" y="5142747"/>
              <a:chExt cx="174778" cy="57535"/>
            </a:xfrm>
          </p:grpSpPr>
          <p:sp>
            <p:nvSpPr>
              <p:cNvPr id="75" name="타원 74">
                <a:extLst>
                  <a:ext uri="{FF2B5EF4-FFF2-40B4-BE49-F238E27FC236}">
                    <a16:creationId xmlns:a16="http://schemas.microsoft.com/office/drawing/2014/main" id="{DEC76B7E-8863-42A9-8096-4AF260071420}"/>
                  </a:ext>
                </a:extLst>
              </p:cNvPr>
              <p:cNvSpPr/>
              <p:nvPr/>
            </p:nvSpPr>
            <p:spPr>
              <a:xfrm>
                <a:off x="10937723" y="5142747"/>
                <a:ext cx="73178" cy="57535"/>
              </a:xfrm>
              <a:prstGeom prst="ellipse">
                <a:avLst/>
              </a:prstGeom>
              <a:solidFill>
                <a:srgbClr val="2B4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sz="1100"/>
              </a:p>
            </p:txBody>
          </p:sp>
          <p:sp>
            <p:nvSpPr>
              <p:cNvPr id="76" name="타원 75">
                <a:extLst>
                  <a:ext uri="{FF2B5EF4-FFF2-40B4-BE49-F238E27FC236}">
                    <a16:creationId xmlns:a16="http://schemas.microsoft.com/office/drawing/2014/main" id="{E369226E-6AEE-493E-9867-92738D3CD989}"/>
                  </a:ext>
                </a:extLst>
              </p:cNvPr>
              <p:cNvSpPr/>
              <p:nvPr/>
            </p:nvSpPr>
            <p:spPr>
              <a:xfrm>
                <a:off x="11039323" y="5142747"/>
                <a:ext cx="73178" cy="57535"/>
              </a:xfrm>
              <a:prstGeom prst="ellipse">
                <a:avLst/>
              </a:prstGeom>
              <a:solidFill>
                <a:srgbClr val="2B4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sz="1100"/>
              </a:p>
            </p:txBody>
          </p:sp>
        </p:grpSp>
      </p:grpSp>
      <p:sp>
        <p:nvSpPr>
          <p:cNvPr id="79" name="矩形: 圆角 124">
            <a:extLst>
              <a:ext uri="{FF2B5EF4-FFF2-40B4-BE49-F238E27FC236}">
                <a16:creationId xmlns:a16="http://schemas.microsoft.com/office/drawing/2014/main" id="{7C261683-DFCE-4ADE-A649-0CED2AF146FC}"/>
              </a:ext>
            </a:extLst>
          </p:cNvPr>
          <p:cNvSpPr/>
          <p:nvPr/>
        </p:nvSpPr>
        <p:spPr>
          <a:xfrm>
            <a:off x="5699646" y="2076412"/>
            <a:ext cx="855519" cy="399833"/>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800" b="1" dirty="0" err="1">
                <a:solidFill>
                  <a:schemeClr val="bg1">
                    <a:lumMod val="95000"/>
                  </a:schemeClr>
                </a:solidFill>
                <a:cs typeface="Courier New" panose="02070309020205020404" pitchFamily="49" charset="0"/>
              </a:rPr>
              <a:t>엣지</a:t>
            </a:r>
            <a:r>
              <a:rPr lang="ko-KR" altLang="en-US" sz="800" b="1" dirty="0">
                <a:solidFill>
                  <a:schemeClr val="bg1">
                    <a:lumMod val="95000"/>
                  </a:schemeClr>
                </a:solidFill>
                <a:cs typeface="Courier New" panose="02070309020205020404" pitchFamily="49" charset="0"/>
              </a:rPr>
              <a:t> 게이트웨이</a:t>
            </a:r>
            <a:endParaRPr lang="en-US" altLang="ko-KR" sz="800" b="1" dirty="0">
              <a:solidFill>
                <a:schemeClr val="bg1">
                  <a:lumMod val="95000"/>
                </a:schemeClr>
              </a:solidFill>
              <a:cs typeface="Courier New" panose="02070309020205020404" pitchFamily="49" charset="0"/>
            </a:endParaRPr>
          </a:p>
          <a:p>
            <a:pPr algn="ctr"/>
            <a:r>
              <a:rPr lang="ko-KR" altLang="en-US" sz="800" b="1" dirty="0">
                <a:solidFill>
                  <a:schemeClr val="bg1">
                    <a:lumMod val="95000"/>
                  </a:schemeClr>
                </a:solidFill>
                <a:cs typeface="Courier New" panose="02070309020205020404" pitchFamily="49" charset="0"/>
              </a:rPr>
              <a:t>등록 에이전트</a:t>
            </a:r>
            <a:endParaRPr lang="en-US" altLang="zh-CN" sz="800" b="1" dirty="0">
              <a:solidFill>
                <a:schemeClr val="bg1">
                  <a:lumMod val="95000"/>
                </a:schemeClr>
              </a:solidFill>
              <a:cs typeface="Courier New" panose="02070309020205020404" pitchFamily="49" charset="0"/>
            </a:endParaRPr>
          </a:p>
        </p:txBody>
      </p:sp>
      <p:sp>
        <p:nvSpPr>
          <p:cNvPr id="81" name="矩形: 圆角 124">
            <a:extLst>
              <a:ext uri="{FF2B5EF4-FFF2-40B4-BE49-F238E27FC236}">
                <a16:creationId xmlns:a16="http://schemas.microsoft.com/office/drawing/2014/main" id="{9A337B74-5103-4154-BA0E-CD3AFEB9954E}"/>
              </a:ext>
            </a:extLst>
          </p:cNvPr>
          <p:cNvSpPr/>
          <p:nvPr/>
        </p:nvSpPr>
        <p:spPr>
          <a:xfrm>
            <a:off x="5712688" y="2996974"/>
            <a:ext cx="850670" cy="38098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800" b="1" dirty="0">
                <a:solidFill>
                  <a:schemeClr val="bg1">
                    <a:lumMod val="95000"/>
                  </a:schemeClr>
                </a:solidFill>
                <a:cs typeface="Courier New" panose="02070309020205020404" pitchFamily="49" charset="0"/>
              </a:rPr>
              <a:t>시계열 데이터</a:t>
            </a:r>
            <a:endParaRPr lang="en-US" altLang="ko-KR" sz="800" b="1" dirty="0">
              <a:solidFill>
                <a:schemeClr val="bg1">
                  <a:lumMod val="95000"/>
                </a:schemeClr>
              </a:solidFill>
              <a:cs typeface="Courier New" panose="02070309020205020404" pitchFamily="49" charset="0"/>
            </a:endParaRPr>
          </a:p>
          <a:p>
            <a:pPr algn="ctr"/>
            <a:r>
              <a:rPr lang="ko-KR" altLang="en-US" sz="800" b="1" dirty="0">
                <a:solidFill>
                  <a:schemeClr val="bg1">
                    <a:lumMod val="95000"/>
                  </a:schemeClr>
                </a:solidFill>
                <a:cs typeface="Courier New" panose="02070309020205020404" pitchFamily="49" charset="0"/>
              </a:rPr>
              <a:t>저장 에이전트</a:t>
            </a:r>
            <a:endParaRPr lang="en-US" altLang="zh-CN" sz="800" b="1" dirty="0">
              <a:solidFill>
                <a:schemeClr val="bg1">
                  <a:lumMod val="95000"/>
                </a:schemeClr>
              </a:solidFill>
              <a:cs typeface="Courier New" panose="02070309020205020404" pitchFamily="49" charset="0"/>
            </a:endParaRPr>
          </a:p>
        </p:txBody>
      </p:sp>
      <p:sp>
        <p:nvSpPr>
          <p:cNvPr id="82" name="矩形: 圆角 124">
            <a:extLst>
              <a:ext uri="{FF2B5EF4-FFF2-40B4-BE49-F238E27FC236}">
                <a16:creationId xmlns:a16="http://schemas.microsoft.com/office/drawing/2014/main" id="{6834641E-3AE3-4192-84D0-429A6D51C2D4}"/>
              </a:ext>
            </a:extLst>
          </p:cNvPr>
          <p:cNvSpPr/>
          <p:nvPr/>
        </p:nvSpPr>
        <p:spPr>
          <a:xfrm>
            <a:off x="230530" y="1030194"/>
            <a:ext cx="1173118" cy="367857"/>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00" b="1" i="1" dirty="0">
                <a:cs typeface="Courier New" panose="02070309020205020404" pitchFamily="49" charset="0"/>
              </a:rPr>
              <a:t>클라우드 </a:t>
            </a:r>
            <a:endParaRPr lang="en-US" altLang="ko-KR" sz="1000" b="1" i="1" dirty="0">
              <a:cs typeface="Courier New" panose="02070309020205020404" pitchFamily="49" charset="0"/>
            </a:endParaRPr>
          </a:p>
        </p:txBody>
      </p:sp>
      <p:sp>
        <p:nvSpPr>
          <p:cNvPr id="84" name="위쪽/아래쪽 화살표 58">
            <a:extLst>
              <a:ext uri="{FF2B5EF4-FFF2-40B4-BE49-F238E27FC236}">
                <a16:creationId xmlns:a16="http://schemas.microsoft.com/office/drawing/2014/main" id="{31A0DAA9-6856-4281-9571-E6C7DBCB0630}"/>
              </a:ext>
            </a:extLst>
          </p:cNvPr>
          <p:cNvSpPr/>
          <p:nvPr/>
        </p:nvSpPr>
        <p:spPr>
          <a:xfrm rot="5400000">
            <a:off x="6953334" y="1758573"/>
            <a:ext cx="212066" cy="986231"/>
          </a:xfrm>
          <a:prstGeom prst="upDownArrow">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85" name="모서리가 접힌 도형[F] 103">
            <a:extLst>
              <a:ext uri="{FF2B5EF4-FFF2-40B4-BE49-F238E27FC236}">
                <a16:creationId xmlns:a16="http://schemas.microsoft.com/office/drawing/2014/main" id="{686FC29B-909E-4612-A166-527CA46F39AF}"/>
              </a:ext>
            </a:extLst>
          </p:cNvPr>
          <p:cNvSpPr/>
          <p:nvPr/>
        </p:nvSpPr>
        <p:spPr>
          <a:xfrm>
            <a:off x="6814648" y="1696747"/>
            <a:ext cx="595031" cy="476436"/>
          </a:xfrm>
          <a:prstGeom prst="foldedCorner">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ln w="0"/>
                <a:solidFill>
                  <a:schemeClr val="tx1"/>
                </a:solidFill>
                <a:effectLst>
                  <a:outerShdw blurRad="38100" dist="19050" dir="2700000" algn="tl" rotWithShape="0">
                    <a:schemeClr val="dk1">
                      <a:alpha val="40000"/>
                    </a:schemeClr>
                  </a:outerShdw>
                </a:effectLst>
                <a:latin typeface="+mn-ea"/>
              </a:rPr>
              <a:t>AMQP</a:t>
            </a:r>
            <a:endParaRPr lang="ko-Kore-KR" sz="900" b="1" dirty="0">
              <a:ln w="0"/>
              <a:solidFill>
                <a:schemeClr val="tx1"/>
              </a:solidFill>
              <a:effectLst>
                <a:outerShdw blurRad="38100" dist="19050" dir="2700000" algn="tl" rotWithShape="0">
                  <a:schemeClr val="dk1">
                    <a:alpha val="40000"/>
                  </a:schemeClr>
                </a:outerShdw>
              </a:effectLst>
              <a:latin typeface="+mn-ea"/>
            </a:endParaRPr>
          </a:p>
          <a:p>
            <a:pPr algn="ctr"/>
            <a:r>
              <a:rPr lang="en-US" sz="500" dirty="0">
                <a:ln w="0"/>
                <a:solidFill>
                  <a:schemeClr val="tx1"/>
                </a:solidFill>
                <a:effectLst>
                  <a:outerShdw blurRad="38100" dist="19050" dir="2700000" algn="tl" rotWithShape="0">
                    <a:schemeClr val="dk1">
                      <a:alpha val="40000"/>
                    </a:schemeClr>
                  </a:outerShdw>
                </a:effectLst>
                <a:latin typeface="+mn-ea"/>
              </a:rPr>
              <a:t>JSON</a:t>
            </a:r>
          </a:p>
          <a:p>
            <a:pPr algn="ctr"/>
            <a:r>
              <a:rPr lang="ko-Kore-KR" sz="500" dirty="0">
                <a:ln w="0"/>
                <a:solidFill>
                  <a:schemeClr val="tx1"/>
                </a:solidFill>
                <a:effectLst>
                  <a:outerShdw blurRad="38100" dist="19050" dir="2700000" algn="tl" rotWithShape="0">
                    <a:schemeClr val="dk1">
                      <a:alpha val="40000"/>
                    </a:schemeClr>
                  </a:outerShdw>
                </a:effectLst>
                <a:latin typeface="+mn-ea"/>
              </a:rPr>
              <a:t>&lt;</a:t>
            </a:r>
            <a:r>
              <a:rPr lang="en-US" sz="500" dirty="0" err="1">
                <a:ln w="0"/>
                <a:solidFill>
                  <a:schemeClr val="tx1"/>
                </a:solidFill>
                <a:effectLst>
                  <a:outerShdw blurRad="38100" dist="19050" dir="2700000" algn="tl" rotWithShape="0">
                    <a:schemeClr val="dk1">
                      <a:alpha val="40000"/>
                    </a:schemeClr>
                  </a:outerShdw>
                </a:effectLst>
                <a:latin typeface="+mn-ea"/>
              </a:rPr>
              <a:t>gw</a:t>
            </a:r>
            <a:r>
              <a:rPr lang="ko-Kore-KR" sz="500" dirty="0">
                <a:ln w="0"/>
                <a:solidFill>
                  <a:schemeClr val="tx1"/>
                </a:solidFill>
                <a:effectLst>
                  <a:outerShdw blurRad="38100" dist="19050" dir="2700000" algn="tl" rotWithShape="0">
                    <a:schemeClr val="dk1">
                      <a:alpha val="40000"/>
                    </a:schemeClr>
                  </a:outerShdw>
                </a:effectLst>
                <a:latin typeface="+mn-ea"/>
              </a:rPr>
              <a:t> </a:t>
            </a:r>
            <a:r>
              <a:rPr lang="en-US" sz="500" dirty="0">
                <a:ln w="0"/>
                <a:solidFill>
                  <a:schemeClr val="tx1"/>
                </a:solidFill>
                <a:effectLst>
                  <a:outerShdw blurRad="38100" dist="19050" dir="2700000" algn="tl" rotWithShape="0">
                    <a:schemeClr val="dk1">
                      <a:alpha val="40000"/>
                    </a:schemeClr>
                  </a:outerShdw>
                </a:effectLst>
                <a:latin typeface="+mn-ea"/>
              </a:rPr>
              <a:t>#1&gt;</a:t>
            </a:r>
            <a:endParaRPr lang="ko-Kore-KR" sz="500" dirty="0">
              <a:ln w="0"/>
              <a:solidFill>
                <a:schemeClr val="tx1"/>
              </a:solidFill>
              <a:effectLst>
                <a:outerShdw blurRad="38100" dist="19050" dir="2700000" algn="tl" rotWithShape="0">
                  <a:schemeClr val="dk1">
                    <a:alpha val="40000"/>
                  </a:schemeClr>
                </a:outerShdw>
              </a:effectLst>
              <a:latin typeface="+mn-ea"/>
            </a:endParaRPr>
          </a:p>
          <a:p>
            <a:pPr algn="ctr"/>
            <a:r>
              <a:rPr lang="ko-Kore-KR" sz="500" dirty="0">
                <a:ln w="0"/>
                <a:solidFill>
                  <a:schemeClr val="tx1"/>
                </a:solidFill>
                <a:effectLst>
                  <a:outerShdw blurRad="38100" dist="19050" dir="2700000" algn="tl" rotWithShape="0">
                    <a:schemeClr val="dk1">
                      <a:alpha val="40000"/>
                    </a:schemeClr>
                  </a:outerShdw>
                </a:effectLst>
                <a:latin typeface="+mn-ea"/>
              </a:rPr>
              <a:t>&lt;</a:t>
            </a:r>
            <a:r>
              <a:rPr lang="en-US" sz="500" dirty="0">
                <a:ln w="0"/>
                <a:solidFill>
                  <a:schemeClr val="tx1"/>
                </a:solidFill>
                <a:effectLst>
                  <a:outerShdw blurRad="38100" dist="19050" dir="2700000" algn="tl" rotWithShape="0">
                    <a:schemeClr val="dk1">
                      <a:alpha val="40000"/>
                    </a:schemeClr>
                  </a:outerShdw>
                </a:effectLst>
                <a:latin typeface="+mn-ea"/>
              </a:rPr>
              <a:t>key</a:t>
            </a:r>
            <a:r>
              <a:rPr lang="ko-Kore-KR" sz="500" dirty="0">
                <a:ln w="0"/>
                <a:solidFill>
                  <a:schemeClr val="tx1"/>
                </a:solidFill>
                <a:effectLst>
                  <a:outerShdw blurRad="38100" dist="19050" dir="2700000" algn="tl" rotWithShape="0">
                    <a:schemeClr val="dk1">
                      <a:alpha val="40000"/>
                    </a:schemeClr>
                  </a:outerShdw>
                </a:effectLst>
                <a:latin typeface="+mn-ea"/>
              </a:rPr>
              <a:t> </a:t>
            </a:r>
            <a:r>
              <a:rPr lang="en-US" sz="500" dirty="0">
                <a:ln w="0"/>
                <a:solidFill>
                  <a:schemeClr val="tx1"/>
                </a:solidFill>
                <a:effectLst>
                  <a:outerShdw blurRad="38100" dist="19050" dir="2700000" algn="tl" rotWithShape="0">
                    <a:schemeClr val="dk1">
                      <a:alpha val="40000"/>
                    </a:schemeClr>
                  </a:outerShdw>
                </a:effectLst>
                <a:latin typeface="+mn-ea"/>
              </a:rPr>
              <a:t>#2</a:t>
            </a:r>
            <a:r>
              <a:rPr lang="ko-Kore-KR" sz="500" dirty="0">
                <a:ln w="0"/>
                <a:solidFill>
                  <a:schemeClr val="tx1"/>
                </a:solidFill>
                <a:effectLst>
                  <a:outerShdw blurRad="38100" dist="19050" dir="2700000" algn="tl" rotWithShape="0">
                    <a:schemeClr val="dk1">
                      <a:alpha val="40000"/>
                    </a:schemeClr>
                  </a:outerShdw>
                </a:effectLst>
                <a:latin typeface="+mn-ea"/>
              </a:rPr>
              <a:t>&gt;</a:t>
            </a:r>
          </a:p>
        </p:txBody>
      </p:sp>
    </p:spTree>
    <p:extLst>
      <p:ext uri="{BB962C8B-B14F-4D97-AF65-F5344CB8AC3E}">
        <p14:creationId xmlns:p14="http://schemas.microsoft.com/office/powerpoint/2010/main" val="38096765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2">
            <a:extLst>
              <a:ext uri="{FF2B5EF4-FFF2-40B4-BE49-F238E27FC236}">
                <a16:creationId xmlns:a16="http://schemas.microsoft.com/office/drawing/2014/main" id="{E7F8F471-1811-4816-90A6-5D8414775B6F}"/>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j-ea"/>
              </a:rPr>
              <a:t>5. </a:t>
            </a:r>
            <a:r>
              <a:rPr lang="ko-KR" altLang="en-US" sz="1800" dirty="0">
                <a:latin typeface="+mj-ea"/>
              </a:rPr>
              <a:t>클라우드 소프트웨어 설치 </a:t>
            </a:r>
            <a:r>
              <a:rPr lang="en-US" altLang="ko-KR" sz="1800" dirty="0">
                <a:latin typeface="+mj-ea"/>
              </a:rPr>
              <a:t>(5/8)</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1441613"/>
          </a:xfrm>
          <a:prstGeom prst="rect">
            <a:avLst/>
          </a:prstGeom>
          <a:noFill/>
        </p:spPr>
        <p:txBody>
          <a:bodyPr wrap="square" rtlCol="0">
            <a:spAutoFit/>
          </a:bodyPr>
          <a:lstStyle/>
          <a:p>
            <a:pPr>
              <a:lnSpc>
                <a:spcPct val="150000"/>
              </a:lnSpc>
            </a:pPr>
            <a:r>
              <a:rPr lang="en-US" altLang="ko-KR" sz="1200" b="1" dirty="0">
                <a:latin typeface="+mn-ea"/>
              </a:rPr>
              <a:t>3) </a:t>
            </a:r>
            <a:r>
              <a:rPr lang="ko-KR" altLang="en-US" sz="1200" b="1" dirty="0">
                <a:latin typeface="+mn-ea"/>
              </a:rPr>
              <a:t>시계열</a:t>
            </a:r>
            <a:r>
              <a:rPr lang="en-US" altLang="ko-KR" sz="1200" b="1" dirty="0">
                <a:latin typeface="+mn-ea"/>
              </a:rPr>
              <a:t>DB </a:t>
            </a:r>
            <a:r>
              <a:rPr lang="ko-KR" altLang="en-US" sz="1200" b="1" dirty="0">
                <a:latin typeface="+mn-ea"/>
              </a:rPr>
              <a:t>구성 및 설치</a:t>
            </a:r>
            <a:endParaRPr lang="en-US" altLang="ko-KR" sz="1200" b="1" dirty="0">
              <a:latin typeface="+mn-ea"/>
            </a:endParaRPr>
          </a:p>
          <a:p>
            <a:pPr marL="671513" lvl="1" indent="-214313">
              <a:lnSpc>
                <a:spcPct val="150000"/>
              </a:lnSpc>
              <a:buFont typeface="Arial" panose="020B0604020202020204" pitchFamily="34" charset="0"/>
              <a:buChar char="•"/>
            </a:pPr>
            <a:r>
              <a:rPr lang="ko-KR" altLang="en-US" sz="1200" dirty="0">
                <a:latin typeface="+mn-ea"/>
              </a:rPr>
              <a:t>마크베이스 설치는 </a:t>
            </a:r>
            <a:r>
              <a:rPr lang="en-US" altLang="ko-KR" sz="1200" dirty="0" err="1">
                <a:latin typeface="+mn-ea"/>
              </a:rPr>
              <a:t>machbase</a:t>
            </a:r>
            <a:r>
              <a:rPr lang="en-US" altLang="ko-KR" sz="1200" dirty="0">
                <a:latin typeface="+mn-ea"/>
              </a:rPr>
              <a:t> </a:t>
            </a:r>
            <a:r>
              <a:rPr lang="ko-KR" altLang="en-US" sz="1200" dirty="0">
                <a:latin typeface="+mn-ea"/>
              </a:rPr>
              <a:t>계정 생성 후 </a:t>
            </a:r>
            <a:r>
              <a:rPr lang="en-US" altLang="ko-KR" sz="1200" dirty="0">
                <a:latin typeface="+mn-ea"/>
              </a:rPr>
              <a:t> </a:t>
            </a:r>
            <a:r>
              <a:rPr lang="ko-KR" altLang="en-US" sz="1200" dirty="0">
                <a:latin typeface="+mn-ea"/>
              </a:rPr>
              <a:t>설치 실행</a:t>
            </a:r>
            <a:endParaRPr lang="en-US" altLang="ko-KR" sz="1200" dirty="0">
              <a:latin typeface="+mn-ea"/>
            </a:endParaRPr>
          </a:p>
          <a:p>
            <a:pPr marL="671513" lvl="1" indent="-214313">
              <a:lnSpc>
                <a:spcPct val="150000"/>
              </a:lnSpc>
              <a:buFont typeface="Arial" panose="020B0604020202020204" pitchFamily="34" charset="0"/>
              <a:buChar char="•"/>
            </a:pPr>
            <a:r>
              <a:rPr lang="en-US" altLang="ko-KR" sz="1200" dirty="0">
                <a:latin typeface="+mn-ea"/>
              </a:rPr>
              <a:t>Putty</a:t>
            </a:r>
            <a:r>
              <a:rPr lang="ko-KR" altLang="en-US" sz="1200" dirty="0">
                <a:latin typeface="+mn-ea"/>
              </a:rPr>
              <a:t> 프로그램으로 </a:t>
            </a:r>
            <a:r>
              <a:rPr lang="en-US" altLang="ko-KR" sz="1200" dirty="0">
                <a:latin typeface="+mn-ea"/>
              </a:rPr>
              <a:t>SSH</a:t>
            </a:r>
            <a:r>
              <a:rPr lang="ko-KR" altLang="en-US" sz="1200" dirty="0">
                <a:latin typeface="+mn-ea"/>
              </a:rPr>
              <a:t> 접속 후 아래 명령어 입력</a:t>
            </a:r>
            <a:endParaRPr lang="en-US" altLang="ko-KR" sz="1200" dirty="0">
              <a:latin typeface="+mn-ea"/>
            </a:endParaRPr>
          </a:p>
          <a:p>
            <a:pPr marL="671513" lvl="1" indent="-214313">
              <a:lnSpc>
                <a:spcPct val="150000"/>
              </a:lnSpc>
              <a:buFont typeface="Arial" panose="020B0604020202020204" pitchFamily="34" charset="0"/>
              <a:buChar char="•"/>
            </a:pPr>
            <a:r>
              <a:rPr lang="ko-KR" altLang="en-US" sz="1200" dirty="0">
                <a:latin typeface="+mn-ea"/>
              </a:rPr>
              <a:t>설치 기본 위치는 </a:t>
            </a:r>
            <a:r>
              <a:rPr lang="en-US" altLang="ko-KR" sz="1200" dirty="0">
                <a:latin typeface="+mn-ea"/>
              </a:rPr>
              <a:t>/home/</a:t>
            </a:r>
            <a:r>
              <a:rPr lang="en-US" altLang="ko-KR" sz="1200" dirty="0" err="1">
                <a:latin typeface="+mn-ea"/>
              </a:rPr>
              <a:t>machbase</a:t>
            </a:r>
            <a:r>
              <a:rPr lang="en-US" altLang="ko-KR" sz="1200" dirty="0">
                <a:latin typeface="+mn-ea"/>
              </a:rPr>
              <a:t>/</a:t>
            </a:r>
            <a:r>
              <a:rPr lang="en-US" altLang="ko-KR" sz="1200" dirty="0" err="1">
                <a:latin typeface="+mn-ea"/>
              </a:rPr>
              <a:t>machbase_home</a:t>
            </a:r>
            <a:r>
              <a:rPr lang="en-US" altLang="ko-KR" sz="1200" dirty="0">
                <a:latin typeface="+mn-ea"/>
              </a:rPr>
              <a:t> </a:t>
            </a:r>
            <a:r>
              <a:rPr lang="ko-KR" altLang="en-US" sz="1200" dirty="0">
                <a:latin typeface="+mn-ea"/>
              </a:rPr>
              <a:t>디렉토리</a:t>
            </a:r>
            <a:endParaRPr lang="en-US" altLang="ko-KR" sz="1200" dirty="0">
              <a:latin typeface="+mn-ea"/>
            </a:endParaRPr>
          </a:p>
          <a:p>
            <a:pPr lvl="1">
              <a:lnSpc>
                <a:spcPct val="150000"/>
              </a:lnSpc>
            </a:pPr>
            <a:r>
              <a:rPr lang="en-US" altLang="ko-KR" sz="1200" dirty="0">
                <a:latin typeface="+mn-ea"/>
              </a:rPr>
              <a:t> </a:t>
            </a:r>
          </a:p>
        </p:txBody>
      </p:sp>
      <p:sp>
        <p:nvSpPr>
          <p:cNvPr id="5" name="TextBox 4">
            <a:extLst>
              <a:ext uri="{FF2B5EF4-FFF2-40B4-BE49-F238E27FC236}">
                <a16:creationId xmlns:a16="http://schemas.microsoft.com/office/drawing/2014/main" id="{911EFABD-52D0-4829-9970-DF8A9EE3F229}"/>
              </a:ext>
            </a:extLst>
          </p:cNvPr>
          <p:cNvSpPr txBox="1"/>
          <p:nvPr/>
        </p:nvSpPr>
        <p:spPr>
          <a:xfrm>
            <a:off x="1030228" y="2204864"/>
            <a:ext cx="7596844" cy="2242473"/>
          </a:xfrm>
          <a:prstGeom prst="rect">
            <a:avLst/>
          </a:prstGeom>
          <a:noFill/>
        </p:spPr>
        <p:txBody>
          <a:bodyPr wrap="square" rtlCol="0">
            <a:spAutoFit/>
          </a:bodyPr>
          <a:lstStyle/>
          <a:p>
            <a:pPr>
              <a:lnSpc>
                <a:spcPct val="150000"/>
              </a:lnSpc>
            </a:pPr>
            <a:r>
              <a:rPr lang="en-US" altLang="ko-KR" sz="1050" dirty="0">
                <a:latin typeface="+mn-ea"/>
              </a:rPr>
              <a:t>$ </a:t>
            </a:r>
            <a:r>
              <a:rPr lang="en-US" altLang="ko-KR" sz="1050" dirty="0" err="1">
                <a:latin typeface="+mn-ea"/>
              </a:rPr>
              <a:t>sudo</a:t>
            </a:r>
            <a:r>
              <a:rPr lang="en-US" altLang="ko-KR" sz="1050" dirty="0">
                <a:latin typeface="+mn-ea"/>
              </a:rPr>
              <a:t> </a:t>
            </a:r>
            <a:r>
              <a:rPr lang="en-US" altLang="ko-KR" sz="1050" dirty="0" err="1">
                <a:latin typeface="+mn-ea"/>
              </a:rPr>
              <a:t>su</a:t>
            </a:r>
            <a:endParaRPr lang="en-US" altLang="ko-KR" sz="1050" dirty="0">
              <a:latin typeface="+mn-ea"/>
            </a:endParaRPr>
          </a:p>
          <a:p>
            <a:pPr>
              <a:lnSpc>
                <a:spcPct val="150000"/>
              </a:lnSpc>
            </a:pPr>
            <a:r>
              <a:rPr lang="en-US" altLang="ko-KR" sz="1050" dirty="0">
                <a:latin typeface="+mn-ea"/>
              </a:rPr>
              <a:t>$ </a:t>
            </a:r>
            <a:r>
              <a:rPr lang="en-US" altLang="ko-KR" sz="1050" dirty="0" err="1">
                <a:latin typeface="+mn-ea"/>
              </a:rPr>
              <a:t>adduser</a:t>
            </a:r>
            <a:r>
              <a:rPr lang="en-US" altLang="ko-KR" sz="1050" dirty="0">
                <a:latin typeface="+mn-ea"/>
              </a:rPr>
              <a:t> --home /home/</a:t>
            </a:r>
            <a:r>
              <a:rPr lang="en-US" altLang="ko-KR" sz="1050" dirty="0" err="1">
                <a:latin typeface="+mn-ea"/>
              </a:rPr>
              <a:t>machbase</a:t>
            </a:r>
            <a:r>
              <a:rPr lang="en-US" altLang="ko-KR" sz="1050" dirty="0">
                <a:latin typeface="+mn-ea"/>
              </a:rPr>
              <a:t> </a:t>
            </a:r>
            <a:r>
              <a:rPr lang="en-US" altLang="ko-KR" sz="1050" dirty="0" err="1">
                <a:latin typeface="+mn-ea"/>
              </a:rPr>
              <a:t>machbase</a:t>
            </a:r>
            <a:endParaRPr lang="en-US" altLang="ko-KR" sz="1050" dirty="0">
              <a:latin typeface="+mn-ea"/>
            </a:endParaRPr>
          </a:p>
          <a:p>
            <a:pPr>
              <a:lnSpc>
                <a:spcPct val="150000"/>
              </a:lnSpc>
            </a:pPr>
            <a:r>
              <a:rPr lang="en-US" altLang="ko-KR" sz="1050" dirty="0">
                <a:latin typeface="+mn-ea"/>
              </a:rPr>
              <a:t>$ mv {</a:t>
            </a:r>
            <a:r>
              <a:rPr lang="ko-KR" altLang="en-US" sz="1050" dirty="0">
                <a:latin typeface="+mn-ea"/>
              </a:rPr>
              <a:t>마크베이스파일</a:t>
            </a:r>
            <a:r>
              <a:rPr lang="en-US" altLang="ko-KR" sz="1050" dirty="0">
                <a:latin typeface="+mn-ea"/>
              </a:rPr>
              <a:t>} /home/</a:t>
            </a:r>
            <a:r>
              <a:rPr lang="en-US" altLang="ko-KR" sz="1050" dirty="0" err="1">
                <a:latin typeface="+mn-ea"/>
              </a:rPr>
              <a:t>machbase</a:t>
            </a:r>
            <a:endParaRPr lang="en-US" altLang="ko-KR" sz="1050" dirty="0">
              <a:latin typeface="+mn-ea"/>
            </a:endParaRPr>
          </a:p>
          <a:p>
            <a:pPr>
              <a:lnSpc>
                <a:spcPct val="150000"/>
              </a:lnSpc>
            </a:pPr>
            <a:r>
              <a:rPr lang="en-US" altLang="ko-KR" sz="1050" dirty="0">
                <a:latin typeface="+mn-ea"/>
              </a:rPr>
              <a:t>$ </a:t>
            </a:r>
            <a:r>
              <a:rPr lang="en-US" altLang="ko-KR" sz="1050" dirty="0" err="1">
                <a:latin typeface="+mn-ea"/>
              </a:rPr>
              <a:t>su</a:t>
            </a:r>
            <a:r>
              <a:rPr lang="en-US" altLang="ko-KR" sz="1050" dirty="0">
                <a:latin typeface="+mn-ea"/>
              </a:rPr>
              <a:t> -</a:t>
            </a:r>
            <a:r>
              <a:rPr lang="ko-KR" altLang="en-US" sz="1050" dirty="0">
                <a:latin typeface="+mn-ea"/>
              </a:rPr>
              <a:t> </a:t>
            </a:r>
            <a:r>
              <a:rPr lang="en-US" altLang="ko-KR" sz="1050" dirty="0" err="1">
                <a:latin typeface="+mn-ea"/>
              </a:rPr>
              <a:t>machbase</a:t>
            </a:r>
            <a:endParaRPr lang="en-US" altLang="ko-KR" sz="1050" dirty="0">
              <a:latin typeface="+mn-ea"/>
            </a:endParaRPr>
          </a:p>
          <a:p>
            <a:pPr>
              <a:lnSpc>
                <a:spcPct val="150000"/>
              </a:lnSpc>
            </a:pPr>
            <a:r>
              <a:rPr lang="en-US" altLang="ko-KR" sz="1050" dirty="0">
                <a:latin typeface="+mn-ea"/>
              </a:rPr>
              <a:t>$ </a:t>
            </a:r>
            <a:r>
              <a:rPr lang="en-US" altLang="ko-KR" sz="1050" dirty="0" err="1">
                <a:latin typeface="+mn-ea"/>
              </a:rPr>
              <a:t>mkdir</a:t>
            </a:r>
            <a:r>
              <a:rPr lang="en-US" altLang="ko-KR" sz="1050" dirty="0">
                <a:latin typeface="+mn-ea"/>
              </a:rPr>
              <a:t> /home/</a:t>
            </a:r>
            <a:r>
              <a:rPr lang="en-US" altLang="ko-KR" sz="1050" dirty="0" err="1">
                <a:latin typeface="+mn-ea"/>
              </a:rPr>
              <a:t>machbase</a:t>
            </a:r>
            <a:r>
              <a:rPr lang="en-US" altLang="ko-KR" sz="1050" dirty="0">
                <a:latin typeface="+mn-ea"/>
              </a:rPr>
              <a:t>/</a:t>
            </a:r>
            <a:r>
              <a:rPr lang="en-US" altLang="ko-KR" sz="1050" dirty="0" err="1">
                <a:latin typeface="+mn-ea"/>
              </a:rPr>
              <a:t>machbase_home</a:t>
            </a:r>
            <a:endParaRPr lang="en-US" altLang="ko-KR" sz="1050" dirty="0">
              <a:latin typeface="+mn-ea"/>
            </a:endParaRPr>
          </a:p>
          <a:p>
            <a:pPr>
              <a:lnSpc>
                <a:spcPct val="150000"/>
              </a:lnSpc>
            </a:pPr>
            <a:r>
              <a:rPr lang="en-US" altLang="ko-KR" sz="1050" dirty="0">
                <a:latin typeface="+mn-ea"/>
              </a:rPr>
              <a:t>$ mv {</a:t>
            </a:r>
            <a:r>
              <a:rPr lang="ko-KR" altLang="en-US" sz="1050" dirty="0">
                <a:latin typeface="+mn-ea"/>
              </a:rPr>
              <a:t>마크베이스파일</a:t>
            </a:r>
            <a:r>
              <a:rPr lang="en-US" altLang="ko-KR" sz="1050" dirty="0">
                <a:latin typeface="+mn-ea"/>
              </a:rPr>
              <a:t>} </a:t>
            </a:r>
            <a:r>
              <a:rPr lang="en-US" altLang="ko-KR" sz="1050" dirty="0" err="1">
                <a:latin typeface="+mn-ea"/>
              </a:rPr>
              <a:t>machbase_home</a:t>
            </a:r>
            <a:endParaRPr lang="en-US" altLang="ko-KR" sz="1050" dirty="0">
              <a:latin typeface="+mn-ea"/>
            </a:endParaRPr>
          </a:p>
          <a:p>
            <a:pPr>
              <a:lnSpc>
                <a:spcPct val="150000"/>
              </a:lnSpc>
            </a:pPr>
            <a:r>
              <a:rPr lang="en-US" altLang="ko-KR" sz="1050" dirty="0">
                <a:latin typeface="+mn-ea"/>
              </a:rPr>
              <a:t>$ cd </a:t>
            </a:r>
            <a:r>
              <a:rPr lang="en-US" altLang="ko-KR" sz="1050" dirty="0" err="1">
                <a:latin typeface="+mn-ea"/>
              </a:rPr>
              <a:t>machbase_home</a:t>
            </a:r>
            <a:endParaRPr lang="en-US" altLang="ko-KR" sz="1050" dirty="0">
              <a:latin typeface="+mn-ea"/>
            </a:endParaRPr>
          </a:p>
          <a:p>
            <a:pPr>
              <a:lnSpc>
                <a:spcPct val="150000"/>
              </a:lnSpc>
            </a:pPr>
            <a:r>
              <a:rPr lang="en-US" altLang="ko-KR" sz="1050" dirty="0">
                <a:latin typeface="+mn-ea"/>
              </a:rPr>
              <a:t>$ tar </a:t>
            </a:r>
            <a:r>
              <a:rPr lang="en-US" altLang="ko-KR" sz="1050" dirty="0" err="1">
                <a:latin typeface="+mn-ea"/>
              </a:rPr>
              <a:t>zxf</a:t>
            </a:r>
            <a:r>
              <a:rPr lang="en-US" altLang="ko-KR" sz="1050" dirty="0">
                <a:latin typeface="+mn-ea"/>
              </a:rPr>
              <a:t> {</a:t>
            </a:r>
            <a:r>
              <a:rPr lang="ko-KR" altLang="en-US" sz="1050" dirty="0">
                <a:latin typeface="+mn-ea"/>
              </a:rPr>
              <a:t>마크베이스파일</a:t>
            </a:r>
            <a:r>
              <a:rPr lang="en-US" altLang="ko-KR" sz="1050" dirty="0">
                <a:latin typeface="+mn-ea"/>
              </a:rPr>
              <a:t>}</a:t>
            </a:r>
          </a:p>
          <a:p>
            <a:pPr>
              <a:lnSpc>
                <a:spcPct val="150000"/>
              </a:lnSpc>
            </a:pPr>
            <a:r>
              <a:rPr lang="en-US" altLang="ko-KR" sz="1050" dirty="0">
                <a:latin typeface="+mn-ea"/>
              </a:rPr>
              <a:t>$ ls –l</a:t>
            </a:r>
          </a:p>
        </p:txBody>
      </p:sp>
      <p:pic>
        <p:nvPicPr>
          <p:cNvPr id="11" name="그림 10">
            <a:extLst>
              <a:ext uri="{FF2B5EF4-FFF2-40B4-BE49-F238E27FC236}">
                <a16:creationId xmlns:a16="http://schemas.microsoft.com/office/drawing/2014/main" id="{F27791CF-87E5-4056-ADA2-36332F275958}"/>
              </a:ext>
            </a:extLst>
          </p:cNvPr>
          <p:cNvPicPr>
            <a:picLocks noChangeAspect="1"/>
          </p:cNvPicPr>
          <p:nvPr/>
        </p:nvPicPr>
        <p:blipFill>
          <a:blip r:embed="rId3"/>
          <a:stretch>
            <a:fillRect/>
          </a:stretch>
        </p:blipFill>
        <p:spPr>
          <a:xfrm>
            <a:off x="3784066" y="3528626"/>
            <a:ext cx="4892390" cy="1533897"/>
          </a:xfrm>
          <a:prstGeom prst="rect">
            <a:avLst/>
          </a:prstGeom>
        </p:spPr>
      </p:pic>
      <p:sp>
        <p:nvSpPr>
          <p:cNvPr id="13" name="직사각형 12">
            <a:extLst>
              <a:ext uri="{FF2B5EF4-FFF2-40B4-BE49-F238E27FC236}">
                <a16:creationId xmlns:a16="http://schemas.microsoft.com/office/drawing/2014/main" id="{34B322C5-E055-4262-BAB2-D6AC30411AF3}"/>
              </a:ext>
            </a:extLst>
          </p:cNvPr>
          <p:cNvSpPr/>
          <p:nvPr/>
        </p:nvSpPr>
        <p:spPr>
          <a:xfrm>
            <a:off x="1094454" y="4230825"/>
            <a:ext cx="2213279" cy="13728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4" name="연결선: 꺾임 13">
            <a:extLst>
              <a:ext uri="{FF2B5EF4-FFF2-40B4-BE49-F238E27FC236}">
                <a16:creationId xmlns:a16="http://schemas.microsoft.com/office/drawing/2014/main" id="{45271F6F-1DAC-4EDE-B177-29A3A549F6EA}"/>
              </a:ext>
            </a:extLst>
          </p:cNvPr>
          <p:cNvCxnSpPr>
            <a:cxnSpLocks/>
            <a:stCxn id="13" idx="3"/>
            <a:endCxn id="11" idx="1"/>
          </p:cNvCxnSpPr>
          <p:nvPr/>
        </p:nvCxnSpPr>
        <p:spPr>
          <a:xfrm flipV="1">
            <a:off x="3307733" y="4295575"/>
            <a:ext cx="476333" cy="389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54D2F14-1AF8-41AE-982B-FD803D4ED812}"/>
              </a:ext>
            </a:extLst>
          </p:cNvPr>
          <p:cNvSpPr txBox="1"/>
          <p:nvPr/>
        </p:nvSpPr>
        <p:spPr>
          <a:xfrm>
            <a:off x="5296234" y="5116831"/>
            <a:ext cx="1566174"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정상 설치 시 그림처럼 출력</a:t>
            </a:r>
            <a:endParaRPr lang="en-US" altLang="ko-KR" sz="750" dirty="0">
              <a:latin typeface="+mn-ea"/>
            </a:endParaRPr>
          </a:p>
        </p:txBody>
      </p:sp>
    </p:spTree>
    <p:extLst>
      <p:ext uri="{BB962C8B-B14F-4D97-AF65-F5344CB8AC3E}">
        <p14:creationId xmlns:p14="http://schemas.microsoft.com/office/powerpoint/2010/main" val="24104685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2">
            <a:extLst>
              <a:ext uri="{FF2B5EF4-FFF2-40B4-BE49-F238E27FC236}">
                <a16:creationId xmlns:a16="http://schemas.microsoft.com/office/drawing/2014/main" id="{E23B26D1-2E87-4659-BAA7-AA89C82ED846}"/>
              </a:ext>
            </a:extLst>
          </p:cNvPr>
          <p:cNvSpPr>
            <a:spLocks noChangeArrowheads="1"/>
          </p:cNvSpPr>
          <p:nvPr/>
        </p:nvSpPr>
        <p:spPr bwMode="auto">
          <a:xfrm>
            <a:off x="323528" y="908238"/>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j-ea"/>
              </a:rPr>
              <a:t>5. </a:t>
            </a:r>
            <a:r>
              <a:rPr lang="ko-KR" altLang="en-US" sz="1800" dirty="0">
                <a:latin typeface="+mj-ea"/>
              </a:rPr>
              <a:t>클라우드 소프트웨어 설치 </a:t>
            </a:r>
            <a:r>
              <a:rPr lang="en-US" altLang="ko-KR" sz="1800" dirty="0">
                <a:latin typeface="+mj-ea"/>
              </a:rPr>
              <a:t>(6/8)</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238"/>
            <a:ext cx="8856984" cy="887615"/>
          </a:xfrm>
          <a:prstGeom prst="rect">
            <a:avLst/>
          </a:prstGeom>
          <a:noFill/>
        </p:spPr>
        <p:txBody>
          <a:bodyPr wrap="square" rtlCol="0">
            <a:spAutoFit/>
          </a:bodyPr>
          <a:lstStyle/>
          <a:p>
            <a:pPr>
              <a:lnSpc>
                <a:spcPct val="150000"/>
              </a:lnSpc>
            </a:pPr>
            <a:r>
              <a:rPr lang="en-US" altLang="ko-KR" sz="1200" b="1" dirty="0">
                <a:latin typeface="+mn-ea"/>
              </a:rPr>
              <a:t>4) </a:t>
            </a:r>
            <a:r>
              <a:rPr lang="ko-KR" altLang="en-US" sz="1200" b="1" dirty="0">
                <a:latin typeface="+mn-ea"/>
              </a:rPr>
              <a:t>시계열</a:t>
            </a:r>
            <a:r>
              <a:rPr lang="en-US" altLang="ko-KR" sz="1200" b="1" dirty="0">
                <a:latin typeface="+mn-ea"/>
              </a:rPr>
              <a:t>DB </a:t>
            </a:r>
            <a:r>
              <a:rPr lang="ko-KR" altLang="en-US" sz="1200" b="1" dirty="0">
                <a:latin typeface="+mn-ea"/>
              </a:rPr>
              <a:t>환경 설정</a:t>
            </a:r>
            <a:endParaRPr lang="en-US" altLang="ko-KR" sz="1200" b="1" dirty="0">
              <a:latin typeface="+mn-ea"/>
            </a:endParaRPr>
          </a:p>
          <a:p>
            <a:pPr marL="628650" lvl="1" indent="-171450">
              <a:lnSpc>
                <a:spcPct val="150000"/>
              </a:lnSpc>
              <a:buFont typeface="Arial" panose="020B0604020202020204" pitchFamily="34" charset="0"/>
              <a:buChar char="•"/>
            </a:pPr>
            <a:r>
              <a:rPr lang="ko-KR" altLang="en-US" sz="1200" dirty="0">
                <a:latin typeface="+mn-ea"/>
              </a:rPr>
              <a:t>마크베이스 설치 후 환경 설정</a:t>
            </a:r>
            <a:endParaRPr lang="en-US" altLang="ko-KR" sz="1200" dirty="0">
              <a:latin typeface="+mn-ea"/>
            </a:endParaRPr>
          </a:p>
          <a:p>
            <a:pPr marL="628650" lvl="1" indent="-171450">
              <a:lnSpc>
                <a:spcPct val="150000"/>
              </a:lnSpc>
              <a:buFont typeface="Arial" panose="020B0604020202020204" pitchFamily="34" charset="0"/>
              <a:buChar char="•"/>
            </a:pPr>
            <a:r>
              <a:rPr lang="ko-KR" altLang="en-US" sz="1200" dirty="0">
                <a:latin typeface="+mn-ea"/>
              </a:rPr>
              <a:t>설정 이후 환경을 반영하기 위하여 시스템 </a:t>
            </a:r>
            <a:r>
              <a:rPr lang="ko-KR" altLang="en-US" sz="1200" dirty="0" err="1">
                <a:latin typeface="+mn-ea"/>
              </a:rPr>
              <a:t>리부팅</a:t>
            </a:r>
            <a:r>
              <a:rPr lang="ko-KR" altLang="en-US" sz="1200" dirty="0">
                <a:latin typeface="+mn-ea"/>
              </a:rPr>
              <a:t> 필요 </a:t>
            </a:r>
            <a:endParaRPr lang="en-US" altLang="ko-KR" sz="1200" dirty="0">
              <a:latin typeface="+mn-ea"/>
            </a:endParaRPr>
          </a:p>
        </p:txBody>
      </p:sp>
      <p:sp>
        <p:nvSpPr>
          <p:cNvPr id="5" name="TextBox 4">
            <a:extLst>
              <a:ext uri="{FF2B5EF4-FFF2-40B4-BE49-F238E27FC236}">
                <a16:creationId xmlns:a16="http://schemas.microsoft.com/office/drawing/2014/main" id="{911EFABD-52D0-4829-9970-DF8A9EE3F229}"/>
              </a:ext>
            </a:extLst>
          </p:cNvPr>
          <p:cNvSpPr txBox="1"/>
          <p:nvPr/>
        </p:nvSpPr>
        <p:spPr>
          <a:xfrm>
            <a:off x="791580" y="2557545"/>
            <a:ext cx="7884876" cy="3454344"/>
          </a:xfrm>
          <a:prstGeom prst="rect">
            <a:avLst/>
          </a:prstGeom>
          <a:noFill/>
        </p:spPr>
        <p:txBody>
          <a:bodyPr wrap="square" rtlCol="0">
            <a:spAutoFit/>
          </a:bodyPr>
          <a:lstStyle/>
          <a:p>
            <a:pPr>
              <a:lnSpc>
                <a:spcPct val="150000"/>
              </a:lnSpc>
            </a:pPr>
            <a:r>
              <a:rPr lang="en-US" altLang="ko-KR" sz="1050" dirty="0">
                <a:latin typeface="+mn-ea"/>
              </a:rPr>
              <a:t>$ vi /</a:t>
            </a:r>
            <a:r>
              <a:rPr lang="en-US" altLang="ko-KR" sz="1050" dirty="0" err="1">
                <a:latin typeface="+mn-ea"/>
              </a:rPr>
              <a:t>etc</a:t>
            </a:r>
            <a:r>
              <a:rPr lang="en-US" altLang="ko-KR" sz="1050" dirty="0">
                <a:latin typeface="+mn-ea"/>
              </a:rPr>
              <a:t>/security/</a:t>
            </a:r>
            <a:r>
              <a:rPr lang="en-US" altLang="ko-KR" sz="1050" dirty="0" err="1">
                <a:latin typeface="+mn-ea"/>
              </a:rPr>
              <a:t>limits.conf</a:t>
            </a:r>
            <a:r>
              <a:rPr lang="en-US" altLang="ko-KR" sz="1050" dirty="0">
                <a:latin typeface="+mn-ea"/>
              </a:rPr>
              <a:t>      (</a:t>
            </a:r>
            <a:r>
              <a:rPr lang="en-US" altLang="ko-KR" sz="1050" dirty="0" err="1">
                <a:latin typeface="+mn-ea"/>
              </a:rPr>
              <a:t>ulimit</a:t>
            </a:r>
            <a:r>
              <a:rPr lang="en-US" altLang="ko-KR" sz="1050" dirty="0">
                <a:latin typeface="+mn-ea"/>
              </a:rPr>
              <a:t> </a:t>
            </a:r>
            <a:r>
              <a:rPr lang="ko-KR" altLang="en-US" sz="1050" dirty="0">
                <a:latin typeface="+mn-ea"/>
              </a:rPr>
              <a:t>확장</a:t>
            </a:r>
            <a:r>
              <a:rPr lang="en-US" altLang="ko-KR" sz="1050" dirty="0">
                <a:latin typeface="+mn-ea"/>
              </a:rPr>
              <a:t>, root</a:t>
            </a:r>
            <a:r>
              <a:rPr lang="ko-KR" altLang="en-US" sz="1050" dirty="0">
                <a:latin typeface="+mn-ea"/>
              </a:rPr>
              <a:t> 권한</a:t>
            </a:r>
            <a:r>
              <a:rPr lang="en-US" altLang="ko-KR" sz="1050" dirty="0">
                <a:latin typeface="+mn-ea"/>
              </a:rPr>
              <a:t>)</a:t>
            </a:r>
          </a:p>
          <a:p>
            <a:pPr>
              <a:lnSpc>
                <a:spcPct val="150000"/>
              </a:lnSpc>
            </a:pPr>
            <a:r>
              <a:rPr lang="nn-NO" altLang="ko-KR" sz="1050" dirty="0">
                <a:latin typeface="+mn-ea"/>
              </a:rPr>
              <a:t>*               hard    nofile          65535</a:t>
            </a:r>
          </a:p>
          <a:p>
            <a:pPr>
              <a:lnSpc>
                <a:spcPct val="150000"/>
              </a:lnSpc>
            </a:pPr>
            <a:r>
              <a:rPr lang="nn-NO" altLang="ko-KR" sz="1050" dirty="0">
                <a:latin typeface="+mn-ea"/>
              </a:rPr>
              <a:t>*               soft    nofile          65535</a:t>
            </a:r>
          </a:p>
          <a:p>
            <a:pPr>
              <a:lnSpc>
                <a:spcPct val="150000"/>
              </a:lnSpc>
            </a:pPr>
            <a:endParaRPr lang="nn-NO" altLang="ko-KR" sz="1050" dirty="0">
              <a:latin typeface="+mn-ea"/>
            </a:endParaRPr>
          </a:p>
          <a:p>
            <a:pPr marL="214313" indent="-214313">
              <a:lnSpc>
                <a:spcPct val="150000"/>
              </a:lnSpc>
              <a:buFont typeface="Arial" panose="020B0604020202020204" pitchFamily="34" charset="0"/>
              <a:buChar char="•"/>
            </a:pPr>
            <a:r>
              <a:rPr lang="en-US" altLang="ko-KR" sz="1050" dirty="0">
                <a:latin typeface="+mn-ea"/>
              </a:rPr>
              <a:t>$ vi .</a:t>
            </a:r>
            <a:r>
              <a:rPr lang="en-US" altLang="ko-KR" sz="1050" dirty="0" err="1">
                <a:latin typeface="+mn-ea"/>
              </a:rPr>
              <a:t>bashrc</a:t>
            </a:r>
            <a:r>
              <a:rPr lang="en-US" altLang="ko-KR" sz="1050" dirty="0">
                <a:latin typeface="+mn-ea"/>
              </a:rPr>
              <a:t> (</a:t>
            </a:r>
            <a:r>
              <a:rPr lang="ko-KR" altLang="en-US" sz="1050" dirty="0">
                <a:latin typeface="+mn-ea"/>
              </a:rPr>
              <a:t>환경변수 설정</a:t>
            </a:r>
            <a:r>
              <a:rPr lang="en-US" altLang="ko-KR" sz="1050" dirty="0">
                <a:latin typeface="+mn-ea"/>
              </a:rPr>
              <a:t>, root, </a:t>
            </a:r>
            <a:r>
              <a:rPr lang="en-US" altLang="ko-KR" sz="1050" dirty="0" err="1">
                <a:latin typeface="+mn-ea"/>
              </a:rPr>
              <a:t>machbase</a:t>
            </a:r>
            <a:r>
              <a:rPr lang="ko-KR" altLang="en-US" sz="1050" dirty="0">
                <a:latin typeface="+mn-ea"/>
              </a:rPr>
              <a:t> 권한</a:t>
            </a:r>
            <a:r>
              <a:rPr lang="en-US" altLang="ko-KR" sz="1050" dirty="0">
                <a:latin typeface="+mn-ea"/>
              </a:rPr>
              <a:t>)</a:t>
            </a:r>
          </a:p>
          <a:p>
            <a:pPr>
              <a:lnSpc>
                <a:spcPct val="150000"/>
              </a:lnSpc>
            </a:pPr>
            <a:r>
              <a:rPr lang="en-US" altLang="ko-KR" sz="1050" dirty="0">
                <a:latin typeface="+mn-ea"/>
              </a:rPr>
              <a:t>export MACHBASE_HOME=/home/</a:t>
            </a:r>
            <a:r>
              <a:rPr lang="en-US" altLang="ko-KR" sz="1050" dirty="0" err="1">
                <a:latin typeface="+mn-ea"/>
              </a:rPr>
              <a:t>machbase</a:t>
            </a:r>
            <a:r>
              <a:rPr lang="en-US" altLang="ko-KR" sz="1050" dirty="0">
                <a:latin typeface="+mn-ea"/>
              </a:rPr>
              <a:t>/</a:t>
            </a:r>
            <a:r>
              <a:rPr lang="en-US" altLang="ko-KR" sz="1050" dirty="0" err="1">
                <a:latin typeface="+mn-ea"/>
              </a:rPr>
              <a:t>machbase_home</a:t>
            </a:r>
            <a:endParaRPr lang="en-US" altLang="ko-KR" sz="1050" dirty="0">
              <a:latin typeface="+mn-ea"/>
            </a:endParaRPr>
          </a:p>
          <a:p>
            <a:pPr>
              <a:lnSpc>
                <a:spcPct val="150000"/>
              </a:lnSpc>
            </a:pPr>
            <a:r>
              <a:rPr lang="en-US" altLang="ko-KR" sz="1050" dirty="0">
                <a:latin typeface="+mn-ea"/>
              </a:rPr>
              <a:t>export PATH=$MACHBASE_HOME/bin:$PATH</a:t>
            </a:r>
          </a:p>
          <a:p>
            <a:pPr>
              <a:lnSpc>
                <a:spcPct val="150000"/>
              </a:lnSpc>
            </a:pPr>
            <a:r>
              <a:rPr lang="en-US" altLang="ko-KR" sz="1050" dirty="0">
                <a:latin typeface="+mn-ea"/>
              </a:rPr>
              <a:t>export LD_LIBRARY_PATH=$MACHBASE_HOME/lib:$LD_LIBRARY_PATH</a:t>
            </a:r>
          </a:p>
          <a:p>
            <a:pPr>
              <a:lnSpc>
                <a:spcPct val="150000"/>
              </a:lnSpc>
            </a:pPr>
            <a:r>
              <a:rPr lang="en-US" altLang="ko-KR" sz="1050" dirty="0">
                <a:latin typeface="+mn-ea"/>
              </a:rPr>
              <a:t>$ source .</a:t>
            </a:r>
            <a:r>
              <a:rPr lang="en-US" altLang="ko-KR" sz="1050" dirty="0" err="1">
                <a:latin typeface="+mn-ea"/>
              </a:rPr>
              <a:t>bashrc</a:t>
            </a:r>
            <a:endParaRPr lang="en-US" altLang="ko-KR" sz="1050" dirty="0">
              <a:latin typeface="+mn-ea"/>
            </a:endParaRPr>
          </a:p>
          <a:p>
            <a:pPr>
              <a:lnSpc>
                <a:spcPct val="150000"/>
              </a:lnSpc>
            </a:pPr>
            <a:endParaRPr lang="en-US" altLang="ko-KR" sz="1050" dirty="0">
              <a:latin typeface="+mn-ea"/>
            </a:endParaRPr>
          </a:p>
          <a:p>
            <a:pPr>
              <a:lnSpc>
                <a:spcPct val="150000"/>
              </a:lnSpc>
            </a:pPr>
            <a:r>
              <a:rPr lang="en-US" altLang="ko-KR" sz="1050" dirty="0">
                <a:latin typeface="+mn-ea"/>
              </a:rPr>
              <a:t>$ </a:t>
            </a:r>
            <a:r>
              <a:rPr lang="en-US" altLang="ko-KR" sz="1050" dirty="0" err="1">
                <a:latin typeface="+mn-ea"/>
              </a:rPr>
              <a:t>machadmin</a:t>
            </a:r>
            <a:r>
              <a:rPr lang="ko-KR" altLang="en-US" sz="1050" dirty="0">
                <a:latin typeface="+mn-ea"/>
              </a:rPr>
              <a:t> </a:t>
            </a:r>
            <a:r>
              <a:rPr lang="en-US" altLang="ko-KR" sz="1050" dirty="0">
                <a:latin typeface="+mn-ea"/>
              </a:rPr>
              <a:t>–u (</a:t>
            </a:r>
            <a:r>
              <a:rPr lang="ko-KR" altLang="en-US" sz="1050" dirty="0">
                <a:latin typeface="+mn-ea"/>
              </a:rPr>
              <a:t>데이터베이스 생성</a:t>
            </a:r>
            <a:r>
              <a:rPr lang="en-US" altLang="ko-KR" sz="1050" dirty="0">
                <a:latin typeface="+mn-ea"/>
              </a:rPr>
              <a:t>, </a:t>
            </a:r>
            <a:r>
              <a:rPr lang="en-US" altLang="ko-KR" sz="1050" dirty="0" err="1">
                <a:latin typeface="+mn-ea"/>
              </a:rPr>
              <a:t>machbase</a:t>
            </a:r>
            <a:r>
              <a:rPr lang="ko-KR" altLang="en-US" sz="1050" dirty="0">
                <a:latin typeface="+mn-ea"/>
              </a:rPr>
              <a:t> 권한</a:t>
            </a:r>
            <a:r>
              <a:rPr lang="en-US" altLang="ko-KR" sz="1050" dirty="0">
                <a:latin typeface="+mn-ea"/>
              </a:rPr>
              <a:t>)</a:t>
            </a:r>
          </a:p>
          <a:p>
            <a:pPr>
              <a:lnSpc>
                <a:spcPct val="150000"/>
              </a:lnSpc>
            </a:pPr>
            <a:endParaRPr lang="nn-NO" altLang="ko-KR" sz="1050" dirty="0">
              <a:latin typeface="+mn-ea"/>
            </a:endParaRPr>
          </a:p>
          <a:p>
            <a:pPr marL="214313" indent="-214313">
              <a:lnSpc>
                <a:spcPct val="150000"/>
              </a:lnSpc>
              <a:buFont typeface="Arial" panose="020B0604020202020204" pitchFamily="34" charset="0"/>
              <a:buChar char="•"/>
            </a:pPr>
            <a:endParaRPr lang="nn-NO" altLang="ko-KR" sz="1050" dirty="0">
              <a:latin typeface="+mn-ea"/>
            </a:endParaRPr>
          </a:p>
          <a:p>
            <a:pPr marL="214313" indent="-214313">
              <a:lnSpc>
                <a:spcPct val="150000"/>
              </a:lnSpc>
              <a:buFont typeface="Arial" panose="020B0604020202020204" pitchFamily="34" charset="0"/>
              <a:buChar char="•"/>
            </a:pPr>
            <a:endParaRPr lang="en-US" altLang="ko-KR" sz="1050" dirty="0">
              <a:latin typeface="+mn-ea"/>
            </a:endParaRPr>
          </a:p>
        </p:txBody>
      </p:sp>
      <p:pic>
        <p:nvPicPr>
          <p:cNvPr id="6" name="그림 5">
            <a:extLst>
              <a:ext uri="{FF2B5EF4-FFF2-40B4-BE49-F238E27FC236}">
                <a16:creationId xmlns:a16="http://schemas.microsoft.com/office/drawing/2014/main" id="{17A9BDEA-95AB-4594-B43D-FA1355C029D5}"/>
              </a:ext>
            </a:extLst>
          </p:cNvPr>
          <p:cNvPicPr>
            <a:picLocks noChangeAspect="1"/>
          </p:cNvPicPr>
          <p:nvPr/>
        </p:nvPicPr>
        <p:blipFill>
          <a:blip r:embed="rId3"/>
          <a:stretch>
            <a:fillRect/>
          </a:stretch>
        </p:blipFill>
        <p:spPr>
          <a:xfrm>
            <a:off x="5454054" y="2208851"/>
            <a:ext cx="3150394" cy="1828800"/>
          </a:xfrm>
          <a:prstGeom prst="rect">
            <a:avLst/>
          </a:prstGeom>
        </p:spPr>
      </p:pic>
      <p:pic>
        <p:nvPicPr>
          <p:cNvPr id="8" name="그림 7">
            <a:extLst>
              <a:ext uri="{FF2B5EF4-FFF2-40B4-BE49-F238E27FC236}">
                <a16:creationId xmlns:a16="http://schemas.microsoft.com/office/drawing/2014/main" id="{9B406897-859F-4320-A01C-42C83E267BB9}"/>
              </a:ext>
            </a:extLst>
          </p:cNvPr>
          <p:cNvPicPr>
            <a:picLocks noChangeAspect="1"/>
          </p:cNvPicPr>
          <p:nvPr/>
        </p:nvPicPr>
        <p:blipFill>
          <a:blip r:embed="rId4"/>
          <a:stretch>
            <a:fillRect/>
          </a:stretch>
        </p:blipFill>
        <p:spPr>
          <a:xfrm>
            <a:off x="5454054" y="4140313"/>
            <a:ext cx="3150394" cy="1394921"/>
          </a:xfrm>
          <a:prstGeom prst="rect">
            <a:avLst/>
          </a:prstGeom>
        </p:spPr>
      </p:pic>
      <p:sp>
        <p:nvSpPr>
          <p:cNvPr id="16" name="직사각형 15">
            <a:extLst>
              <a:ext uri="{FF2B5EF4-FFF2-40B4-BE49-F238E27FC236}">
                <a16:creationId xmlns:a16="http://schemas.microsoft.com/office/drawing/2014/main" id="{8D9383C3-7F24-4BA1-B236-73BBCCC7D74F}"/>
              </a:ext>
            </a:extLst>
          </p:cNvPr>
          <p:cNvSpPr/>
          <p:nvPr/>
        </p:nvSpPr>
        <p:spPr>
          <a:xfrm>
            <a:off x="829429" y="2888940"/>
            <a:ext cx="2482430" cy="486054"/>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7" name="연결선: 꺾임 16">
            <a:extLst>
              <a:ext uri="{FF2B5EF4-FFF2-40B4-BE49-F238E27FC236}">
                <a16:creationId xmlns:a16="http://schemas.microsoft.com/office/drawing/2014/main" id="{6E685BC0-D440-4A1F-93DF-E0078EDAB72D}"/>
              </a:ext>
            </a:extLst>
          </p:cNvPr>
          <p:cNvCxnSpPr>
            <a:cxnSpLocks/>
            <a:stCxn id="16" idx="3"/>
            <a:endCxn id="6" idx="1"/>
          </p:cNvCxnSpPr>
          <p:nvPr/>
        </p:nvCxnSpPr>
        <p:spPr>
          <a:xfrm flipV="1">
            <a:off x="3311860" y="3123252"/>
            <a:ext cx="2142194" cy="87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BEB9EB7B-7290-428A-898E-DE4BD5843557}"/>
              </a:ext>
            </a:extLst>
          </p:cNvPr>
          <p:cNvSpPr/>
          <p:nvPr/>
        </p:nvSpPr>
        <p:spPr>
          <a:xfrm>
            <a:off x="827583" y="3844165"/>
            <a:ext cx="4374486" cy="664955"/>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9" name="연결선: 꺾임 18">
            <a:extLst>
              <a:ext uri="{FF2B5EF4-FFF2-40B4-BE49-F238E27FC236}">
                <a16:creationId xmlns:a16="http://schemas.microsoft.com/office/drawing/2014/main" id="{5FF21D1C-03B9-46F3-BE9F-9D3443B4C1F7}"/>
              </a:ext>
            </a:extLst>
          </p:cNvPr>
          <p:cNvCxnSpPr>
            <a:cxnSpLocks/>
            <a:stCxn id="10" idx="3"/>
            <a:endCxn id="8" idx="1"/>
          </p:cNvCxnSpPr>
          <p:nvPr/>
        </p:nvCxnSpPr>
        <p:spPr>
          <a:xfrm>
            <a:off x="5202070" y="4176643"/>
            <a:ext cx="251984" cy="66113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0121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2">
            <a:extLst>
              <a:ext uri="{FF2B5EF4-FFF2-40B4-BE49-F238E27FC236}">
                <a16:creationId xmlns:a16="http://schemas.microsoft.com/office/drawing/2014/main" id="{E23B26D1-2E87-4659-BAA7-AA89C82ED846}"/>
              </a:ext>
            </a:extLst>
          </p:cNvPr>
          <p:cNvSpPr>
            <a:spLocks noChangeArrowheads="1"/>
          </p:cNvSpPr>
          <p:nvPr/>
        </p:nvSpPr>
        <p:spPr bwMode="auto">
          <a:xfrm>
            <a:off x="323528" y="908238"/>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j-ea"/>
              </a:rPr>
              <a:t>5. </a:t>
            </a:r>
            <a:r>
              <a:rPr lang="ko-KR" altLang="en-US" sz="1800" dirty="0">
                <a:latin typeface="+mj-ea"/>
              </a:rPr>
              <a:t>클라우드 소프트웨어 설치 </a:t>
            </a:r>
            <a:r>
              <a:rPr lang="en-US" altLang="ko-KR" sz="1800" dirty="0">
                <a:latin typeface="+mj-ea"/>
              </a:rPr>
              <a:t>(7/8)</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238"/>
            <a:ext cx="8856984" cy="610616"/>
          </a:xfrm>
          <a:prstGeom prst="rect">
            <a:avLst/>
          </a:prstGeom>
          <a:noFill/>
        </p:spPr>
        <p:txBody>
          <a:bodyPr wrap="square" rtlCol="0">
            <a:spAutoFit/>
          </a:bodyPr>
          <a:lstStyle/>
          <a:p>
            <a:pPr>
              <a:lnSpc>
                <a:spcPct val="150000"/>
              </a:lnSpc>
            </a:pPr>
            <a:r>
              <a:rPr lang="en-US" altLang="ko-KR" sz="1200" b="1" dirty="0">
                <a:latin typeface="+mn-ea"/>
              </a:rPr>
              <a:t>5) </a:t>
            </a:r>
            <a:r>
              <a:rPr lang="ko-KR" altLang="en-US" sz="1200" b="1" dirty="0">
                <a:latin typeface="+mn-ea"/>
              </a:rPr>
              <a:t>시계열</a:t>
            </a:r>
            <a:r>
              <a:rPr lang="en-US" altLang="ko-KR" sz="1200" b="1" dirty="0">
                <a:latin typeface="+mn-ea"/>
              </a:rPr>
              <a:t>DB </a:t>
            </a:r>
            <a:r>
              <a:rPr lang="ko-KR" altLang="en-US" sz="1200" b="1" dirty="0">
                <a:latin typeface="+mn-ea"/>
              </a:rPr>
              <a:t>데이터베이스 및 </a:t>
            </a:r>
            <a:r>
              <a:rPr lang="en-US" altLang="ko-KR" sz="1200" b="1" dirty="0">
                <a:latin typeface="+mn-ea"/>
              </a:rPr>
              <a:t>TAG </a:t>
            </a:r>
            <a:r>
              <a:rPr lang="ko-KR" altLang="en-US" sz="1200" b="1" dirty="0">
                <a:latin typeface="+mn-ea"/>
              </a:rPr>
              <a:t>테이블 생성</a:t>
            </a:r>
            <a:endParaRPr lang="en-US" altLang="ko-KR" sz="1200" b="1" dirty="0">
              <a:latin typeface="+mn-ea"/>
            </a:endParaRPr>
          </a:p>
          <a:p>
            <a:pPr marL="628650" lvl="1" indent="-171450">
              <a:lnSpc>
                <a:spcPct val="150000"/>
              </a:lnSpc>
              <a:buFont typeface="Arial" panose="020B0604020202020204" pitchFamily="34" charset="0"/>
              <a:buChar char="•"/>
            </a:pPr>
            <a:r>
              <a:rPr lang="ko-KR" altLang="en-US" sz="1200" dirty="0">
                <a:latin typeface="+mn-ea"/>
              </a:rPr>
              <a:t>마크베이스 설치 후 데이터베이스 생성 및 </a:t>
            </a:r>
            <a:r>
              <a:rPr lang="en-US" altLang="ko-KR" sz="1200" dirty="0">
                <a:latin typeface="+mn-ea"/>
              </a:rPr>
              <a:t>TAG </a:t>
            </a:r>
            <a:r>
              <a:rPr lang="ko-KR" altLang="en-US" sz="1200" dirty="0">
                <a:latin typeface="+mn-ea"/>
              </a:rPr>
              <a:t>테이블 생성</a:t>
            </a:r>
            <a:endParaRPr lang="en-US" altLang="ko-KR" sz="1200" dirty="0">
              <a:latin typeface="+mn-ea"/>
            </a:endParaRPr>
          </a:p>
        </p:txBody>
      </p:sp>
      <p:sp>
        <p:nvSpPr>
          <p:cNvPr id="5" name="TextBox 4">
            <a:extLst>
              <a:ext uri="{FF2B5EF4-FFF2-40B4-BE49-F238E27FC236}">
                <a16:creationId xmlns:a16="http://schemas.microsoft.com/office/drawing/2014/main" id="{911EFABD-52D0-4829-9970-DF8A9EE3F229}"/>
              </a:ext>
            </a:extLst>
          </p:cNvPr>
          <p:cNvSpPr txBox="1"/>
          <p:nvPr/>
        </p:nvSpPr>
        <p:spPr>
          <a:xfrm>
            <a:off x="791580" y="2557545"/>
            <a:ext cx="7884876" cy="2242473"/>
          </a:xfrm>
          <a:prstGeom prst="rect">
            <a:avLst/>
          </a:prstGeom>
          <a:noFill/>
        </p:spPr>
        <p:txBody>
          <a:bodyPr wrap="square" rtlCol="0">
            <a:spAutoFit/>
          </a:bodyPr>
          <a:lstStyle/>
          <a:p>
            <a:pPr>
              <a:lnSpc>
                <a:spcPct val="150000"/>
              </a:lnSpc>
            </a:pPr>
            <a:r>
              <a:rPr lang="en-US" altLang="ko-KR" sz="1050" dirty="0">
                <a:latin typeface="+mn-ea"/>
              </a:rPr>
              <a:t>$ </a:t>
            </a:r>
            <a:r>
              <a:rPr lang="en-US" altLang="ko-KR" sz="1050" dirty="0" err="1">
                <a:latin typeface="+mn-ea"/>
              </a:rPr>
              <a:t>su</a:t>
            </a:r>
            <a:r>
              <a:rPr lang="en-US" altLang="ko-KR" sz="1050" dirty="0">
                <a:latin typeface="+mn-ea"/>
              </a:rPr>
              <a:t> -</a:t>
            </a:r>
            <a:r>
              <a:rPr lang="ko-KR" altLang="en-US" sz="1050" dirty="0">
                <a:latin typeface="+mn-ea"/>
              </a:rPr>
              <a:t> </a:t>
            </a:r>
            <a:r>
              <a:rPr lang="en-US" altLang="ko-KR" sz="1050" dirty="0" err="1">
                <a:latin typeface="+mn-ea"/>
              </a:rPr>
              <a:t>machbase</a:t>
            </a:r>
            <a:endParaRPr lang="en-US" altLang="ko-KR" sz="1050" dirty="0">
              <a:latin typeface="+mn-ea"/>
            </a:endParaRPr>
          </a:p>
          <a:p>
            <a:pPr>
              <a:lnSpc>
                <a:spcPct val="150000"/>
              </a:lnSpc>
            </a:pPr>
            <a:r>
              <a:rPr lang="en-US" altLang="ko-KR" sz="1050" dirty="0">
                <a:latin typeface="+mn-ea"/>
              </a:rPr>
              <a:t>$ </a:t>
            </a:r>
            <a:r>
              <a:rPr lang="en-US" altLang="ko-KR" sz="1050" dirty="0" err="1">
                <a:latin typeface="+mn-ea"/>
              </a:rPr>
              <a:t>machadmin</a:t>
            </a:r>
            <a:r>
              <a:rPr lang="ko-KR" altLang="en-US" sz="1050" dirty="0">
                <a:latin typeface="+mn-ea"/>
              </a:rPr>
              <a:t> </a:t>
            </a:r>
            <a:r>
              <a:rPr lang="en-US" altLang="ko-KR" sz="1050" dirty="0">
                <a:latin typeface="+mn-ea"/>
              </a:rPr>
              <a:t>–c</a:t>
            </a:r>
          </a:p>
          <a:p>
            <a:pPr>
              <a:lnSpc>
                <a:spcPct val="150000"/>
              </a:lnSpc>
            </a:pPr>
            <a:r>
              <a:rPr lang="en-US" altLang="ko-KR" sz="1050" dirty="0">
                <a:latin typeface="+mn-ea"/>
              </a:rPr>
              <a:t>$ </a:t>
            </a:r>
            <a:r>
              <a:rPr lang="en-US" altLang="ko-KR" sz="1050" dirty="0" err="1">
                <a:latin typeface="+mn-ea"/>
              </a:rPr>
              <a:t>machsql</a:t>
            </a:r>
            <a:endParaRPr lang="en-US" altLang="ko-KR" sz="1050" dirty="0">
              <a:latin typeface="+mn-ea"/>
            </a:endParaRPr>
          </a:p>
          <a:p>
            <a:pPr>
              <a:lnSpc>
                <a:spcPct val="150000"/>
              </a:lnSpc>
            </a:pPr>
            <a:r>
              <a:rPr lang="en-US" altLang="ko-KR" sz="1050" dirty="0">
                <a:latin typeface="+mn-ea"/>
              </a:rPr>
              <a:t>&gt; create </a:t>
            </a:r>
            <a:r>
              <a:rPr lang="en-US" altLang="ko-KR" sz="1050" dirty="0" err="1">
                <a:latin typeface="+mn-ea"/>
              </a:rPr>
              <a:t>tagdata</a:t>
            </a:r>
            <a:r>
              <a:rPr lang="en-US" altLang="ko-KR" sz="1050" dirty="0">
                <a:latin typeface="+mn-ea"/>
              </a:rPr>
              <a:t> table TAG (name varchar(256) primary key, </a:t>
            </a:r>
          </a:p>
          <a:p>
            <a:pPr>
              <a:lnSpc>
                <a:spcPct val="150000"/>
              </a:lnSpc>
            </a:pPr>
            <a:r>
              <a:rPr lang="en-US" altLang="ko-KR" sz="1050" dirty="0">
                <a:latin typeface="+mn-ea"/>
              </a:rPr>
              <a:t>   time datetime </a:t>
            </a:r>
            <a:r>
              <a:rPr lang="en-US" altLang="ko-KR" sz="1050" dirty="0" err="1">
                <a:latin typeface="+mn-ea"/>
              </a:rPr>
              <a:t>basetime</a:t>
            </a:r>
            <a:r>
              <a:rPr lang="en-US" altLang="ko-KR" sz="1050" dirty="0">
                <a:latin typeface="+mn-ea"/>
              </a:rPr>
              <a:t>, value double summarized);</a:t>
            </a:r>
          </a:p>
          <a:p>
            <a:pPr>
              <a:lnSpc>
                <a:spcPct val="150000"/>
              </a:lnSpc>
            </a:pPr>
            <a:endParaRPr lang="en-US" altLang="ko-KR" sz="1050" dirty="0">
              <a:latin typeface="+mn-ea"/>
            </a:endParaRPr>
          </a:p>
          <a:p>
            <a:pPr>
              <a:lnSpc>
                <a:spcPct val="150000"/>
              </a:lnSpc>
            </a:pPr>
            <a:endParaRPr lang="en-US" altLang="ko-KR" sz="1050" dirty="0">
              <a:latin typeface="+mn-ea"/>
            </a:endParaRPr>
          </a:p>
          <a:p>
            <a:pPr marL="214313" indent="-214313">
              <a:lnSpc>
                <a:spcPct val="150000"/>
              </a:lnSpc>
              <a:buFont typeface="Arial" panose="020B0604020202020204" pitchFamily="34" charset="0"/>
              <a:buChar char="•"/>
            </a:pPr>
            <a:endParaRPr lang="nn-NO" altLang="ko-KR" sz="1050" dirty="0">
              <a:latin typeface="+mn-ea"/>
            </a:endParaRPr>
          </a:p>
          <a:p>
            <a:pPr marL="214313" indent="-214313">
              <a:lnSpc>
                <a:spcPct val="150000"/>
              </a:lnSpc>
              <a:buFont typeface="Arial" panose="020B0604020202020204" pitchFamily="34" charset="0"/>
              <a:buChar char="•"/>
            </a:pPr>
            <a:endParaRPr lang="en-US" altLang="ko-KR" sz="1050" dirty="0">
              <a:latin typeface="+mn-ea"/>
            </a:endParaRPr>
          </a:p>
        </p:txBody>
      </p:sp>
      <p:sp>
        <p:nvSpPr>
          <p:cNvPr id="16" name="직사각형 15">
            <a:extLst>
              <a:ext uri="{FF2B5EF4-FFF2-40B4-BE49-F238E27FC236}">
                <a16:creationId xmlns:a16="http://schemas.microsoft.com/office/drawing/2014/main" id="{8D9383C3-7F24-4BA1-B236-73BBCCC7D74F}"/>
              </a:ext>
            </a:extLst>
          </p:cNvPr>
          <p:cNvSpPr/>
          <p:nvPr/>
        </p:nvSpPr>
        <p:spPr>
          <a:xfrm>
            <a:off x="846465" y="2835909"/>
            <a:ext cx="1169207" cy="28734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0" name="직사각형 9">
            <a:extLst>
              <a:ext uri="{FF2B5EF4-FFF2-40B4-BE49-F238E27FC236}">
                <a16:creationId xmlns:a16="http://schemas.microsoft.com/office/drawing/2014/main" id="{BEB9EB7B-7290-428A-898E-DE4BD5843557}"/>
              </a:ext>
            </a:extLst>
          </p:cNvPr>
          <p:cNvSpPr/>
          <p:nvPr/>
        </p:nvSpPr>
        <p:spPr>
          <a:xfrm>
            <a:off x="845542" y="3344651"/>
            <a:ext cx="3798466" cy="516398"/>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3" name="TextBox 12">
            <a:extLst>
              <a:ext uri="{FF2B5EF4-FFF2-40B4-BE49-F238E27FC236}">
                <a16:creationId xmlns:a16="http://schemas.microsoft.com/office/drawing/2014/main" id="{E424827C-9DDC-495E-90CD-8190590D0EA8}"/>
              </a:ext>
            </a:extLst>
          </p:cNvPr>
          <p:cNvSpPr txBox="1"/>
          <p:nvPr/>
        </p:nvSpPr>
        <p:spPr>
          <a:xfrm>
            <a:off x="2087680" y="2853626"/>
            <a:ext cx="1008155"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a:latin typeface="+mn-ea"/>
              </a:rPr>
              <a:t>데이터베이스 생성</a:t>
            </a:r>
            <a:endParaRPr lang="en-US" altLang="ko-KR" sz="750" dirty="0">
              <a:latin typeface="+mn-ea"/>
            </a:endParaRPr>
          </a:p>
        </p:txBody>
      </p:sp>
      <p:sp>
        <p:nvSpPr>
          <p:cNvPr id="21" name="TextBox 20">
            <a:extLst>
              <a:ext uri="{FF2B5EF4-FFF2-40B4-BE49-F238E27FC236}">
                <a16:creationId xmlns:a16="http://schemas.microsoft.com/office/drawing/2014/main" id="{FCF9C60B-CF98-4897-A10E-20DBE4E78A22}"/>
              </a:ext>
            </a:extLst>
          </p:cNvPr>
          <p:cNvSpPr txBox="1"/>
          <p:nvPr/>
        </p:nvSpPr>
        <p:spPr>
          <a:xfrm>
            <a:off x="2087680" y="4037651"/>
            <a:ext cx="972152" cy="243143"/>
          </a:xfrm>
          <a:prstGeom prst="rect">
            <a:avLst/>
          </a:prstGeom>
          <a:solidFill>
            <a:schemeClr val="bg1"/>
          </a:solidFill>
          <a:ln>
            <a:solidFill>
              <a:srgbClr val="FFC000"/>
            </a:solidFill>
          </a:ln>
        </p:spPr>
        <p:txBody>
          <a:bodyPr wrap="square" rtlCol="0">
            <a:spAutoFit/>
          </a:bodyPr>
          <a:lstStyle/>
          <a:p>
            <a:pPr>
              <a:lnSpc>
                <a:spcPct val="150000"/>
              </a:lnSpc>
            </a:pPr>
            <a:r>
              <a:rPr lang="en-US" altLang="ko-KR" sz="750" dirty="0">
                <a:latin typeface="+mn-ea"/>
              </a:rPr>
              <a:t>TAG</a:t>
            </a:r>
            <a:r>
              <a:rPr lang="ko-KR" altLang="en-US" sz="750" dirty="0">
                <a:latin typeface="+mn-ea"/>
              </a:rPr>
              <a:t> 테이블 생성</a:t>
            </a:r>
            <a:endParaRPr lang="en-US" altLang="ko-KR" sz="750" dirty="0">
              <a:latin typeface="+mn-ea"/>
            </a:endParaRPr>
          </a:p>
        </p:txBody>
      </p:sp>
    </p:spTree>
    <p:extLst>
      <p:ext uri="{BB962C8B-B14F-4D97-AF65-F5344CB8AC3E}">
        <p14:creationId xmlns:p14="http://schemas.microsoft.com/office/powerpoint/2010/main" val="16803755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2">
            <a:extLst>
              <a:ext uri="{FF2B5EF4-FFF2-40B4-BE49-F238E27FC236}">
                <a16:creationId xmlns:a16="http://schemas.microsoft.com/office/drawing/2014/main" id="{01838906-558F-45AE-8234-2B46C47BD73C}"/>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1800" dirty="0">
                <a:latin typeface="+mj-ea"/>
              </a:rPr>
              <a:t>5. </a:t>
            </a:r>
            <a:r>
              <a:rPr lang="ko-KR" altLang="en-US" sz="1800" dirty="0">
                <a:latin typeface="+mj-ea"/>
              </a:rPr>
              <a:t>클라우드 소프트웨어 설치 </a:t>
            </a:r>
            <a:r>
              <a:rPr lang="en-US" altLang="ko-KR" sz="1800" dirty="0">
                <a:latin typeface="+mj-ea"/>
              </a:rPr>
              <a:t>(8/8)</a:t>
            </a:r>
            <a:endParaRPr kumimoji="1" lang="ko-KR" altLang="en-US" sz="18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18792"/>
            <a:ext cx="8496944" cy="1164614"/>
          </a:xfrm>
          <a:prstGeom prst="rect">
            <a:avLst/>
          </a:prstGeom>
          <a:noFill/>
        </p:spPr>
        <p:txBody>
          <a:bodyPr wrap="square" rtlCol="0">
            <a:spAutoFit/>
          </a:bodyPr>
          <a:lstStyle/>
          <a:p>
            <a:pPr>
              <a:lnSpc>
                <a:spcPct val="150000"/>
              </a:lnSpc>
            </a:pPr>
            <a:r>
              <a:rPr lang="en-US" altLang="ko-KR" sz="1200" b="1" dirty="0">
                <a:latin typeface="+mn-ea"/>
              </a:rPr>
              <a:t>6) </a:t>
            </a:r>
            <a:r>
              <a:rPr lang="ko-KR" altLang="en-US" sz="1200" b="1" dirty="0">
                <a:latin typeface="+mn-ea"/>
              </a:rPr>
              <a:t>시계열</a:t>
            </a:r>
            <a:r>
              <a:rPr lang="en-US" altLang="ko-KR" sz="1200" b="1" dirty="0">
                <a:latin typeface="+mn-ea"/>
              </a:rPr>
              <a:t>DB</a:t>
            </a:r>
            <a:r>
              <a:rPr lang="ko-KR" altLang="en-US" sz="1200" b="1" dirty="0">
                <a:latin typeface="+mn-ea"/>
              </a:rPr>
              <a:t> 디스크 이전</a:t>
            </a:r>
            <a:endParaRPr lang="en-US" altLang="ko-KR" sz="1200" b="1" dirty="0">
              <a:latin typeface="+mn-ea"/>
            </a:endParaRPr>
          </a:p>
          <a:p>
            <a:pPr marL="628650" lvl="1" indent="-171450">
              <a:lnSpc>
                <a:spcPct val="150000"/>
              </a:lnSpc>
              <a:buFont typeface="Arial" panose="020B0604020202020204" pitchFamily="34" charset="0"/>
              <a:buChar char="•"/>
            </a:pPr>
            <a:r>
              <a:rPr lang="ko-KR" altLang="en-US" sz="1200" dirty="0">
                <a:latin typeface="+mn-ea"/>
              </a:rPr>
              <a:t>마크베이스 설치 후 메인 데이터베이스 파일을 데이터베이스 디스크로 이전 후 </a:t>
            </a:r>
            <a:r>
              <a:rPr lang="ko-KR" altLang="en-US" sz="1200" dirty="0" err="1">
                <a:latin typeface="+mn-ea"/>
              </a:rPr>
              <a:t>심볼릭</a:t>
            </a:r>
            <a:r>
              <a:rPr lang="ko-KR" altLang="en-US" sz="1200" dirty="0">
                <a:latin typeface="+mn-ea"/>
              </a:rPr>
              <a:t> 링크로 연결</a:t>
            </a:r>
            <a:endParaRPr lang="en-US" altLang="ko-KR" sz="1200" dirty="0">
              <a:latin typeface="+mn-ea"/>
            </a:endParaRPr>
          </a:p>
          <a:p>
            <a:pPr marL="628650" lvl="1" indent="-171450">
              <a:lnSpc>
                <a:spcPct val="150000"/>
              </a:lnSpc>
              <a:buFont typeface="Arial" panose="020B0604020202020204" pitchFamily="34" charset="0"/>
              <a:buChar char="•"/>
            </a:pPr>
            <a:r>
              <a:rPr lang="ko-KR" altLang="en-US" sz="1200" dirty="0">
                <a:latin typeface="+mn-ea"/>
              </a:rPr>
              <a:t>시계열 데이터를 </a:t>
            </a:r>
            <a:r>
              <a:rPr lang="en-US" altLang="ko-KR" sz="1200" dirty="0">
                <a:latin typeface="+mn-ea"/>
                <a:sym typeface="Wingdings" panose="05000000000000000000" pitchFamily="2" charset="2"/>
              </a:rPr>
              <a:t>/data </a:t>
            </a:r>
            <a:r>
              <a:rPr lang="ko-KR" altLang="en-US" sz="1200" dirty="0">
                <a:latin typeface="+mn-ea"/>
                <a:sym typeface="Wingdings" panose="05000000000000000000" pitchFamily="2" charset="2"/>
              </a:rPr>
              <a:t>디렉토리로 저장</a:t>
            </a:r>
            <a:endParaRPr lang="en-US" altLang="ko-KR" sz="1200" dirty="0">
              <a:latin typeface="+mn-ea"/>
              <a:sym typeface="Wingdings" panose="05000000000000000000" pitchFamily="2" charset="2"/>
            </a:endParaRPr>
          </a:p>
          <a:p>
            <a:pPr lvl="1">
              <a:lnSpc>
                <a:spcPct val="150000"/>
              </a:lnSpc>
            </a:pPr>
            <a:r>
              <a:rPr lang="ko-KR" altLang="en-US" sz="1200" dirty="0">
                <a:latin typeface="+mn-ea"/>
              </a:rPr>
              <a:t> </a:t>
            </a:r>
            <a:endParaRPr lang="en-US" altLang="ko-KR" sz="1200" dirty="0">
              <a:latin typeface="+mn-ea"/>
            </a:endParaRPr>
          </a:p>
        </p:txBody>
      </p:sp>
      <p:sp>
        <p:nvSpPr>
          <p:cNvPr id="5" name="TextBox 4">
            <a:extLst>
              <a:ext uri="{FF2B5EF4-FFF2-40B4-BE49-F238E27FC236}">
                <a16:creationId xmlns:a16="http://schemas.microsoft.com/office/drawing/2014/main" id="{911EFABD-52D0-4829-9970-DF8A9EE3F229}"/>
              </a:ext>
            </a:extLst>
          </p:cNvPr>
          <p:cNvSpPr txBox="1"/>
          <p:nvPr/>
        </p:nvSpPr>
        <p:spPr>
          <a:xfrm>
            <a:off x="971600" y="1822333"/>
            <a:ext cx="7740860" cy="1030603"/>
          </a:xfrm>
          <a:prstGeom prst="rect">
            <a:avLst/>
          </a:prstGeom>
          <a:noFill/>
        </p:spPr>
        <p:txBody>
          <a:bodyPr wrap="square" rtlCol="0">
            <a:spAutoFit/>
          </a:bodyPr>
          <a:lstStyle/>
          <a:p>
            <a:pPr>
              <a:lnSpc>
                <a:spcPct val="150000"/>
              </a:lnSpc>
            </a:pPr>
            <a:r>
              <a:rPr lang="en-US" altLang="ko-KR" sz="1050" dirty="0">
                <a:latin typeface="+mn-ea"/>
              </a:rPr>
              <a:t>$ mv /home/</a:t>
            </a:r>
            <a:r>
              <a:rPr lang="en-US" altLang="ko-KR" sz="1050" dirty="0" err="1">
                <a:latin typeface="+mn-ea"/>
              </a:rPr>
              <a:t>machbase</a:t>
            </a:r>
            <a:r>
              <a:rPr lang="en-US" altLang="ko-KR" sz="1050" dirty="0">
                <a:latin typeface="+mn-ea"/>
              </a:rPr>
              <a:t>/</a:t>
            </a:r>
            <a:r>
              <a:rPr lang="en-US" altLang="ko-KR" sz="1050" dirty="0" err="1">
                <a:latin typeface="+mn-ea"/>
              </a:rPr>
              <a:t>machbase_home</a:t>
            </a:r>
            <a:r>
              <a:rPr lang="en-US" altLang="ko-KR" sz="1050" dirty="0">
                <a:latin typeface="+mn-ea"/>
              </a:rPr>
              <a:t>/</a:t>
            </a:r>
            <a:r>
              <a:rPr lang="en-US" altLang="ko-KR" sz="1050" dirty="0" err="1">
                <a:latin typeface="+mn-ea"/>
              </a:rPr>
              <a:t>dbs</a:t>
            </a:r>
            <a:r>
              <a:rPr lang="en-US" altLang="ko-KR" sz="1050" dirty="0">
                <a:latin typeface="+mn-ea"/>
              </a:rPr>
              <a:t> /data  (root</a:t>
            </a:r>
            <a:r>
              <a:rPr lang="ko-KR" altLang="en-US" sz="1050" dirty="0">
                <a:latin typeface="+mn-ea"/>
              </a:rPr>
              <a:t> 권한</a:t>
            </a:r>
            <a:r>
              <a:rPr lang="en-US" altLang="ko-KR" sz="1050" dirty="0">
                <a:latin typeface="+mn-ea"/>
              </a:rPr>
              <a:t>)</a:t>
            </a:r>
          </a:p>
          <a:p>
            <a:pPr>
              <a:lnSpc>
                <a:spcPct val="150000"/>
              </a:lnSpc>
            </a:pPr>
            <a:r>
              <a:rPr lang="nn-NO" altLang="ko-KR" sz="1050" dirty="0">
                <a:latin typeface="+mn-ea"/>
              </a:rPr>
              <a:t>$ su - machbase</a:t>
            </a:r>
          </a:p>
          <a:p>
            <a:pPr>
              <a:lnSpc>
                <a:spcPct val="150000"/>
              </a:lnSpc>
            </a:pPr>
            <a:r>
              <a:rPr lang="nn-NO" altLang="ko-KR" sz="1050" dirty="0">
                <a:latin typeface="+mn-ea"/>
              </a:rPr>
              <a:t>$ cd machbase_home</a:t>
            </a:r>
          </a:p>
          <a:p>
            <a:pPr>
              <a:lnSpc>
                <a:spcPct val="150000"/>
              </a:lnSpc>
            </a:pPr>
            <a:r>
              <a:rPr lang="en-US" altLang="ko-KR" sz="1050" dirty="0">
                <a:latin typeface="+mn-ea"/>
              </a:rPr>
              <a:t>$ ln -s /data/</a:t>
            </a:r>
            <a:r>
              <a:rPr lang="en-US" altLang="ko-KR" sz="1050" dirty="0" err="1">
                <a:latin typeface="+mn-ea"/>
              </a:rPr>
              <a:t>dbs</a:t>
            </a:r>
            <a:r>
              <a:rPr lang="en-US" altLang="ko-KR" sz="1050" dirty="0">
                <a:latin typeface="+mn-ea"/>
              </a:rPr>
              <a:t> /home/</a:t>
            </a:r>
            <a:r>
              <a:rPr lang="en-US" altLang="ko-KR" sz="1050" dirty="0" err="1">
                <a:latin typeface="+mn-ea"/>
              </a:rPr>
              <a:t>machbase</a:t>
            </a:r>
            <a:r>
              <a:rPr lang="en-US" altLang="ko-KR" sz="1050" dirty="0">
                <a:latin typeface="+mn-ea"/>
              </a:rPr>
              <a:t>/</a:t>
            </a:r>
            <a:r>
              <a:rPr lang="en-US" altLang="ko-KR" sz="1050" dirty="0" err="1">
                <a:latin typeface="+mn-ea"/>
              </a:rPr>
              <a:t>machbase_home</a:t>
            </a:r>
            <a:r>
              <a:rPr lang="en-US" altLang="ko-KR" sz="1050" dirty="0">
                <a:latin typeface="+mn-ea"/>
              </a:rPr>
              <a:t>/</a:t>
            </a:r>
            <a:r>
              <a:rPr lang="en-US" altLang="ko-KR" sz="1050" dirty="0" err="1">
                <a:latin typeface="+mn-ea"/>
              </a:rPr>
              <a:t>dbs</a:t>
            </a:r>
            <a:endParaRPr lang="en-US" altLang="ko-KR" sz="1050" dirty="0">
              <a:latin typeface="+mn-ea"/>
            </a:endParaRPr>
          </a:p>
        </p:txBody>
      </p:sp>
      <p:pic>
        <p:nvPicPr>
          <p:cNvPr id="10" name="그림 9">
            <a:extLst>
              <a:ext uri="{FF2B5EF4-FFF2-40B4-BE49-F238E27FC236}">
                <a16:creationId xmlns:a16="http://schemas.microsoft.com/office/drawing/2014/main" id="{33C2710D-4FAC-4717-A66E-FA72D879D6F7}"/>
              </a:ext>
            </a:extLst>
          </p:cNvPr>
          <p:cNvPicPr>
            <a:picLocks noChangeAspect="1"/>
          </p:cNvPicPr>
          <p:nvPr/>
        </p:nvPicPr>
        <p:blipFill>
          <a:blip r:embed="rId3"/>
          <a:stretch>
            <a:fillRect/>
          </a:stretch>
        </p:blipFill>
        <p:spPr>
          <a:xfrm>
            <a:off x="1163265" y="3293856"/>
            <a:ext cx="3444739" cy="1792819"/>
          </a:xfrm>
          <a:prstGeom prst="rect">
            <a:avLst/>
          </a:prstGeom>
        </p:spPr>
      </p:pic>
      <p:sp>
        <p:nvSpPr>
          <p:cNvPr id="13" name="TextBox 12">
            <a:extLst>
              <a:ext uri="{FF2B5EF4-FFF2-40B4-BE49-F238E27FC236}">
                <a16:creationId xmlns:a16="http://schemas.microsoft.com/office/drawing/2014/main" id="{E8E6D563-8C1C-460E-A432-BD4258A50D08}"/>
              </a:ext>
            </a:extLst>
          </p:cNvPr>
          <p:cNvSpPr txBox="1"/>
          <p:nvPr/>
        </p:nvSpPr>
        <p:spPr>
          <a:xfrm>
            <a:off x="1876978" y="5151278"/>
            <a:ext cx="2017313" cy="243143"/>
          </a:xfrm>
          <a:prstGeom prst="rect">
            <a:avLst/>
          </a:prstGeom>
          <a:solidFill>
            <a:schemeClr val="bg1"/>
          </a:solidFill>
          <a:ln>
            <a:solidFill>
              <a:srgbClr val="FFC000"/>
            </a:solidFill>
          </a:ln>
        </p:spPr>
        <p:txBody>
          <a:bodyPr wrap="square" rtlCol="0">
            <a:spAutoFit/>
          </a:bodyPr>
          <a:lstStyle/>
          <a:p>
            <a:pPr algn="ctr">
              <a:lnSpc>
                <a:spcPct val="150000"/>
              </a:lnSpc>
            </a:pPr>
            <a:r>
              <a:rPr lang="ko-KR" altLang="en-US" sz="750" dirty="0">
                <a:latin typeface="+mn-ea"/>
              </a:rPr>
              <a:t>정상 진행 시 그림처럼 출력</a:t>
            </a:r>
            <a:endParaRPr lang="en-US" altLang="ko-KR" sz="750" dirty="0">
              <a:latin typeface="+mn-ea"/>
            </a:endParaRPr>
          </a:p>
        </p:txBody>
      </p:sp>
    </p:spTree>
    <p:extLst>
      <p:ext uri="{BB962C8B-B14F-4D97-AF65-F5344CB8AC3E}">
        <p14:creationId xmlns:p14="http://schemas.microsoft.com/office/powerpoint/2010/main" val="2611479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6">
            <a:extLst>
              <a:ext uri="{FF2B5EF4-FFF2-40B4-BE49-F238E27FC236}">
                <a16:creationId xmlns:a16="http://schemas.microsoft.com/office/drawing/2014/main" id="{3A0AFE44-A7AD-4309-B6B9-0EB6FE1D1AE3}"/>
              </a:ext>
            </a:extLst>
          </p:cNvPr>
          <p:cNvSpPr txBox="1">
            <a:spLocks/>
          </p:cNvSpPr>
          <p:nvPr/>
        </p:nvSpPr>
        <p:spPr>
          <a:xfrm>
            <a:off x="0" y="2204864"/>
            <a:ext cx="9144000" cy="528053"/>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ctr"/>
            <a:r>
              <a:rPr lang="en-US" altLang="ko-KR" sz="2800" dirty="0">
                <a:latin typeface="+mj-ea"/>
              </a:rPr>
              <a:t>6. </a:t>
            </a:r>
            <a:r>
              <a:rPr lang="ko-KR" altLang="en-US" sz="2800" dirty="0">
                <a:latin typeface="+mj-ea"/>
              </a:rPr>
              <a:t>클라우드 서비스 환경 설정</a:t>
            </a:r>
            <a:endParaRPr lang="ko-KR" altLang="en-US" dirty="0">
              <a:solidFill>
                <a:srgbClr val="0070C0"/>
              </a:solidFill>
              <a:latin typeface="+mj-ea"/>
            </a:endParaRPr>
          </a:p>
        </p:txBody>
      </p:sp>
      <p:sp>
        <p:nvSpPr>
          <p:cNvPr id="4" name="제목 6">
            <a:extLst>
              <a:ext uri="{FF2B5EF4-FFF2-40B4-BE49-F238E27FC236}">
                <a16:creationId xmlns:a16="http://schemas.microsoft.com/office/drawing/2014/main" id="{5044D0AB-954D-45C8-9CE5-BDAC0661C80C}"/>
              </a:ext>
            </a:extLst>
          </p:cNvPr>
          <p:cNvSpPr txBox="1">
            <a:spLocks/>
          </p:cNvSpPr>
          <p:nvPr/>
        </p:nvSpPr>
        <p:spPr>
          <a:xfrm>
            <a:off x="0" y="0"/>
            <a:ext cx="9143767" cy="620688"/>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r"/>
            <a:r>
              <a:rPr lang="en-US" altLang="ko-KR" sz="1800" dirty="0">
                <a:solidFill>
                  <a:schemeClr val="accent1">
                    <a:lumMod val="40000"/>
                    <a:lumOff val="60000"/>
                  </a:schemeClr>
                </a:solidFill>
                <a:latin typeface="+mj-ea"/>
              </a:rPr>
              <a:t>AAS</a:t>
            </a:r>
            <a:r>
              <a:rPr lang="ko-KR" altLang="en-US" sz="1800" dirty="0">
                <a:solidFill>
                  <a:schemeClr val="accent1">
                    <a:lumMod val="40000"/>
                    <a:lumOff val="60000"/>
                  </a:schemeClr>
                </a:solidFill>
                <a:latin typeface="+mj-ea"/>
              </a:rPr>
              <a:t> 기반 데이터 수집</a:t>
            </a:r>
            <a:r>
              <a:rPr lang="en-US" altLang="ko-KR" sz="1800" dirty="0">
                <a:solidFill>
                  <a:schemeClr val="accent1">
                    <a:lumMod val="40000"/>
                    <a:lumOff val="60000"/>
                  </a:schemeClr>
                </a:solidFill>
                <a:latin typeface="+mj-ea"/>
              </a:rPr>
              <a:t>/</a:t>
            </a:r>
            <a:r>
              <a:rPr lang="ko-KR" altLang="en-US" sz="1800" dirty="0">
                <a:solidFill>
                  <a:schemeClr val="accent1">
                    <a:lumMod val="40000"/>
                    <a:lumOff val="60000"/>
                  </a:schemeClr>
                </a:solidFill>
                <a:latin typeface="+mj-ea"/>
              </a:rPr>
              <a:t>저장 솔루션</a:t>
            </a:r>
            <a:br>
              <a:rPr lang="en-US" altLang="ko-KR" sz="1800" dirty="0">
                <a:solidFill>
                  <a:schemeClr val="accent1">
                    <a:lumMod val="40000"/>
                    <a:lumOff val="60000"/>
                  </a:schemeClr>
                </a:solidFill>
                <a:latin typeface="+mj-ea"/>
              </a:rPr>
            </a:br>
            <a:r>
              <a:rPr lang="ko-KR" altLang="en-US" sz="1800" dirty="0">
                <a:solidFill>
                  <a:schemeClr val="accent1">
                    <a:lumMod val="40000"/>
                    <a:lumOff val="60000"/>
                  </a:schemeClr>
                </a:solidFill>
                <a:latin typeface="+mj-ea"/>
              </a:rPr>
              <a:t>클라우드 플랫폼의 구성 및 데이터 활용</a:t>
            </a:r>
          </a:p>
        </p:txBody>
      </p:sp>
    </p:spTree>
    <p:extLst>
      <p:ext uri="{BB962C8B-B14F-4D97-AF65-F5344CB8AC3E}">
        <p14:creationId xmlns:p14="http://schemas.microsoft.com/office/powerpoint/2010/main" val="27594406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A46EB191-C4FB-4FA7-8E77-A73C9FEA6FB6}"/>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n-ea"/>
              </a:rPr>
              <a:t>6. </a:t>
            </a:r>
            <a:r>
              <a:rPr lang="ko-KR" altLang="en-US" sz="2000" dirty="0">
                <a:latin typeface="+mn-ea"/>
              </a:rPr>
              <a:t>클라우드 서비스 환경 설정 </a:t>
            </a:r>
            <a:r>
              <a:rPr lang="en-US" altLang="ko-KR" sz="2000" dirty="0">
                <a:latin typeface="+mn-ea"/>
              </a:rPr>
              <a:t>(1/22)</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1) Nginx </a:t>
            </a:r>
            <a:r>
              <a:rPr lang="ko-KR" altLang="en-US" sz="1200" b="1" dirty="0">
                <a:latin typeface="+mn-ea"/>
              </a:rPr>
              <a:t>환경 설정</a:t>
            </a:r>
            <a:endParaRPr lang="ko-KR" altLang="en-US" sz="1200" b="1" baseline="-25000" dirty="0">
              <a:latin typeface="+mn-ea"/>
            </a:endParaRPr>
          </a:p>
        </p:txBody>
      </p:sp>
      <p:sp>
        <p:nvSpPr>
          <p:cNvPr id="3" name="TextBox 2">
            <a:extLst>
              <a:ext uri="{FF2B5EF4-FFF2-40B4-BE49-F238E27FC236}">
                <a16:creationId xmlns:a16="http://schemas.microsoft.com/office/drawing/2014/main" id="{79DD1C59-198F-488B-8C3B-18796038B00E}"/>
              </a:ext>
            </a:extLst>
          </p:cNvPr>
          <p:cNvSpPr txBox="1"/>
          <p:nvPr/>
        </p:nvSpPr>
        <p:spPr>
          <a:xfrm>
            <a:off x="611560" y="1268760"/>
            <a:ext cx="8064896" cy="3934603"/>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en-US" altLang="ko-KR" sz="1200" dirty="0">
                <a:latin typeface="+mn-ea"/>
              </a:rPr>
              <a:t>WEB</a:t>
            </a:r>
            <a:r>
              <a:rPr lang="ko-KR" altLang="en-US" sz="1200" dirty="0">
                <a:latin typeface="+mn-ea"/>
              </a:rPr>
              <a:t> 서버</a:t>
            </a:r>
            <a:endParaRPr lang="en-US" altLang="ko-KR" sz="1200" dirty="0">
              <a:latin typeface="+mn-ea"/>
            </a:endParaRPr>
          </a:p>
          <a:p>
            <a:pPr marL="214313" indent="-214313">
              <a:lnSpc>
                <a:spcPct val="150000"/>
              </a:lnSpc>
              <a:buFont typeface="Arial" panose="020B0604020202020204" pitchFamily="34" charset="0"/>
              <a:buChar char="•"/>
            </a:pPr>
            <a:r>
              <a:rPr lang="en-US" altLang="ko-KR" sz="1200" dirty="0">
                <a:latin typeface="+mn-ea"/>
              </a:rPr>
              <a:t>Django, Grafana</a:t>
            </a:r>
            <a:r>
              <a:rPr lang="ko-KR" altLang="en-US" sz="1200" dirty="0">
                <a:latin typeface="+mn-ea"/>
              </a:rPr>
              <a:t>의</a:t>
            </a:r>
            <a:r>
              <a:rPr lang="en-US" altLang="ko-KR" sz="1200" dirty="0">
                <a:latin typeface="+mn-ea"/>
              </a:rPr>
              <a:t> </a:t>
            </a:r>
            <a:r>
              <a:rPr lang="ko-KR" altLang="en-US" sz="1200" dirty="0">
                <a:latin typeface="+mn-ea"/>
              </a:rPr>
              <a:t>웹서버 기능을 수행</a:t>
            </a:r>
            <a:endParaRPr lang="en-US" altLang="ko-KR" sz="1200" dirty="0">
              <a:latin typeface="+mn-ea"/>
            </a:endParaRPr>
          </a:p>
          <a:p>
            <a:pPr>
              <a:lnSpc>
                <a:spcPct val="150000"/>
              </a:lnSpc>
            </a:pPr>
            <a:r>
              <a:rPr lang="ko-KR" altLang="en-US" sz="1200" dirty="0">
                <a:latin typeface="+mn-ea"/>
              </a:rPr>
              <a:t>    서비스명 </a:t>
            </a:r>
            <a:r>
              <a:rPr lang="en-US" altLang="ko-KR" sz="1200" dirty="0">
                <a:latin typeface="+mn-ea"/>
              </a:rPr>
              <a:t>: </a:t>
            </a:r>
            <a:r>
              <a:rPr lang="en-US" altLang="ko-KR" sz="1200" dirty="0" err="1">
                <a:latin typeface="+mn-ea"/>
              </a:rPr>
              <a:t>nginx</a:t>
            </a:r>
            <a:endParaRPr lang="en-US" altLang="ko-KR" sz="1200" dirty="0">
              <a:latin typeface="+mn-ea"/>
            </a:endParaRPr>
          </a:p>
          <a:p>
            <a:pPr>
              <a:lnSpc>
                <a:spcPct val="150000"/>
              </a:lnSpc>
            </a:pPr>
            <a:r>
              <a:rPr lang="ko-KR" altLang="en-US" sz="1200" dirty="0">
                <a:latin typeface="+mn-ea"/>
              </a:rPr>
              <a:t>    서비스 계정 </a:t>
            </a:r>
            <a:r>
              <a:rPr lang="en-US" altLang="ko-KR" sz="1200" dirty="0">
                <a:latin typeface="+mn-ea"/>
              </a:rPr>
              <a:t>: root</a:t>
            </a: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설정파일</a:t>
            </a:r>
            <a:r>
              <a:rPr lang="en-US" altLang="ko-KR" sz="1200" dirty="0">
                <a:latin typeface="+mn-ea"/>
              </a:rPr>
              <a:t> </a:t>
            </a:r>
            <a:r>
              <a:rPr lang="ko-KR" altLang="en-US" sz="1200" dirty="0">
                <a:latin typeface="+mn-ea"/>
              </a:rPr>
              <a:t>위치 </a:t>
            </a:r>
            <a:r>
              <a:rPr lang="en-US" altLang="ko-KR" sz="1200" dirty="0">
                <a:latin typeface="+mn-ea"/>
              </a:rPr>
              <a:t>: /</a:t>
            </a:r>
            <a:r>
              <a:rPr lang="en-US" altLang="ko-KR" sz="1200" dirty="0" err="1">
                <a:latin typeface="+mn-ea"/>
              </a:rPr>
              <a:t>etc</a:t>
            </a:r>
            <a:r>
              <a:rPr lang="en-US" altLang="ko-KR" sz="1200" dirty="0">
                <a:latin typeface="+mn-ea"/>
              </a:rPr>
              <a:t>/</a:t>
            </a:r>
            <a:r>
              <a:rPr lang="en-US" altLang="ko-KR" sz="1200" dirty="0" err="1">
                <a:latin typeface="+mn-ea"/>
              </a:rPr>
              <a:t>nginx</a:t>
            </a:r>
            <a:r>
              <a:rPr lang="en-US" altLang="ko-KR" sz="1200" dirty="0">
                <a:latin typeface="+mn-ea"/>
              </a:rPr>
              <a:t>/</a:t>
            </a:r>
          </a:p>
          <a:p>
            <a:pPr>
              <a:lnSpc>
                <a:spcPct val="150000"/>
              </a:lnSpc>
            </a:pPr>
            <a:r>
              <a:rPr lang="en-US" altLang="ko-KR" sz="1200" dirty="0">
                <a:latin typeface="+mn-ea"/>
              </a:rPr>
              <a:t>     </a:t>
            </a:r>
            <a:r>
              <a:rPr lang="en-US" altLang="ko-KR" sz="1200" dirty="0" err="1">
                <a:latin typeface="+mn-ea"/>
              </a:rPr>
              <a:t>nginx.conf</a:t>
            </a:r>
            <a:r>
              <a:rPr lang="en-US" altLang="ko-KR" sz="1200" dirty="0">
                <a:latin typeface="+mn-ea"/>
              </a:rPr>
              <a:t> : </a:t>
            </a:r>
            <a:r>
              <a:rPr lang="en-US" altLang="ko-KR" sz="1200" dirty="0" err="1">
                <a:latin typeface="+mn-ea"/>
              </a:rPr>
              <a:t>nginx</a:t>
            </a:r>
            <a:r>
              <a:rPr lang="en-US" altLang="ko-KR" sz="1200" dirty="0">
                <a:latin typeface="+mn-ea"/>
              </a:rPr>
              <a:t> </a:t>
            </a:r>
            <a:r>
              <a:rPr lang="ko-KR" altLang="en-US" sz="1200" dirty="0">
                <a:latin typeface="+mn-ea"/>
              </a:rPr>
              <a:t>프로그램 기본설정</a:t>
            </a:r>
            <a:endParaRPr lang="en-US" altLang="ko-KR" sz="1200" dirty="0">
              <a:latin typeface="+mn-ea"/>
            </a:endParaRPr>
          </a:p>
          <a:p>
            <a:pPr>
              <a:lnSpc>
                <a:spcPct val="150000"/>
              </a:lnSpc>
            </a:pPr>
            <a:r>
              <a:rPr lang="en-US" altLang="ko-KR" sz="1200" dirty="0">
                <a:latin typeface="+mn-ea"/>
              </a:rPr>
              <a:t>     /sites-enabled/default : Django, Grafana </a:t>
            </a:r>
            <a:r>
              <a:rPr lang="ko-KR" altLang="en-US" sz="1200" dirty="0">
                <a:latin typeface="+mn-ea"/>
              </a:rPr>
              <a:t>프록시</a:t>
            </a:r>
            <a:r>
              <a:rPr lang="en-US" altLang="ko-KR" sz="1200" dirty="0">
                <a:latin typeface="+mn-ea"/>
              </a:rPr>
              <a:t>, </a:t>
            </a:r>
            <a:r>
              <a:rPr lang="ko-KR" altLang="en-US" sz="1200" dirty="0">
                <a:latin typeface="+mn-ea"/>
              </a:rPr>
              <a:t>도메인</a:t>
            </a:r>
            <a:r>
              <a:rPr lang="en-US" altLang="ko-KR" sz="1200" dirty="0">
                <a:latin typeface="+mn-ea"/>
              </a:rPr>
              <a:t>,</a:t>
            </a:r>
            <a:r>
              <a:rPr lang="ko-KR" altLang="en-US" sz="1200" dirty="0">
                <a:latin typeface="+mn-ea"/>
              </a:rPr>
              <a:t> </a:t>
            </a:r>
            <a:r>
              <a:rPr lang="en-US" altLang="ko-KR" sz="1200" dirty="0">
                <a:latin typeface="+mn-ea"/>
              </a:rPr>
              <a:t>https</a:t>
            </a:r>
            <a:r>
              <a:rPr lang="ko-KR" altLang="en-US" sz="1200" dirty="0">
                <a:latin typeface="+mn-ea"/>
              </a:rPr>
              <a:t> 설정</a:t>
            </a: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로그파일 위치 </a:t>
            </a:r>
            <a:r>
              <a:rPr lang="en-US" altLang="ko-KR" sz="1200" dirty="0">
                <a:latin typeface="+mn-ea"/>
              </a:rPr>
              <a:t>: /var/log/</a:t>
            </a:r>
            <a:r>
              <a:rPr lang="en-US" altLang="ko-KR" sz="1200" dirty="0" err="1">
                <a:latin typeface="+mn-ea"/>
              </a:rPr>
              <a:t>nginx</a:t>
            </a:r>
            <a:r>
              <a:rPr lang="en-US" altLang="ko-KR" sz="1200" dirty="0">
                <a:latin typeface="+mn-ea"/>
              </a:rPr>
              <a:t>/</a:t>
            </a:r>
          </a:p>
          <a:p>
            <a:pPr>
              <a:lnSpc>
                <a:spcPct val="150000"/>
              </a:lnSpc>
            </a:pPr>
            <a:r>
              <a:rPr lang="en-US" altLang="ko-KR" sz="1200" dirty="0">
                <a:latin typeface="+mn-ea"/>
              </a:rPr>
              <a:t>    access.log : </a:t>
            </a:r>
            <a:r>
              <a:rPr lang="ko-KR" altLang="en-US" sz="1200" dirty="0">
                <a:latin typeface="+mn-ea"/>
              </a:rPr>
              <a:t>웹서버</a:t>
            </a:r>
            <a:r>
              <a:rPr lang="en-US" altLang="ko-KR" sz="1200" dirty="0">
                <a:latin typeface="+mn-ea"/>
              </a:rPr>
              <a:t> </a:t>
            </a:r>
            <a:r>
              <a:rPr lang="ko-KR" altLang="en-US" sz="1200" dirty="0">
                <a:latin typeface="+mn-ea"/>
              </a:rPr>
              <a:t>접속 로그</a:t>
            </a:r>
            <a:endParaRPr lang="en-US" altLang="ko-KR" sz="1200" dirty="0">
              <a:latin typeface="+mn-ea"/>
            </a:endParaRPr>
          </a:p>
          <a:p>
            <a:pPr>
              <a:lnSpc>
                <a:spcPct val="150000"/>
              </a:lnSpc>
            </a:pPr>
            <a:r>
              <a:rPr lang="en-US" altLang="ko-KR" sz="1200" dirty="0">
                <a:latin typeface="+mn-ea"/>
              </a:rPr>
              <a:t>    error.log : </a:t>
            </a:r>
            <a:r>
              <a:rPr lang="ko-KR" altLang="en-US" sz="1200" dirty="0">
                <a:latin typeface="+mn-ea"/>
              </a:rPr>
              <a:t>웹서버</a:t>
            </a:r>
            <a:r>
              <a:rPr lang="en-US" altLang="ko-KR" sz="1200" dirty="0">
                <a:latin typeface="+mn-ea"/>
              </a:rPr>
              <a:t> </a:t>
            </a:r>
            <a:r>
              <a:rPr lang="ko-KR" altLang="en-US" sz="1200" dirty="0">
                <a:latin typeface="+mn-ea"/>
              </a:rPr>
              <a:t>오류 로그</a:t>
            </a:r>
            <a:endParaRPr lang="en-US" altLang="ko-KR" sz="1200" dirty="0">
              <a:latin typeface="+mn-ea"/>
            </a:endParaRPr>
          </a:p>
        </p:txBody>
      </p:sp>
      <p:pic>
        <p:nvPicPr>
          <p:cNvPr id="8" name="그림 7">
            <a:extLst>
              <a:ext uri="{FF2B5EF4-FFF2-40B4-BE49-F238E27FC236}">
                <a16:creationId xmlns:a16="http://schemas.microsoft.com/office/drawing/2014/main" id="{49CDA44B-098F-4665-9A2F-8C1B5451F3A3}"/>
              </a:ext>
            </a:extLst>
          </p:cNvPr>
          <p:cNvPicPr>
            <a:picLocks noChangeAspect="1"/>
          </p:cNvPicPr>
          <p:nvPr/>
        </p:nvPicPr>
        <p:blipFill>
          <a:blip r:embed="rId2"/>
          <a:stretch>
            <a:fillRect/>
          </a:stretch>
        </p:blipFill>
        <p:spPr>
          <a:xfrm>
            <a:off x="971600" y="3609021"/>
            <a:ext cx="4957763" cy="435769"/>
          </a:xfrm>
          <a:prstGeom prst="rect">
            <a:avLst/>
          </a:prstGeom>
        </p:spPr>
      </p:pic>
      <p:pic>
        <p:nvPicPr>
          <p:cNvPr id="10" name="그림 9">
            <a:extLst>
              <a:ext uri="{FF2B5EF4-FFF2-40B4-BE49-F238E27FC236}">
                <a16:creationId xmlns:a16="http://schemas.microsoft.com/office/drawing/2014/main" id="{4A276FBC-AADB-4F3B-BA05-E68DD18B8EC8}"/>
              </a:ext>
            </a:extLst>
          </p:cNvPr>
          <p:cNvPicPr>
            <a:picLocks noChangeAspect="1"/>
          </p:cNvPicPr>
          <p:nvPr/>
        </p:nvPicPr>
        <p:blipFill>
          <a:blip r:embed="rId3"/>
          <a:stretch>
            <a:fillRect/>
          </a:stretch>
        </p:blipFill>
        <p:spPr>
          <a:xfrm>
            <a:off x="971600" y="5229786"/>
            <a:ext cx="5865019" cy="664369"/>
          </a:xfrm>
          <a:prstGeom prst="rect">
            <a:avLst/>
          </a:prstGeom>
        </p:spPr>
      </p:pic>
    </p:spTree>
    <p:extLst>
      <p:ext uri="{BB962C8B-B14F-4D97-AF65-F5344CB8AC3E}">
        <p14:creationId xmlns:p14="http://schemas.microsoft.com/office/powerpoint/2010/main" val="40599826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utoShape 2">
            <a:extLst>
              <a:ext uri="{FF2B5EF4-FFF2-40B4-BE49-F238E27FC236}">
                <a16:creationId xmlns:a16="http://schemas.microsoft.com/office/drawing/2014/main" id="{6D6B8231-0956-44A8-A5F8-E7E71F14EF87}"/>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n-ea"/>
              </a:rPr>
              <a:t>(</a:t>
            </a:r>
            <a:r>
              <a:rPr lang="en-US" altLang="ko-KR" sz="2000" dirty="0">
                <a:latin typeface="+mj-ea"/>
              </a:rPr>
              <a:t>2/22</a:t>
            </a:r>
            <a:r>
              <a:rPr lang="en-US" altLang="ko-KR" sz="2000" dirty="0">
                <a:latin typeface="+mn-ea"/>
              </a:rPr>
              <a:t>)</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7119"/>
            <a:ext cx="8496944" cy="333617"/>
          </a:xfrm>
          <a:prstGeom prst="rect">
            <a:avLst/>
          </a:prstGeom>
          <a:noFill/>
        </p:spPr>
        <p:txBody>
          <a:bodyPr wrap="square" rtlCol="0">
            <a:spAutoFit/>
          </a:bodyPr>
          <a:lstStyle/>
          <a:p>
            <a:pPr>
              <a:lnSpc>
                <a:spcPct val="150000"/>
              </a:lnSpc>
            </a:pPr>
            <a:r>
              <a:rPr lang="en-US" altLang="ko-KR" sz="1200" b="1" dirty="0">
                <a:latin typeface="+mn-ea"/>
              </a:rPr>
              <a:t>1) Nginx </a:t>
            </a:r>
            <a:r>
              <a:rPr lang="ko-KR" altLang="en-US" sz="1200" b="1" dirty="0">
                <a:latin typeface="+mn-ea"/>
              </a:rPr>
              <a:t>환경 설정</a:t>
            </a:r>
            <a:endParaRPr lang="ko-KR" altLang="en-US" sz="1200" b="1" baseline="-25000" dirty="0">
              <a:latin typeface="+mn-ea"/>
            </a:endParaRPr>
          </a:p>
        </p:txBody>
      </p:sp>
      <p:grpSp>
        <p:nvGrpSpPr>
          <p:cNvPr id="12" name="그룹 11">
            <a:extLst>
              <a:ext uri="{FF2B5EF4-FFF2-40B4-BE49-F238E27FC236}">
                <a16:creationId xmlns:a16="http://schemas.microsoft.com/office/drawing/2014/main" id="{3621C48D-15DD-48E7-9186-EC4688930EEF}"/>
              </a:ext>
            </a:extLst>
          </p:cNvPr>
          <p:cNvGrpSpPr/>
          <p:nvPr/>
        </p:nvGrpSpPr>
        <p:grpSpPr>
          <a:xfrm>
            <a:off x="683568" y="1940161"/>
            <a:ext cx="3168352" cy="3700634"/>
            <a:chOff x="911424" y="1447150"/>
            <a:chExt cx="4680520" cy="4934178"/>
          </a:xfrm>
        </p:grpSpPr>
        <p:sp>
          <p:nvSpPr>
            <p:cNvPr id="4" name="직사각형 3">
              <a:extLst>
                <a:ext uri="{FF2B5EF4-FFF2-40B4-BE49-F238E27FC236}">
                  <a16:creationId xmlns:a16="http://schemas.microsoft.com/office/drawing/2014/main" id="{8C3ABFC9-ED95-40D4-B4A1-649ED62833F7}"/>
                </a:ext>
              </a:extLst>
            </p:cNvPr>
            <p:cNvSpPr/>
            <p:nvPr/>
          </p:nvSpPr>
          <p:spPr>
            <a:xfrm>
              <a:off x="911424" y="1454770"/>
              <a:ext cx="4680520" cy="4926558"/>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5" name="TextBox 4">
              <a:extLst>
                <a:ext uri="{FF2B5EF4-FFF2-40B4-BE49-F238E27FC236}">
                  <a16:creationId xmlns:a16="http://schemas.microsoft.com/office/drawing/2014/main" id="{4DBF1DEC-94C9-4CB9-816E-EBC3A246D287}"/>
                </a:ext>
              </a:extLst>
            </p:cNvPr>
            <p:cNvSpPr txBox="1"/>
            <p:nvPr/>
          </p:nvSpPr>
          <p:spPr>
            <a:xfrm>
              <a:off x="911424" y="1447150"/>
              <a:ext cx="4680520" cy="444823"/>
            </a:xfrm>
            <a:prstGeom prst="rect">
              <a:avLst/>
            </a:prstGeom>
            <a:noFill/>
          </p:spPr>
          <p:txBody>
            <a:bodyPr wrap="square" rtlCol="0" anchor="ctr">
              <a:spAutoFit/>
            </a:bodyPr>
            <a:lstStyle/>
            <a:p>
              <a:pPr marL="214313" indent="-214313">
                <a:lnSpc>
                  <a:spcPct val="150000"/>
                </a:lnSpc>
                <a:buFontTx/>
                <a:buChar char="-"/>
              </a:pPr>
              <a:r>
                <a:rPr lang="en-US" altLang="ko-KR" sz="1200" b="1" dirty="0" err="1">
                  <a:latin typeface="+mn-ea"/>
                </a:rPr>
                <a:t>nginx.conf</a:t>
              </a:r>
              <a:r>
                <a:rPr lang="en-US" altLang="ko-KR" sz="1200" b="1" dirty="0">
                  <a:latin typeface="+mn-ea"/>
                </a:rPr>
                <a:t> </a:t>
              </a:r>
              <a:r>
                <a:rPr lang="ko-KR" altLang="en-US" sz="1200" b="1" dirty="0">
                  <a:latin typeface="+mn-ea"/>
                </a:rPr>
                <a:t>설정</a:t>
              </a:r>
              <a:r>
                <a:rPr lang="en-US" altLang="ko-KR" sz="1200" b="1" dirty="0">
                  <a:latin typeface="+mn-ea"/>
                </a:rPr>
                <a:t> </a:t>
              </a:r>
            </a:p>
          </p:txBody>
        </p:sp>
        <p:sp>
          <p:nvSpPr>
            <p:cNvPr id="7" name="TextBox 6">
              <a:extLst>
                <a:ext uri="{FF2B5EF4-FFF2-40B4-BE49-F238E27FC236}">
                  <a16:creationId xmlns:a16="http://schemas.microsoft.com/office/drawing/2014/main" id="{0A48E55E-2780-47D4-A3F8-F0F310C8F0D7}"/>
                </a:ext>
              </a:extLst>
            </p:cNvPr>
            <p:cNvSpPr txBox="1"/>
            <p:nvPr/>
          </p:nvSpPr>
          <p:spPr>
            <a:xfrm>
              <a:off x="911424" y="2085818"/>
              <a:ext cx="4680520" cy="1661993"/>
            </a:xfrm>
            <a:prstGeom prst="rect">
              <a:avLst/>
            </a:prstGeom>
            <a:noFill/>
          </p:spPr>
          <p:txBody>
            <a:bodyPr wrap="square" rtlCol="0">
              <a:spAutoFit/>
            </a:bodyPr>
            <a:lstStyle/>
            <a:p>
              <a:r>
                <a:rPr lang="en-US" altLang="ko-KR" sz="750" dirty="0"/>
                <a:t>events</a:t>
              </a:r>
              <a:r>
                <a:rPr lang="ko-KR" altLang="en-US" sz="750" dirty="0"/>
                <a:t> </a:t>
              </a:r>
              <a:r>
                <a:rPr lang="en-US" altLang="ko-KR" sz="750" dirty="0"/>
                <a:t>{</a:t>
              </a:r>
            </a:p>
            <a:p>
              <a:r>
                <a:rPr lang="en-US" altLang="ko-KR" sz="750" dirty="0"/>
                <a:t>	...</a:t>
              </a:r>
            </a:p>
            <a:p>
              <a:r>
                <a:rPr lang="en-US" altLang="ko-KR" sz="750" dirty="0"/>
                <a:t>}</a:t>
              </a:r>
            </a:p>
            <a:p>
              <a:r>
                <a:rPr lang="en-US" altLang="ko-KR" sz="750" dirty="0"/>
                <a:t>http</a:t>
              </a:r>
              <a:r>
                <a:rPr lang="ko-KR" altLang="en-US" sz="750" dirty="0"/>
                <a:t> </a:t>
              </a:r>
              <a:r>
                <a:rPr lang="en-US" altLang="ko-KR" sz="750" dirty="0"/>
                <a:t>{</a:t>
              </a:r>
            </a:p>
            <a:p>
              <a:r>
                <a:rPr lang="en-US" altLang="ko-KR" sz="750" dirty="0"/>
                <a:t>	...</a:t>
              </a:r>
            </a:p>
            <a:p>
              <a:r>
                <a:rPr lang="en-US" altLang="ko-KR" sz="750" dirty="0" err="1"/>
                <a:t>client_max_body_size</a:t>
              </a:r>
              <a:r>
                <a:rPr lang="en-US" altLang="ko-KR" sz="750" dirty="0"/>
                <a:t> 50M;</a:t>
              </a:r>
            </a:p>
            <a:p>
              <a:r>
                <a:rPr lang="en-US" altLang="ko-KR" sz="750" dirty="0"/>
                <a:t>	...</a:t>
              </a:r>
            </a:p>
            <a:p>
              <a:r>
                <a:rPr lang="en-US" altLang="ko-KR" sz="750" dirty="0"/>
                <a:t>}</a:t>
              </a:r>
            </a:p>
            <a:p>
              <a:endParaRPr lang="en-US" altLang="ko-KR" sz="750" dirty="0"/>
            </a:p>
            <a:p>
              <a:endParaRPr lang="ko-KR" altLang="en-US" sz="750" dirty="0"/>
            </a:p>
          </p:txBody>
        </p:sp>
      </p:grpSp>
      <p:grpSp>
        <p:nvGrpSpPr>
          <p:cNvPr id="14" name="그룹 13">
            <a:extLst>
              <a:ext uri="{FF2B5EF4-FFF2-40B4-BE49-F238E27FC236}">
                <a16:creationId xmlns:a16="http://schemas.microsoft.com/office/drawing/2014/main" id="{C28B8A24-88C1-4012-BCC3-3A62AADFDFF0}"/>
              </a:ext>
            </a:extLst>
          </p:cNvPr>
          <p:cNvGrpSpPr/>
          <p:nvPr/>
        </p:nvGrpSpPr>
        <p:grpSpPr>
          <a:xfrm>
            <a:off x="3995936" y="1937304"/>
            <a:ext cx="4608512" cy="3700634"/>
            <a:chOff x="911424" y="1447150"/>
            <a:chExt cx="4680520" cy="4934178"/>
          </a:xfrm>
        </p:grpSpPr>
        <p:sp>
          <p:nvSpPr>
            <p:cNvPr id="16" name="직사각형 15">
              <a:extLst>
                <a:ext uri="{FF2B5EF4-FFF2-40B4-BE49-F238E27FC236}">
                  <a16:creationId xmlns:a16="http://schemas.microsoft.com/office/drawing/2014/main" id="{24C0D48B-714D-4570-B033-E3295394499A}"/>
                </a:ext>
              </a:extLst>
            </p:cNvPr>
            <p:cNvSpPr/>
            <p:nvPr/>
          </p:nvSpPr>
          <p:spPr>
            <a:xfrm>
              <a:off x="911424" y="1454770"/>
              <a:ext cx="4680520" cy="4926558"/>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7" name="TextBox 16">
              <a:extLst>
                <a:ext uri="{FF2B5EF4-FFF2-40B4-BE49-F238E27FC236}">
                  <a16:creationId xmlns:a16="http://schemas.microsoft.com/office/drawing/2014/main" id="{71C80F11-B357-4D81-9792-66A2B7DDD69E}"/>
                </a:ext>
              </a:extLst>
            </p:cNvPr>
            <p:cNvSpPr txBox="1"/>
            <p:nvPr/>
          </p:nvSpPr>
          <p:spPr>
            <a:xfrm>
              <a:off x="911424" y="1447150"/>
              <a:ext cx="4680520" cy="444823"/>
            </a:xfrm>
            <a:prstGeom prst="rect">
              <a:avLst/>
            </a:prstGeom>
            <a:noFill/>
          </p:spPr>
          <p:txBody>
            <a:bodyPr wrap="square" rtlCol="0" anchor="ctr">
              <a:spAutoFit/>
            </a:bodyPr>
            <a:lstStyle/>
            <a:p>
              <a:pPr marL="214313" indent="-214313">
                <a:lnSpc>
                  <a:spcPct val="150000"/>
                </a:lnSpc>
                <a:buFontTx/>
                <a:buChar char="-"/>
              </a:pPr>
              <a:r>
                <a:rPr lang="en-US" altLang="ko-KR" sz="1200" b="1" dirty="0">
                  <a:latin typeface="+mn-ea"/>
                </a:rPr>
                <a:t> sites-enabled/default </a:t>
              </a:r>
              <a:r>
                <a:rPr lang="ko-KR" altLang="en-US" sz="1200" b="1" dirty="0">
                  <a:latin typeface="+mn-ea"/>
                </a:rPr>
                <a:t>설정</a:t>
              </a:r>
              <a:r>
                <a:rPr lang="en-US" altLang="ko-KR" sz="1200" b="1" dirty="0">
                  <a:latin typeface="+mn-ea"/>
                </a:rPr>
                <a:t> </a:t>
              </a:r>
            </a:p>
          </p:txBody>
        </p:sp>
        <p:sp>
          <p:nvSpPr>
            <p:cNvPr id="18" name="TextBox 17">
              <a:extLst>
                <a:ext uri="{FF2B5EF4-FFF2-40B4-BE49-F238E27FC236}">
                  <a16:creationId xmlns:a16="http://schemas.microsoft.com/office/drawing/2014/main" id="{53CCDBF9-5130-4277-A91B-CD4B8C256EBA}"/>
                </a:ext>
              </a:extLst>
            </p:cNvPr>
            <p:cNvSpPr txBox="1"/>
            <p:nvPr/>
          </p:nvSpPr>
          <p:spPr>
            <a:xfrm>
              <a:off x="911424" y="2085818"/>
              <a:ext cx="4680520" cy="2893100"/>
            </a:xfrm>
            <a:prstGeom prst="rect">
              <a:avLst/>
            </a:prstGeom>
            <a:noFill/>
          </p:spPr>
          <p:txBody>
            <a:bodyPr wrap="square" rtlCol="0">
              <a:spAutoFit/>
            </a:bodyPr>
            <a:lstStyle/>
            <a:p>
              <a:r>
                <a:rPr lang="en-US" altLang="ko-KR" sz="750" dirty="0"/>
                <a:t>server { </a:t>
              </a:r>
            </a:p>
            <a:p>
              <a:r>
                <a:rPr lang="en-US" altLang="ko-KR" sz="750" dirty="0"/>
                <a:t>        listen 80 </a:t>
              </a:r>
              <a:r>
                <a:rPr lang="en-US" altLang="ko-KR" sz="750" dirty="0" err="1"/>
                <a:t>default_server</a:t>
              </a:r>
              <a:r>
                <a:rPr lang="en-US" altLang="ko-KR" sz="750" dirty="0"/>
                <a:t>;</a:t>
              </a:r>
            </a:p>
            <a:p>
              <a:r>
                <a:rPr lang="en-US" altLang="ko-KR" sz="750" dirty="0"/>
                <a:t>        </a:t>
              </a:r>
              <a:r>
                <a:rPr lang="en-US" altLang="ko-KR" sz="750" dirty="0" err="1"/>
                <a:t>server_name</a:t>
              </a:r>
              <a:r>
                <a:rPr lang="en-US" altLang="ko-KR" sz="750" dirty="0"/>
                <a:t> domain.com;</a:t>
              </a:r>
            </a:p>
            <a:p>
              <a:endParaRPr lang="en-US" altLang="ko-KR" sz="750" dirty="0"/>
            </a:p>
            <a:p>
              <a:r>
                <a:rPr lang="en-US" altLang="ko-KR" sz="750" dirty="0"/>
                <a:t>        location / {</a:t>
              </a:r>
            </a:p>
            <a:p>
              <a:r>
                <a:rPr lang="en-US" altLang="ko-KR" sz="750" dirty="0"/>
                <a:t>               return 301 https://$host$request_uri;</a:t>
              </a:r>
            </a:p>
            <a:p>
              <a:r>
                <a:rPr lang="en-US" altLang="ko-KR" sz="750" dirty="0"/>
                <a:t>        }</a:t>
              </a:r>
            </a:p>
            <a:p>
              <a:r>
                <a:rPr lang="en-US" altLang="ko-KR" sz="750" dirty="0"/>
                <a:t>        location / {</a:t>
              </a:r>
            </a:p>
            <a:p>
              <a:r>
                <a:rPr lang="en-US" altLang="ko-KR" sz="750" dirty="0"/>
                <a:t>                 </a:t>
              </a:r>
              <a:r>
                <a:rPr lang="en-US" altLang="ko-KR" sz="750" dirty="0" err="1"/>
                <a:t>proxy_pass</a:t>
              </a:r>
              <a:r>
                <a:rPr lang="en-US" altLang="ko-KR" sz="750" dirty="0"/>
                <a:t> </a:t>
              </a:r>
              <a:r>
                <a:rPr lang="en-US" altLang="ko-KR" sz="750" dirty="0">
                  <a:hlinkClick r:id="rId2"/>
                </a:rPr>
                <a:t>http://localhost:8000</a:t>
              </a:r>
              <a:r>
                <a:rPr lang="en-US" altLang="ko-KR" sz="750" dirty="0"/>
                <a:t>;</a:t>
              </a:r>
            </a:p>
            <a:p>
              <a:r>
                <a:rPr lang="en-US" altLang="ko-KR" sz="750" dirty="0"/>
                <a:t>        }</a:t>
              </a:r>
            </a:p>
            <a:p>
              <a:endParaRPr lang="en-US" altLang="ko-KR" sz="750" dirty="0"/>
            </a:p>
            <a:p>
              <a:r>
                <a:rPr lang="en-US" altLang="ko-KR" sz="750" dirty="0"/>
                <a:t>        listen              443 </a:t>
              </a:r>
              <a:r>
                <a:rPr lang="en-US" altLang="ko-KR" sz="750" dirty="0" err="1"/>
                <a:t>ssl</a:t>
              </a:r>
              <a:r>
                <a:rPr lang="en-US" altLang="ko-KR" sz="750" dirty="0"/>
                <a:t>;</a:t>
              </a:r>
            </a:p>
            <a:p>
              <a:r>
                <a:rPr lang="en-US" altLang="ko-KR" sz="750" dirty="0"/>
                <a:t>        </a:t>
              </a:r>
              <a:r>
                <a:rPr lang="en-US" altLang="ko-KR" sz="750" dirty="0" err="1"/>
                <a:t>ssl_certificate</a:t>
              </a:r>
              <a:r>
                <a:rPr lang="en-US" altLang="ko-KR" sz="750" dirty="0"/>
                <a:t> /</a:t>
              </a:r>
              <a:r>
                <a:rPr lang="en-US" altLang="ko-KR" sz="750" dirty="0" err="1"/>
                <a:t>etc</a:t>
              </a:r>
              <a:r>
                <a:rPr lang="en-US" altLang="ko-KR" sz="750" dirty="0"/>
                <a:t>/</a:t>
              </a:r>
              <a:r>
                <a:rPr lang="en-US" altLang="ko-KR" sz="750" dirty="0" err="1"/>
                <a:t>letsencrypt</a:t>
              </a:r>
              <a:r>
                <a:rPr lang="en-US" altLang="ko-KR" sz="750" dirty="0"/>
                <a:t>/live/swcostec.aasnest.io/</a:t>
              </a:r>
              <a:r>
                <a:rPr lang="en-US" altLang="ko-KR" sz="750" dirty="0" err="1"/>
                <a:t>fullchain.pem</a:t>
              </a:r>
              <a:r>
                <a:rPr lang="en-US" altLang="ko-KR" sz="750" dirty="0"/>
                <a:t>;</a:t>
              </a:r>
            </a:p>
            <a:p>
              <a:r>
                <a:rPr lang="en-US" altLang="ko-KR" sz="750" dirty="0"/>
                <a:t>        </a:t>
              </a:r>
              <a:r>
                <a:rPr lang="en-US" altLang="ko-KR" sz="750" dirty="0" err="1"/>
                <a:t>ssl_certificate_key</a:t>
              </a:r>
              <a:r>
                <a:rPr lang="en-US" altLang="ko-KR" sz="750" dirty="0"/>
                <a:t> /</a:t>
              </a:r>
              <a:r>
                <a:rPr lang="en-US" altLang="ko-KR" sz="750" dirty="0" err="1"/>
                <a:t>etc</a:t>
              </a:r>
              <a:r>
                <a:rPr lang="en-US" altLang="ko-KR" sz="750" dirty="0"/>
                <a:t>/</a:t>
              </a:r>
              <a:r>
                <a:rPr lang="en-US" altLang="ko-KR" sz="750" dirty="0" err="1"/>
                <a:t>letsencrypt</a:t>
              </a:r>
              <a:r>
                <a:rPr lang="en-US" altLang="ko-KR" sz="750" dirty="0"/>
                <a:t>/live/swcostec.aasnest.io/</a:t>
              </a:r>
              <a:r>
                <a:rPr lang="en-US" altLang="ko-KR" sz="750" dirty="0" err="1"/>
                <a:t>privkey.pem</a:t>
              </a:r>
              <a:r>
                <a:rPr lang="en-US" altLang="ko-KR" sz="750" dirty="0"/>
                <a:t>; </a:t>
              </a:r>
            </a:p>
            <a:p>
              <a:r>
                <a:rPr lang="en-US" altLang="ko-KR" sz="750" dirty="0"/>
                <a:t>        include /</a:t>
              </a:r>
              <a:r>
                <a:rPr lang="en-US" altLang="ko-KR" sz="750" dirty="0" err="1"/>
                <a:t>etc</a:t>
              </a:r>
              <a:r>
                <a:rPr lang="en-US" altLang="ko-KR" sz="750" dirty="0"/>
                <a:t>/</a:t>
              </a:r>
              <a:r>
                <a:rPr lang="en-US" altLang="ko-KR" sz="750" dirty="0" err="1"/>
                <a:t>letsencrypt</a:t>
              </a:r>
              <a:r>
                <a:rPr lang="en-US" altLang="ko-KR" sz="750" dirty="0"/>
                <a:t>/options-</a:t>
              </a:r>
              <a:r>
                <a:rPr lang="en-US" altLang="ko-KR" sz="750" dirty="0" err="1"/>
                <a:t>ssl</a:t>
              </a:r>
              <a:r>
                <a:rPr lang="en-US" altLang="ko-KR" sz="750" dirty="0"/>
                <a:t>-</a:t>
              </a:r>
              <a:r>
                <a:rPr lang="en-US" altLang="ko-KR" sz="750" dirty="0" err="1"/>
                <a:t>nginx.conf</a:t>
              </a:r>
              <a:r>
                <a:rPr lang="en-US" altLang="ko-KR" sz="750" dirty="0"/>
                <a:t>;</a:t>
              </a:r>
            </a:p>
            <a:p>
              <a:r>
                <a:rPr lang="en-US" altLang="ko-KR" sz="750" dirty="0"/>
                <a:t>        </a:t>
              </a:r>
              <a:r>
                <a:rPr lang="en-US" altLang="ko-KR" sz="750" dirty="0" err="1"/>
                <a:t>ssl_dhparam</a:t>
              </a:r>
              <a:r>
                <a:rPr lang="en-US" altLang="ko-KR" sz="750" dirty="0"/>
                <a:t> /</a:t>
              </a:r>
              <a:r>
                <a:rPr lang="en-US" altLang="ko-KR" sz="750" dirty="0" err="1"/>
                <a:t>etc</a:t>
              </a:r>
              <a:r>
                <a:rPr lang="en-US" altLang="ko-KR" sz="750" dirty="0"/>
                <a:t>/</a:t>
              </a:r>
              <a:r>
                <a:rPr lang="en-US" altLang="ko-KR" sz="750" dirty="0" err="1"/>
                <a:t>letsencrypt</a:t>
              </a:r>
              <a:r>
                <a:rPr lang="en-US" altLang="ko-KR" sz="750" dirty="0"/>
                <a:t>/</a:t>
              </a:r>
              <a:r>
                <a:rPr lang="en-US" altLang="ko-KR" sz="750" dirty="0" err="1"/>
                <a:t>ssl-dhparams.pem</a:t>
              </a:r>
              <a:r>
                <a:rPr lang="en-US" altLang="ko-KR" sz="750" dirty="0"/>
                <a:t>;</a:t>
              </a:r>
            </a:p>
            <a:p>
              <a:r>
                <a:rPr lang="en-US" altLang="ko-KR" sz="750" dirty="0"/>
                <a:t>}</a:t>
              </a:r>
            </a:p>
            <a:p>
              <a:endParaRPr lang="ko-KR" altLang="en-US" sz="750" dirty="0"/>
            </a:p>
          </p:txBody>
        </p:sp>
      </p:grpSp>
      <p:sp>
        <p:nvSpPr>
          <p:cNvPr id="23" name="TextBox 22">
            <a:extLst>
              <a:ext uri="{FF2B5EF4-FFF2-40B4-BE49-F238E27FC236}">
                <a16:creationId xmlns:a16="http://schemas.microsoft.com/office/drawing/2014/main" id="{4877AAF5-CD7B-4D95-9693-BB254989599E}"/>
              </a:ext>
            </a:extLst>
          </p:cNvPr>
          <p:cNvSpPr txBox="1"/>
          <p:nvPr/>
        </p:nvSpPr>
        <p:spPr>
          <a:xfrm>
            <a:off x="2144681" y="2996953"/>
            <a:ext cx="1563223"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업로드 용량 설정 </a:t>
            </a:r>
            <a:r>
              <a:rPr lang="en-US" altLang="ko-KR" sz="750" dirty="0">
                <a:latin typeface="+mn-ea"/>
              </a:rPr>
              <a:t>(</a:t>
            </a:r>
            <a:r>
              <a:rPr lang="ko-KR" altLang="en-US" sz="750" dirty="0">
                <a:latin typeface="+mn-ea"/>
              </a:rPr>
              <a:t>최대 </a:t>
            </a:r>
            <a:r>
              <a:rPr lang="en-US" altLang="ko-KR" sz="750" dirty="0">
                <a:latin typeface="+mn-ea"/>
              </a:rPr>
              <a:t>50MB)</a:t>
            </a:r>
          </a:p>
        </p:txBody>
      </p:sp>
      <p:sp>
        <p:nvSpPr>
          <p:cNvPr id="25" name="TextBox 24">
            <a:extLst>
              <a:ext uri="{FF2B5EF4-FFF2-40B4-BE49-F238E27FC236}">
                <a16:creationId xmlns:a16="http://schemas.microsoft.com/office/drawing/2014/main" id="{5DD3B01E-B8A0-4D13-BB07-C0DA8A84CF2D}"/>
              </a:ext>
            </a:extLst>
          </p:cNvPr>
          <p:cNvSpPr txBox="1"/>
          <p:nvPr/>
        </p:nvSpPr>
        <p:spPr>
          <a:xfrm>
            <a:off x="6584720" y="2656758"/>
            <a:ext cx="1703357"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도메인명</a:t>
            </a:r>
            <a:endParaRPr lang="en-US" altLang="ko-KR" sz="750" dirty="0">
              <a:latin typeface="+mn-ea"/>
            </a:endParaRPr>
          </a:p>
        </p:txBody>
      </p:sp>
      <p:sp>
        <p:nvSpPr>
          <p:cNvPr id="27" name="TextBox 26">
            <a:extLst>
              <a:ext uri="{FF2B5EF4-FFF2-40B4-BE49-F238E27FC236}">
                <a16:creationId xmlns:a16="http://schemas.microsoft.com/office/drawing/2014/main" id="{3C34404D-07D1-489E-95BD-469C12867286}"/>
              </a:ext>
            </a:extLst>
          </p:cNvPr>
          <p:cNvSpPr txBox="1"/>
          <p:nvPr/>
        </p:nvSpPr>
        <p:spPr>
          <a:xfrm>
            <a:off x="6584721" y="3185857"/>
            <a:ext cx="1703356" cy="243143"/>
          </a:xfrm>
          <a:prstGeom prst="rect">
            <a:avLst/>
          </a:prstGeom>
          <a:solidFill>
            <a:schemeClr val="bg1"/>
          </a:solidFill>
          <a:ln>
            <a:solidFill>
              <a:srgbClr val="FFC000"/>
            </a:solidFill>
          </a:ln>
        </p:spPr>
        <p:txBody>
          <a:bodyPr wrap="square" rtlCol="0">
            <a:spAutoFit/>
          </a:bodyPr>
          <a:lstStyle/>
          <a:p>
            <a:pPr>
              <a:lnSpc>
                <a:spcPct val="150000"/>
              </a:lnSpc>
            </a:pPr>
            <a:r>
              <a:rPr lang="en-US" altLang="ko-KR" sz="750" dirty="0">
                <a:latin typeface="+mn-ea"/>
              </a:rPr>
              <a:t>Django </a:t>
            </a:r>
            <a:r>
              <a:rPr lang="ko-KR" altLang="en-US" sz="750" dirty="0">
                <a:latin typeface="+mn-ea"/>
              </a:rPr>
              <a:t>프록시</a:t>
            </a:r>
            <a:r>
              <a:rPr lang="en-US" altLang="ko-KR" sz="750" dirty="0">
                <a:latin typeface="+mn-ea"/>
              </a:rPr>
              <a:t> </a:t>
            </a:r>
            <a:r>
              <a:rPr lang="ko-KR" altLang="en-US" sz="750" dirty="0">
                <a:latin typeface="+mn-ea"/>
              </a:rPr>
              <a:t>설정</a:t>
            </a:r>
            <a:endParaRPr lang="en-US" altLang="ko-KR" sz="750" dirty="0">
              <a:latin typeface="+mn-ea"/>
            </a:endParaRPr>
          </a:p>
        </p:txBody>
      </p:sp>
      <p:sp>
        <p:nvSpPr>
          <p:cNvPr id="31" name="TextBox 30">
            <a:extLst>
              <a:ext uri="{FF2B5EF4-FFF2-40B4-BE49-F238E27FC236}">
                <a16:creationId xmlns:a16="http://schemas.microsoft.com/office/drawing/2014/main" id="{CEEF46CE-A419-4720-B996-28E9DE8FECCB}"/>
              </a:ext>
            </a:extLst>
          </p:cNvPr>
          <p:cNvSpPr txBox="1"/>
          <p:nvPr/>
        </p:nvSpPr>
        <p:spPr>
          <a:xfrm>
            <a:off x="6584720" y="4077072"/>
            <a:ext cx="1703357" cy="243143"/>
          </a:xfrm>
          <a:prstGeom prst="rect">
            <a:avLst/>
          </a:prstGeom>
          <a:solidFill>
            <a:schemeClr val="bg1"/>
          </a:solidFill>
          <a:ln>
            <a:solidFill>
              <a:srgbClr val="FFC000"/>
            </a:solidFill>
          </a:ln>
        </p:spPr>
        <p:txBody>
          <a:bodyPr wrap="square" rtlCol="0">
            <a:spAutoFit/>
          </a:bodyPr>
          <a:lstStyle/>
          <a:p>
            <a:pPr>
              <a:lnSpc>
                <a:spcPct val="150000"/>
              </a:lnSpc>
            </a:pPr>
            <a:r>
              <a:rPr lang="en-US" altLang="ko-KR" sz="750" dirty="0" err="1">
                <a:latin typeface="+mn-ea"/>
              </a:rPr>
              <a:t>ssl</a:t>
            </a:r>
            <a:r>
              <a:rPr lang="en-US" altLang="ko-KR" sz="750" dirty="0">
                <a:latin typeface="+mn-ea"/>
              </a:rPr>
              <a:t> </a:t>
            </a:r>
            <a:r>
              <a:rPr lang="ko-KR" altLang="en-US" sz="750" dirty="0">
                <a:latin typeface="+mn-ea"/>
              </a:rPr>
              <a:t>설정 </a:t>
            </a:r>
            <a:r>
              <a:rPr lang="en-US" altLang="ko-KR" sz="750" dirty="0">
                <a:latin typeface="+mn-ea"/>
              </a:rPr>
              <a:t>(https)</a:t>
            </a:r>
          </a:p>
        </p:txBody>
      </p:sp>
    </p:spTree>
    <p:extLst>
      <p:ext uri="{BB962C8B-B14F-4D97-AF65-F5344CB8AC3E}">
        <p14:creationId xmlns:p14="http://schemas.microsoft.com/office/powerpoint/2010/main" val="5179091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41F8A426-3EAA-4F0A-8495-12F001331B0C}"/>
              </a:ext>
            </a:extLst>
          </p:cNvPr>
          <p:cNvSpPr>
            <a:spLocks noChangeArrowheads="1"/>
          </p:cNvSpPr>
          <p:nvPr/>
        </p:nvSpPr>
        <p:spPr bwMode="auto">
          <a:xfrm>
            <a:off x="467544"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(3/22)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496944" cy="333617"/>
          </a:xfrm>
          <a:prstGeom prst="rect">
            <a:avLst/>
          </a:prstGeom>
          <a:noFill/>
        </p:spPr>
        <p:txBody>
          <a:bodyPr wrap="square" rtlCol="0">
            <a:spAutoFit/>
          </a:bodyPr>
          <a:lstStyle/>
          <a:p>
            <a:pPr>
              <a:lnSpc>
                <a:spcPct val="150000"/>
              </a:lnSpc>
            </a:pPr>
            <a:r>
              <a:rPr lang="en-US" altLang="ko-KR" sz="1200" b="1" dirty="0">
                <a:latin typeface="+mn-ea"/>
              </a:rPr>
              <a:t>2) MariaDB </a:t>
            </a:r>
            <a:r>
              <a:rPr lang="ko-KR" altLang="en-US" sz="1200" b="1" dirty="0">
                <a:latin typeface="+mn-ea"/>
              </a:rPr>
              <a:t>환경 설정</a:t>
            </a:r>
            <a:endParaRPr lang="ko-KR" altLang="en-US" sz="1200" b="1" baseline="-25000" dirty="0">
              <a:latin typeface="+mn-ea"/>
            </a:endParaRPr>
          </a:p>
        </p:txBody>
      </p:sp>
      <p:sp>
        <p:nvSpPr>
          <p:cNvPr id="3" name="TextBox 2">
            <a:extLst>
              <a:ext uri="{FF2B5EF4-FFF2-40B4-BE49-F238E27FC236}">
                <a16:creationId xmlns:a16="http://schemas.microsoft.com/office/drawing/2014/main" id="{79DD1C59-198F-488B-8C3B-18796038B00E}"/>
              </a:ext>
            </a:extLst>
          </p:cNvPr>
          <p:cNvSpPr txBox="1"/>
          <p:nvPr/>
        </p:nvSpPr>
        <p:spPr>
          <a:xfrm>
            <a:off x="593558" y="1340768"/>
            <a:ext cx="8154906" cy="3103607"/>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en-US" altLang="ko-KR" sz="1200" dirty="0">
                <a:latin typeface="+mn-ea"/>
              </a:rPr>
              <a:t>Django, Grafana</a:t>
            </a:r>
            <a:r>
              <a:rPr lang="ko-KR" altLang="en-US" sz="1200" dirty="0">
                <a:latin typeface="+mn-ea"/>
              </a:rPr>
              <a:t> 등 데이터베이스 기능 수행</a:t>
            </a:r>
            <a:endParaRPr lang="en-US" altLang="ko-KR" sz="1200" dirty="0">
              <a:latin typeface="+mn-ea"/>
            </a:endParaRPr>
          </a:p>
          <a:p>
            <a:pPr>
              <a:lnSpc>
                <a:spcPct val="150000"/>
              </a:lnSpc>
            </a:pPr>
            <a:r>
              <a:rPr lang="ko-KR" altLang="en-US" sz="1200" dirty="0">
                <a:latin typeface="+mn-ea"/>
              </a:rPr>
              <a:t>    서비스명 </a:t>
            </a:r>
            <a:r>
              <a:rPr lang="en-US" altLang="ko-KR" sz="1200" dirty="0">
                <a:latin typeface="+mn-ea"/>
              </a:rPr>
              <a:t>: </a:t>
            </a:r>
            <a:r>
              <a:rPr lang="en-US" altLang="ko-KR" sz="1200" dirty="0" err="1">
                <a:latin typeface="+mn-ea"/>
              </a:rPr>
              <a:t>mysql</a:t>
            </a:r>
            <a:r>
              <a:rPr lang="en-US" altLang="ko-KR" sz="1200" dirty="0">
                <a:latin typeface="+mn-ea"/>
              </a:rPr>
              <a:t>, </a:t>
            </a:r>
            <a:r>
              <a:rPr lang="en-US" altLang="ko-KR" sz="1200" dirty="0" err="1">
                <a:latin typeface="+mn-ea"/>
              </a:rPr>
              <a:t>mariadb</a:t>
            </a:r>
            <a:endParaRPr lang="en-US" altLang="ko-KR" sz="1200" dirty="0">
              <a:latin typeface="+mn-ea"/>
            </a:endParaRPr>
          </a:p>
          <a:p>
            <a:pPr>
              <a:lnSpc>
                <a:spcPct val="150000"/>
              </a:lnSpc>
            </a:pPr>
            <a:r>
              <a:rPr lang="ko-KR" altLang="en-US" sz="1200" dirty="0">
                <a:latin typeface="+mn-ea"/>
              </a:rPr>
              <a:t>    서비스 계정 </a:t>
            </a:r>
            <a:r>
              <a:rPr lang="en-US" altLang="ko-KR" sz="1200" dirty="0">
                <a:latin typeface="+mn-ea"/>
              </a:rPr>
              <a:t>: root, </a:t>
            </a:r>
            <a:r>
              <a:rPr lang="en-US" altLang="ko-KR" sz="1200" dirty="0" err="1">
                <a:latin typeface="+mn-ea"/>
              </a:rPr>
              <a:t>mysql</a:t>
            </a: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설정파일</a:t>
            </a:r>
            <a:r>
              <a:rPr lang="en-US" altLang="ko-KR" sz="1200" dirty="0">
                <a:latin typeface="+mn-ea"/>
              </a:rPr>
              <a:t> </a:t>
            </a:r>
            <a:r>
              <a:rPr lang="ko-KR" altLang="en-US" sz="1200" dirty="0">
                <a:latin typeface="+mn-ea"/>
              </a:rPr>
              <a:t>위치 </a:t>
            </a:r>
            <a:r>
              <a:rPr lang="en-US" altLang="ko-KR" sz="1200" dirty="0">
                <a:latin typeface="+mn-ea"/>
              </a:rPr>
              <a:t>: /</a:t>
            </a:r>
            <a:r>
              <a:rPr lang="en-US" altLang="ko-KR" sz="1200" dirty="0" err="1">
                <a:latin typeface="+mn-ea"/>
              </a:rPr>
              <a:t>etc</a:t>
            </a:r>
            <a:r>
              <a:rPr lang="en-US" altLang="ko-KR" sz="1200" dirty="0">
                <a:latin typeface="+mn-ea"/>
              </a:rPr>
              <a:t>/</a:t>
            </a:r>
            <a:r>
              <a:rPr lang="en-US" altLang="ko-KR" sz="1200" dirty="0" err="1">
                <a:latin typeface="+mn-ea"/>
              </a:rPr>
              <a:t>mysql</a:t>
            </a:r>
            <a:r>
              <a:rPr lang="en-US" altLang="ko-KR" sz="1200" dirty="0">
                <a:latin typeface="+mn-ea"/>
              </a:rPr>
              <a:t>/</a:t>
            </a:r>
            <a:r>
              <a:rPr lang="en-US" altLang="ko-KR" sz="1200" dirty="0" err="1">
                <a:latin typeface="+mn-ea"/>
              </a:rPr>
              <a:t>mariadb.conf.d</a:t>
            </a:r>
            <a:r>
              <a:rPr lang="en-US" altLang="ko-KR" sz="1200" dirty="0">
                <a:latin typeface="+mn-ea"/>
              </a:rPr>
              <a:t>/</a:t>
            </a:r>
          </a:p>
          <a:p>
            <a:pPr>
              <a:lnSpc>
                <a:spcPct val="150000"/>
              </a:lnSpc>
            </a:pPr>
            <a:r>
              <a:rPr lang="en-US" altLang="ko-KR" sz="1200" dirty="0">
                <a:latin typeface="+mn-ea"/>
              </a:rPr>
              <a:t>    50-server.cnf : </a:t>
            </a:r>
            <a:r>
              <a:rPr lang="en-US" altLang="ko-KR" sz="1200" dirty="0" err="1">
                <a:latin typeface="+mn-ea"/>
              </a:rPr>
              <a:t>Mariadb</a:t>
            </a:r>
            <a:r>
              <a:rPr lang="en-US" altLang="ko-KR" sz="1200" dirty="0">
                <a:latin typeface="+mn-ea"/>
              </a:rPr>
              <a:t> server </a:t>
            </a:r>
            <a:r>
              <a:rPr lang="ko-KR" altLang="en-US" sz="1200" dirty="0">
                <a:latin typeface="+mn-ea"/>
              </a:rPr>
              <a:t>설정</a:t>
            </a: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로그파일 위치 </a:t>
            </a:r>
            <a:r>
              <a:rPr lang="en-US" altLang="ko-KR" sz="1200" dirty="0">
                <a:latin typeface="+mn-ea"/>
              </a:rPr>
              <a:t>: /var/log/</a:t>
            </a:r>
            <a:r>
              <a:rPr lang="en-US" altLang="ko-KR" sz="1200" dirty="0" err="1">
                <a:latin typeface="+mn-ea"/>
              </a:rPr>
              <a:t>mysql</a:t>
            </a:r>
            <a:r>
              <a:rPr lang="en-US" altLang="ko-KR" sz="1200" dirty="0">
                <a:latin typeface="+mn-ea"/>
              </a:rPr>
              <a:t>/</a:t>
            </a:r>
          </a:p>
          <a:p>
            <a:pPr>
              <a:lnSpc>
                <a:spcPct val="150000"/>
              </a:lnSpc>
            </a:pPr>
            <a:r>
              <a:rPr lang="en-US" altLang="ko-KR" sz="1200" dirty="0">
                <a:latin typeface="+mn-ea"/>
              </a:rPr>
              <a:t>    error.log : MariaDB </a:t>
            </a:r>
            <a:r>
              <a:rPr lang="ko-KR" altLang="en-US" sz="1200" dirty="0">
                <a:latin typeface="+mn-ea"/>
              </a:rPr>
              <a:t>로그</a:t>
            </a:r>
            <a:endParaRPr lang="en-US" altLang="ko-KR" sz="1200" dirty="0">
              <a:latin typeface="+mn-ea"/>
            </a:endParaRPr>
          </a:p>
        </p:txBody>
      </p:sp>
      <p:pic>
        <p:nvPicPr>
          <p:cNvPr id="5" name="그림 4">
            <a:extLst>
              <a:ext uri="{FF2B5EF4-FFF2-40B4-BE49-F238E27FC236}">
                <a16:creationId xmlns:a16="http://schemas.microsoft.com/office/drawing/2014/main" id="{A7150E42-E6E1-435A-B631-7262E9CFC343}"/>
              </a:ext>
            </a:extLst>
          </p:cNvPr>
          <p:cNvPicPr>
            <a:picLocks noChangeAspect="1"/>
          </p:cNvPicPr>
          <p:nvPr/>
        </p:nvPicPr>
        <p:blipFill>
          <a:blip r:embed="rId2"/>
          <a:stretch>
            <a:fillRect/>
          </a:stretch>
        </p:blipFill>
        <p:spPr>
          <a:xfrm>
            <a:off x="886609" y="3133068"/>
            <a:ext cx="6757099" cy="295932"/>
          </a:xfrm>
          <a:prstGeom prst="rect">
            <a:avLst/>
          </a:prstGeom>
        </p:spPr>
      </p:pic>
      <p:pic>
        <p:nvPicPr>
          <p:cNvPr id="8" name="그림 7">
            <a:extLst>
              <a:ext uri="{FF2B5EF4-FFF2-40B4-BE49-F238E27FC236}">
                <a16:creationId xmlns:a16="http://schemas.microsoft.com/office/drawing/2014/main" id="{7FCD3805-63A6-4CFF-8266-051F98DE8B8D}"/>
              </a:ext>
            </a:extLst>
          </p:cNvPr>
          <p:cNvPicPr>
            <a:picLocks noChangeAspect="1"/>
          </p:cNvPicPr>
          <p:nvPr/>
        </p:nvPicPr>
        <p:blipFill>
          <a:blip r:embed="rId3"/>
          <a:stretch>
            <a:fillRect/>
          </a:stretch>
        </p:blipFill>
        <p:spPr>
          <a:xfrm>
            <a:off x="893785" y="4536183"/>
            <a:ext cx="2882632" cy="332977"/>
          </a:xfrm>
          <a:prstGeom prst="rect">
            <a:avLst/>
          </a:prstGeom>
        </p:spPr>
      </p:pic>
    </p:spTree>
    <p:extLst>
      <p:ext uri="{BB962C8B-B14F-4D97-AF65-F5344CB8AC3E}">
        <p14:creationId xmlns:p14="http://schemas.microsoft.com/office/powerpoint/2010/main" val="42488065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a:extLst>
              <a:ext uri="{FF2B5EF4-FFF2-40B4-BE49-F238E27FC236}">
                <a16:creationId xmlns:a16="http://schemas.microsoft.com/office/drawing/2014/main" id="{0C3E8170-7A53-4BD7-911D-A3B1AD16D608}"/>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(4/22)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2) MariaDB </a:t>
            </a:r>
            <a:r>
              <a:rPr lang="ko-KR" altLang="en-US" sz="1200" b="1" dirty="0">
                <a:latin typeface="+mn-ea"/>
              </a:rPr>
              <a:t>환경 설정</a:t>
            </a:r>
            <a:r>
              <a:rPr lang="en-US" altLang="ko-KR" sz="1200" b="1" dirty="0">
                <a:latin typeface="+mn-ea"/>
              </a:rPr>
              <a:t> </a:t>
            </a:r>
            <a:endParaRPr lang="ko-KR" altLang="en-US" sz="1200" b="1" baseline="-25000" dirty="0">
              <a:latin typeface="+mn-ea"/>
            </a:endParaRPr>
          </a:p>
        </p:txBody>
      </p:sp>
      <p:grpSp>
        <p:nvGrpSpPr>
          <p:cNvPr id="12" name="그룹 11">
            <a:extLst>
              <a:ext uri="{FF2B5EF4-FFF2-40B4-BE49-F238E27FC236}">
                <a16:creationId xmlns:a16="http://schemas.microsoft.com/office/drawing/2014/main" id="{3621C48D-15DD-48E7-9186-EC4688930EEF}"/>
              </a:ext>
            </a:extLst>
          </p:cNvPr>
          <p:cNvGrpSpPr/>
          <p:nvPr/>
        </p:nvGrpSpPr>
        <p:grpSpPr>
          <a:xfrm>
            <a:off x="611560" y="1340768"/>
            <a:ext cx="4032448" cy="3700634"/>
            <a:chOff x="911424" y="1447150"/>
            <a:chExt cx="4680520" cy="4934178"/>
          </a:xfrm>
        </p:grpSpPr>
        <p:sp>
          <p:nvSpPr>
            <p:cNvPr id="4" name="직사각형 3">
              <a:extLst>
                <a:ext uri="{FF2B5EF4-FFF2-40B4-BE49-F238E27FC236}">
                  <a16:creationId xmlns:a16="http://schemas.microsoft.com/office/drawing/2014/main" id="{8C3ABFC9-ED95-40D4-B4A1-649ED62833F7}"/>
                </a:ext>
              </a:extLst>
            </p:cNvPr>
            <p:cNvSpPr/>
            <p:nvPr/>
          </p:nvSpPr>
          <p:spPr>
            <a:xfrm>
              <a:off x="911424" y="1454770"/>
              <a:ext cx="4680520" cy="4926558"/>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5" name="TextBox 4">
              <a:extLst>
                <a:ext uri="{FF2B5EF4-FFF2-40B4-BE49-F238E27FC236}">
                  <a16:creationId xmlns:a16="http://schemas.microsoft.com/office/drawing/2014/main" id="{4DBF1DEC-94C9-4CB9-816E-EBC3A246D287}"/>
                </a:ext>
              </a:extLst>
            </p:cNvPr>
            <p:cNvSpPr txBox="1"/>
            <p:nvPr/>
          </p:nvSpPr>
          <p:spPr>
            <a:xfrm>
              <a:off x="911424" y="1447150"/>
              <a:ext cx="4680520" cy="444823"/>
            </a:xfrm>
            <a:prstGeom prst="rect">
              <a:avLst/>
            </a:prstGeom>
            <a:noFill/>
          </p:spPr>
          <p:txBody>
            <a:bodyPr wrap="square" rtlCol="0" anchor="ctr">
              <a:spAutoFit/>
            </a:bodyPr>
            <a:lstStyle/>
            <a:p>
              <a:pPr marL="214313" indent="-214313">
                <a:lnSpc>
                  <a:spcPct val="150000"/>
                </a:lnSpc>
                <a:buFontTx/>
                <a:buChar char="-"/>
              </a:pPr>
              <a:r>
                <a:rPr lang="en-US" altLang="ko-KR" sz="1200" dirty="0">
                  <a:latin typeface="+mn-ea"/>
                </a:rPr>
                <a:t>50-server.cnf </a:t>
              </a:r>
              <a:r>
                <a:rPr lang="ko-KR" altLang="en-US" sz="1200" b="1" dirty="0">
                  <a:latin typeface="+mn-ea"/>
                </a:rPr>
                <a:t>설정</a:t>
              </a:r>
              <a:r>
                <a:rPr lang="en-US" altLang="ko-KR" sz="1200" b="1" dirty="0">
                  <a:latin typeface="+mn-ea"/>
                </a:rPr>
                <a:t> </a:t>
              </a:r>
            </a:p>
          </p:txBody>
        </p:sp>
        <p:sp>
          <p:nvSpPr>
            <p:cNvPr id="7" name="TextBox 6">
              <a:extLst>
                <a:ext uri="{FF2B5EF4-FFF2-40B4-BE49-F238E27FC236}">
                  <a16:creationId xmlns:a16="http://schemas.microsoft.com/office/drawing/2014/main" id="{0A48E55E-2780-47D4-A3F8-F0F310C8F0D7}"/>
                </a:ext>
              </a:extLst>
            </p:cNvPr>
            <p:cNvSpPr txBox="1"/>
            <p:nvPr/>
          </p:nvSpPr>
          <p:spPr>
            <a:xfrm>
              <a:off x="911424" y="2085818"/>
              <a:ext cx="4680520" cy="2123658"/>
            </a:xfrm>
            <a:prstGeom prst="rect">
              <a:avLst/>
            </a:prstGeom>
            <a:noFill/>
          </p:spPr>
          <p:txBody>
            <a:bodyPr wrap="square" rtlCol="0">
              <a:spAutoFit/>
            </a:bodyPr>
            <a:lstStyle/>
            <a:p>
              <a:r>
                <a:rPr lang="en-US" altLang="ko-KR" sz="750" dirty="0"/>
                <a:t>...</a:t>
              </a:r>
            </a:p>
            <a:p>
              <a:endParaRPr lang="en-US" altLang="ko-KR" sz="750" dirty="0"/>
            </a:p>
            <a:p>
              <a:r>
                <a:rPr lang="en-US" altLang="ko-KR" sz="750" dirty="0"/>
                <a:t>bind-address            = 127.0.0.1</a:t>
              </a:r>
            </a:p>
            <a:p>
              <a:endParaRPr lang="en-US" altLang="ko-KR" sz="750" dirty="0"/>
            </a:p>
            <a:p>
              <a:r>
                <a:rPr lang="en-US" altLang="ko-KR" sz="750" dirty="0"/>
                <a:t>...</a:t>
              </a:r>
            </a:p>
            <a:p>
              <a:endParaRPr lang="en-US" altLang="ko-KR" sz="750" dirty="0"/>
            </a:p>
            <a:p>
              <a:r>
                <a:rPr lang="en-US" altLang="ko-KR" sz="750" dirty="0" err="1"/>
                <a:t>log_error</a:t>
              </a:r>
              <a:r>
                <a:rPr lang="en-US" altLang="ko-KR" sz="750" dirty="0"/>
                <a:t> = /var/log/</a:t>
              </a:r>
              <a:r>
                <a:rPr lang="en-US" altLang="ko-KR" sz="750" dirty="0" err="1"/>
                <a:t>mysql</a:t>
              </a:r>
              <a:r>
                <a:rPr lang="en-US" altLang="ko-KR" sz="750" dirty="0"/>
                <a:t>/error.log</a:t>
              </a:r>
            </a:p>
            <a:p>
              <a:endParaRPr lang="en-US" altLang="ko-KR" sz="750" dirty="0"/>
            </a:p>
            <a:p>
              <a:r>
                <a:rPr lang="en-US" altLang="ko-KR" sz="750" dirty="0"/>
                <a:t>...</a:t>
              </a:r>
            </a:p>
            <a:p>
              <a:endParaRPr lang="en-US" altLang="ko-KR" sz="750" dirty="0"/>
            </a:p>
            <a:p>
              <a:r>
                <a:rPr lang="en-US" altLang="ko-KR" sz="750" dirty="0"/>
                <a:t>character-set-server  = utf8mb4</a:t>
              </a:r>
            </a:p>
            <a:p>
              <a:r>
                <a:rPr lang="en-US" altLang="ko-KR" sz="750" dirty="0"/>
                <a:t>collation-server      = utf8mb4_general_ci</a:t>
              </a:r>
            </a:p>
            <a:p>
              <a:endParaRPr lang="ko-KR" altLang="en-US" sz="750" b="1" dirty="0"/>
            </a:p>
          </p:txBody>
        </p:sp>
      </p:grpSp>
      <p:sp>
        <p:nvSpPr>
          <p:cNvPr id="8" name="TextBox 7">
            <a:extLst>
              <a:ext uri="{FF2B5EF4-FFF2-40B4-BE49-F238E27FC236}">
                <a16:creationId xmlns:a16="http://schemas.microsoft.com/office/drawing/2014/main" id="{3D4C4F24-01EE-4C68-B94C-D76F75F10553}"/>
              </a:ext>
            </a:extLst>
          </p:cNvPr>
          <p:cNvSpPr txBox="1"/>
          <p:nvPr/>
        </p:nvSpPr>
        <p:spPr>
          <a:xfrm>
            <a:off x="2555776" y="2494569"/>
            <a:ext cx="1728192" cy="243143"/>
          </a:xfrm>
          <a:prstGeom prst="rect">
            <a:avLst/>
          </a:prstGeom>
          <a:solidFill>
            <a:schemeClr val="bg1"/>
          </a:solidFill>
          <a:ln>
            <a:solidFill>
              <a:srgbClr val="FFC000"/>
            </a:solidFill>
          </a:ln>
        </p:spPr>
        <p:txBody>
          <a:bodyPr wrap="square" rtlCol="0">
            <a:spAutoFit/>
          </a:bodyPr>
          <a:lstStyle/>
          <a:p>
            <a:pPr>
              <a:lnSpc>
                <a:spcPct val="150000"/>
              </a:lnSpc>
            </a:pPr>
            <a:r>
              <a:rPr lang="en-US" altLang="ko-KR" sz="750" dirty="0" err="1">
                <a:latin typeface="+mn-ea"/>
              </a:rPr>
              <a:t>mysql</a:t>
            </a:r>
            <a:r>
              <a:rPr lang="en-US" altLang="ko-KR" sz="750" dirty="0">
                <a:latin typeface="+mn-ea"/>
              </a:rPr>
              <a:t> </a:t>
            </a:r>
            <a:r>
              <a:rPr lang="ko-KR" altLang="en-US" sz="750" dirty="0">
                <a:latin typeface="+mn-ea"/>
              </a:rPr>
              <a:t>로그 설정</a:t>
            </a:r>
            <a:endParaRPr lang="en-US" altLang="ko-KR" sz="750" dirty="0">
              <a:latin typeface="+mn-ea"/>
            </a:endParaRPr>
          </a:p>
        </p:txBody>
      </p:sp>
      <p:sp>
        <p:nvSpPr>
          <p:cNvPr id="9" name="TextBox 8">
            <a:extLst>
              <a:ext uri="{FF2B5EF4-FFF2-40B4-BE49-F238E27FC236}">
                <a16:creationId xmlns:a16="http://schemas.microsoft.com/office/drawing/2014/main" id="{EE4F5AFE-50CD-4230-8A86-0AE94186E27D}"/>
              </a:ext>
            </a:extLst>
          </p:cNvPr>
          <p:cNvSpPr txBox="1"/>
          <p:nvPr/>
        </p:nvSpPr>
        <p:spPr>
          <a:xfrm>
            <a:off x="2555776" y="2042910"/>
            <a:ext cx="1728192"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아이피 접근권한 설정 </a:t>
            </a:r>
            <a:r>
              <a:rPr lang="en-US" altLang="ko-KR" sz="750" dirty="0">
                <a:latin typeface="+mn-ea"/>
              </a:rPr>
              <a:t>(</a:t>
            </a:r>
            <a:r>
              <a:rPr lang="ko-KR" altLang="en-US" sz="750" dirty="0">
                <a:latin typeface="+mn-ea"/>
              </a:rPr>
              <a:t>로컬만 허용</a:t>
            </a:r>
            <a:r>
              <a:rPr lang="en-US" altLang="ko-KR" sz="750" dirty="0">
                <a:latin typeface="+mn-ea"/>
              </a:rPr>
              <a:t>)</a:t>
            </a:r>
          </a:p>
        </p:txBody>
      </p:sp>
      <p:sp>
        <p:nvSpPr>
          <p:cNvPr id="3" name="TextBox 2">
            <a:extLst>
              <a:ext uri="{FF2B5EF4-FFF2-40B4-BE49-F238E27FC236}">
                <a16:creationId xmlns:a16="http://schemas.microsoft.com/office/drawing/2014/main" id="{87F7FBC4-E500-42DB-960E-53052F0D635B}"/>
              </a:ext>
            </a:extLst>
          </p:cNvPr>
          <p:cNvSpPr txBox="1"/>
          <p:nvPr/>
        </p:nvSpPr>
        <p:spPr>
          <a:xfrm>
            <a:off x="2555776" y="3002140"/>
            <a:ext cx="1728192" cy="243143"/>
          </a:xfrm>
          <a:prstGeom prst="rect">
            <a:avLst/>
          </a:prstGeom>
          <a:solidFill>
            <a:schemeClr val="bg1"/>
          </a:solidFill>
          <a:ln>
            <a:solidFill>
              <a:srgbClr val="FFC000"/>
            </a:solidFill>
          </a:ln>
        </p:spPr>
        <p:txBody>
          <a:bodyPr wrap="square" rtlCol="0">
            <a:spAutoFit/>
          </a:bodyPr>
          <a:lstStyle/>
          <a:p>
            <a:pPr>
              <a:lnSpc>
                <a:spcPct val="150000"/>
              </a:lnSpc>
            </a:pPr>
            <a:r>
              <a:rPr lang="en-US" altLang="ko-KR" sz="750" dirty="0" err="1">
                <a:latin typeface="+mn-ea"/>
              </a:rPr>
              <a:t>mysql</a:t>
            </a:r>
            <a:r>
              <a:rPr lang="en-US" altLang="ko-KR" sz="750" dirty="0">
                <a:latin typeface="+mn-ea"/>
              </a:rPr>
              <a:t> </a:t>
            </a:r>
            <a:r>
              <a:rPr lang="ko-KR" altLang="en-US" sz="750" dirty="0">
                <a:latin typeface="+mn-ea"/>
              </a:rPr>
              <a:t>데이터베이스 인코딩 설정</a:t>
            </a:r>
            <a:endParaRPr lang="en-US" altLang="ko-KR" sz="750" dirty="0">
              <a:latin typeface="+mn-ea"/>
            </a:endParaRPr>
          </a:p>
        </p:txBody>
      </p:sp>
    </p:spTree>
    <p:extLst>
      <p:ext uri="{BB962C8B-B14F-4D97-AF65-F5344CB8AC3E}">
        <p14:creationId xmlns:p14="http://schemas.microsoft.com/office/powerpoint/2010/main" val="34958397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a:extLst>
              <a:ext uri="{FF2B5EF4-FFF2-40B4-BE49-F238E27FC236}">
                <a16:creationId xmlns:a16="http://schemas.microsoft.com/office/drawing/2014/main" id="{0C3E8170-7A53-4BD7-911D-A3B1AD16D608}"/>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(5/22)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807209"/>
          </a:xfrm>
          <a:prstGeom prst="rect">
            <a:avLst/>
          </a:prstGeom>
          <a:noFill/>
        </p:spPr>
        <p:txBody>
          <a:bodyPr wrap="square" rtlCol="0">
            <a:spAutoFit/>
          </a:bodyPr>
          <a:lstStyle/>
          <a:p>
            <a:pPr>
              <a:lnSpc>
                <a:spcPct val="150000"/>
              </a:lnSpc>
            </a:pPr>
            <a:r>
              <a:rPr lang="en-US" altLang="ko-KR" sz="1200" b="1" dirty="0">
                <a:latin typeface="+mn-ea"/>
              </a:rPr>
              <a:t>2) MariaDB </a:t>
            </a:r>
            <a:r>
              <a:rPr lang="ko-KR" altLang="en-US" sz="1200" b="1" dirty="0">
                <a:latin typeface="+mn-ea"/>
              </a:rPr>
              <a:t>환경 설정</a:t>
            </a:r>
            <a:endParaRPr lang="en-US" altLang="ko-KR" sz="1200" b="1" dirty="0">
              <a:latin typeface="+mn-ea"/>
            </a:endParaRPr>
          </a:p>
          <a:p>
            <a:pPr marL="628650" lvl="1" indent="-171450">
              <a:lnSpc>
                <a:spcPct val="150000"/>
              </a:lnSpc>
              <a:buFont typeface="Arial" panose="020B0604020202020204" pitchFamily="34" charset="0"/>
              <a:buChar char="•"/>
            </a:pPr>
            <a:r>
              <a:rPr lang="ko-KR" altLang="en-US" sz="1200" dirty="0">
                <a:latin typeface="+mn-ea"/>
              </a:rPr>
              <a:t>설치 후 아래 명령어를 입력하여 보안설정 및 데이터베이스 생성</a:t>
            </a:r>
            <a:endParaRPr lang="en-US" altLang="ko-KR" sz="1200" dirty="0">
              <a:latin typeface="+mn-ea"/>
            </a:endParaRPr>
          </a:p>
          <a:p>
            <a:pPr marL="628650" lvl="1" indent="-171450">
              <a:lnSpc>
                <a:spcPct val="150000"/>
              </a:lnSpc>
              <a:buFont typeface="Arial" panose="020B0604020202020204" pitchFamily="34" charset="0"/>
              <a:buChar char="•"/>
            </a:pPr>
            <a:endParaRPr lang="ko-KR" altLang="en-US" sz="1200" b="1" baseline="-25000" dirty="0">
              <a:latin typeface="+mn-ea"/>
            </a:endParaRPr>
          </a:p>
        </p:txBody>
      </p:sp>
      <p:sp>
        <p:nvSpPr>
          <p:cNvPr id="16" name="TextBox 15">
            <a:extLst>
              <a:ext uri="{FF2B5EF4-FFF2-40B4-BE49-F238E27FC236}">
                <a16:creationId xmlns:a16="http://schemas.microsoft.com/office/drawing/2014/main" id="{10F8CFF4-AEFC-4328-A846-CC462D2AB017}"/>
              </a:ext>
            </a:extLst>
          </p:cNvPr>
          <p:cNvSpPr txBox="1"/>
          <p:nvPr/>
        </p:nvSpPr>
        <p:spPr>
          <a:xfrm>
            <a:off x="971600" y="1822333"/>
            <a:ext cx="7740860" cy="3939092"/>
          </a:xfrm>
          <a:prstGeom prst="rect">
            <a:avLst/>
          </a:prstGeom>
          <a:noFill/>
        </p:spPr>
        <p:txBody>
          <a:bodyPr wrap="square" rtlCol="0">
            <a:spAutoFit/>
          </a:bodyPr>
          <a:lstStyle/>
          <a:p>
            <a:pPr>
              <a:lnSpc>
                <a:spcPct val="150000"/>
              </a:lnSpc>
            </a:pPr>
            <a:r>
              <a:rPr lang="en-US" altLang="ko-KR" sz="1050" dirty="0">
                <a:latin typeface="+mn-ea"/>
              </a:rPr>
              <a:t>$ </a:t>
            </a:r>
            <a:r>
              <a:rPr lang="en-US" altLang="ko-KR" sz="1050" dirty="0" err="1">
                <a:latin typeface="+mn-ea"/>
              </a:rPr>
              <a:t>sudo</a:t>
            </a:r>
            <a:r>
              <a:rPr lang="en-US" altLang="ko-KR" sz="1050" dirty="0">
                <a:latin typeface="+mn-ea"/>
              </a:rPr>
              <a:t> </a:t>
            </a:r>
            <a:r>
              <a:rPr lang="en-US" altLang="ko-KR" sz="1050" dirty="0" err="1">
                <a:latin typeface="+mn-ea"/>
              </a:rPr>
              <a:t>su</a:t>
            </a:r>
            <a:endParaRPr lang="en-US" altLang="ko-KR" sz="1050" dirty="0">
              <a:latin typeface="+mn-ea"/>
            </a:endParaRPr>
          </a:p>
          <a:p>
            <a:pPr>
              <a:lnSpc>
                <a:spcPct val="150000"/>
              </a:lnSpc>
            </a:pPr>
            <a:r>
              <a:rPr lang="nn-NO" altLang="ko-KR" sz="1050" dirty="0">
                <a:latin typeface="+mn-ea"/>
              </a:rPr>
              <a:t>$ mysql_secure_installation</a:t>
            </a:r>
          </a:p>
          <a:p>
            <a:pPr>
              <a:lnSpc>
                <a:spcPct val="150000"/>
              </a:lnSpc>
            </a:pPr>
            <a:r>
              <a:rPr lang="nn-NO" altLang="ko-KR" sz="1050" dirty="0">
                <a:latin typeface="+mn-ea"/>
              </a:rPr>
              <a:t>$ </a:t>
            </a:r>
            <a:r>
              <a:rPr lang="en-US" altLang="ko-KR" sz="1050" dirty="0" err="1">
                <a:latin typeface="+mn-ea"/>
              </a:rPr>
              <a:t>mysql</a:t>
            </a:r>
            <a:r>
              <a:rPr lang="ko-KR" altLang="en-US" sz="1050" dirty="0">
                <a:latin typeface="+mn-ea"/>
              </a:rPr>
              <a:t> </a:t>
            </a:r>
            <a:r>
              <a:rPr lang="en-US" altLang="ko-KR" sz="1050" dirty="0">
                <a:latin typeface="+mn-ea"/>
              </a:rPr>
              <a:t>-u root -p</a:t>
            </a:r>
          </a:p>
          <a:p>
            <a:pPr>
              <a:lnSpc>
                <a:spcPct val="150000"/>
              </a:lnSpc>
            </a:pPr>
            <a:endParaRPr lang="nn-NO" altLang="ko-KR" sz="1050" dirty="0">
              <a:latin typeface="+mn-ea"/>
            </a:endParaRPr>
          </a:p>
          <a:p>
            <a:pPr>
              <a:lnSpc>
                <a:spcPct val="150000"/>
              </a:lnSpc>
            </a:pPr>
            <a:r>
              <a:rPr lang="nn-NO" altLang="ko-KR" sz="1050" dirty="0">
                <a:latin typeface="+mn-ea"/>
              </a:rPr>
              <a:t>&gt; create schema smartfactory</a:t>
            </a:r>
          </a:p>
          <a:p>
            <a:pPr>
              <a:lnSpc>
                <a:spcPct val="150000"/>
              </a:lnSpc>
            </a:pPr>
            <a:r>
              <a:rPr lang="nn-NO" altLang="ko-KR" sz="1050" dirty="0">
                <a:latin typeface="+mn-ea"/>
              </a:rPr>
              <a:t>&gt; create schema grafana</a:t>
            </a:r>
          </a:p>
          <a:p>
            <a:pPr>
              <a:lnSpc>
                <a:spcPct val="150000"/>
              </a:lnSpc>
            </a:pPr>
            <a:endParaRPr lang="nn-NO" altLang="ko-KR" sz="1050" dirty="0">
              <a:latin typeface="+mn-ea"/>
            </a:endParaRPr>
          </a:p>
          <a:p>
            <a:pPr>
              <a:lnSpc>
                <a:spcPct val="150000"/>
              </a:lnSpc>
            </a:pPr>
            <a:r>
              <a:rPr lang="en-US" altLang="ko-KR" sz="1050" dirty="0">
                <a:latin typeface="+mn-ea"/>
              </a:rPr>
              <a:t>&gt; grant all privileges on </a:t>
            </a:r>
            <a:r>
              <a:rPr lang="en-US" altLang="ko-KR" sz="1050" dirty="0" err="1">
                <a:latin typeface="+mn-ea"/>
              </a:rPr>
              <a:t>smartfactory</a:t>
            </a:r>
            <a:r>
              <a:rPr lang="en-US" altLang="ko-KR" sz="1050" dirty="0">
                <a:latin typeface="+mn-ea"/>
              </a:rPr>
              <a:t> to </a:t>
            </a:r>
          </a:p>
          <a:p>
            <a:pPr>
              <a:lnSpc>
                <a:spcPct val="150000"/>
              </a:lnSpc>
            </a:pPr>
            <a:r>
              <a:rPr lang="en-US" altLang="ko-KR" sz="1050" dirty="0">
                <a:latin typeface="+mn-ea"/>
              </a:rPr>
              <a:t>   '</a:t>
            </a:r>
            <a:r>
              <a:rPr lang="en-US" altLang="ko-KR" sz="1050" dirty="0" err="1">
                <a:latin typeface="+mn-ea"/>
              </a:rPr>
              <a:t>smartfactory</a:t>
            </a:r>
            <a:r>
              <a:rPr lang="en-US" altLang="ko-KR" sz="1050" dirty="0">
                <a:latin typeface="+mn-ea"/>
              </a:rPr>
              <a:t>'@'localhost' identified by 'password';</a:t>
            </a:r>
            <a:endParaRPr lang="nn-NO" altLang="ko-KR" sz="1050" dirty="0">
              <a:latin typeface="+mn-ea"/>
            </a:endParaRPr>
          </a:p>
          <a:p>
            <a:pPr>
              <a:lnSpc>
                <a:spcPct val="150000"/>
              </a:lnSpc>
            </a:pPr>
            <a:r>
              <a:rPr lang="en-US" altLang="ko-KR" sz="1050" dirty="0">
                <a:latin typeface="+mn-ea"/>
              </a:rPr>
              <a:t>&gt; grant all privileges on </a:t>
            </a:r>
            <a:r>
              <a:rPr lang="en-US" altLang="ko-KR" sz="1050" dirty="0" err="1">
                <a:latin typeface="+mn-ea"/>
              </a:rPr>
              <a:t>grafana</a:t>
            </a:r>
            <a:r>
              <a:rPr lang="en-US" altLang="ko-KR" sz="1050" dirty="0">
                <a:latin typeface="+mn-ea"/>
              </a:rPr>
              <a:t> to </a:t>
            </a:r>
          </a:p>
          <a:p>
            <a:pPr>
              <a:lnSpc>
                <a:spcPct val="150000"/>
              </a:lnSpc>
            </a:pPr>
            <a:r>
              <a:rPr lang="en-US" altLang="ko-KR" sz="1050" dirty="0">
                <a:latin typeface="+mn-ea"/>
              </a:rPr>
              <a:t>   '</a:t>
            </a:r>
            <a:r>
              <a:rPr lang="en-US" altLang="ko-KR" sz="1050" dirty="0" err="1">
                <a:latin typeface="+mn-ea"/>
              </a:rPr>
              <a:t>grafana</a:t>
            </a:r>
            <a:r>
              <a:rPr lang="en-US" altLang="ko-KR" sz="1050" dirty="0">
                <a:latin typeface="+mn-ea"/>
              </a:rPr>
              <a:t>'@'localhost' identified by 'password';</a:t>
            </a:r>
          </a:p>
          <a:p>
            <a:pPr>
              <a:lnSpc>
                <a:spcPct val="150000"/>
              </a:lnSpc>
            </a:pPr>
            <a:r>
              <a:rPr lang="en-US" altLang="ko-KR" sz="1050" dirty="0">
                <a:latin typeface="+mn-ea"/>
              </a:rPr>
              <a:t>&gt; flush privileges;</a:t>
            </a:r>
          </a:p>
          <a:p>
            <a:pPr>
              <a:lnSpc>
                <a:spcPct val="150000"/>
              </a:lnSpc>
            </a:pPr>
            <a:endParaRPr lang="en-US" altLang="ko-KR" sz="1050" dirty="0">
              <a:latin typeface="+mn-ea"/>
            </a:endParaRPr>
          </a:p>
          <a:p>
            <a:pPr>
              <a:lnSpc>
                <a:spcPct val="150000"/>
              </a:lnSpc>
            </a:pPr>
            <a:r>
              <a:rPr lang="nn-NO" altLang="ko-KR" sz="1050" dirty="0">
                <a:latin typeface="+mn-ea"/>
              </a:rPr>
              <a:t>&gt; source /opt/install/smartfactory.sql</a:t>
            </a:r>
          </a:p>
          <a:p>
            <a:pPr>
              <a:lnSpc>
                <a:spcPct val="150000"/>
              </a:lnSpc>
            </a:pPr>
            <a:endParaRPr lang="nn-NO" altLang="ko-KR" sz="1050" dirty="0">
              <a:latin typeface="+mn-ea"/>
            </a:endParaRPr>
          </a:p>
          <a:p>
            <a:pPr>
              <a:lnSpc>
                <a:spcPct val="150000"/>
              </a:lnSpc>
            </a:pPr>
            <a:endParaRPr lang="nn-NO" altLang="ko-KR" sz="1050" dirty="0">
              <a:latin typeface="+mn-ea"/>
            </a:endParaRPr>
          </a:p>
        </p:txBody>
      </p:sp>
      <p:sp>
        <p:nvSpPr>
          <p:cNvPr id="18" name="직사각형 17">
            <a:extLst>
              <a:ext uri="{FF2B5EF4-FFF2-40B4-BE49-F238E27FC236}">
                <a16:creationId xmlns:a16="http://schemas.microsoft.com/office/drawing/2014/main" id="{A441EC18-995D-453F-A821-CBBCAE28EC1B}"/>
              </a:ext>
            </a:extLst>
          </p:cNvPr>
          <p:cNvSpPr/>
          <p:nvPr/>
        </p:nvSpPr>
        <p:spPr>
          <a:xfrm>
            <a:off x="1115616" y="2109989"/>
            <a:ext cx="1800200" cy="243143"/>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9" name="연결선: 꺾임 18">
            <a:extLst>
              <a:ext uri="{FF2B5EF4-FFF2-40B4-BE49-F238E27FC236}">
                <a16:creationId xmlns:a16="http://schemas.microsoft.com/office/drawing/2014/main" id="{7EB97FFE-BB4D-4C0F-BCD8-E00F87956202}"/>
              </a:ext>
            </a:extLst>
          </p:cNvPr>
          <p:cNvCxnSpPr>
            <a:cxnSpLocks/>
            <a:stCxn id="18" idx="3"/>
            <a:endCxn id="23" idx="1"/>
          </p:cNvCxnSpPr>
          <p:nvPr/>
        </p:nvCxnSpPr>
        <p:spPr>
          <a:xfrm>
            <a:off x="2915816" y="2231561"/>
            <a:ext cx="2215368" cy="926613"/>
          </a:xfrm>
          <a:prstGeom prst="bentConnector3">
            <a:avLst>
              <a:gd name="adj1" fmla="val 97172"/>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CDEECAC-64A9-4F62-9D93-11C770A0D864}"/>
              </a:ext>
            </a:extLst>
          </p:cNvPr>
          <p:cNvSpPr txBox="1"/>
          <p:nvPr/>
        </p:nvSpPr>
        <p:spPr>
          <a:xfrm>
            <a:off x="3025133" y="2095260"/>
            <a:ext cx="2016224" cy="243143"/>
          </a:xfrm>
          <a:prstGeom prst="rect">
            <a:avLst/>
          </a:prstGeom>
          <a:solidFill>
            <a:schemeClr val="bg1"/>
          </a:solidFill>
          <a:ln>
            <a:solidFill>
              <a:srgbClr val="FFC000"/>
            </a:solidFill>
          </a:ln>
        </p:spPr>
        <p:txBody>
          <a:bodyPr wrap="square" rtlCol="0">
            <a:spAutoFit/>
          </a:bodyPr>
          <a:lstStyle/>
          <a:p>
            <a:pPr>
              <a:lnSpc>
                <a:spcPct val="150000"/>
              </a:lnSpc>
            </a:pPr>
            <a:r>
              <a:rPr lang="en-US" altLang="ko-KR" sz="750" dirty="0">
                <a:latin typeface="+mn-ea"/>
              </a:rPr>
              <a:t>root</a:t>
            </a:r>
            <a:r>
              <a:rPr lang="ko-KR" altLang="en-US" sz="750" dirty="0">
                <a:latin typeface="+mn-ea"/>
              </a:rPr>
              <a:t> 암호설정 및 보안설정 </a:t>
            </a:r>
            <a:r>
              <a:rPr lang="en-US" altLang="ko-KR" sz="750" dirty="0">
                <a:latin typeface="+mn-ea"/>
              </a:rPr>
              <a:t>(</a:t>
            </a:r>
            <a:r>
              <a:rPr lang="ko-KR" altLang="en-US" sz="750" dirty="0">
                <a:latin typeface="+mn-ea"/>
              </a:rPr>
              <a:t>모두</a:t>
            </a:r>
            <a:r>
              <a:rPr lang="en-US" altLang="ko-KR" sz="750" dirty="0">
                <a:latin typeface="+mn-ea"/>
              </a:rPr>
              <a:t> y </a:t>
            </a:r>
            <a:r>
              <a:rPr lang="ko-KR" altLang="en-US" sz="750" dirty="0">
                <a:latin typeface="+mn-ea"/>
              </a:rPr>
              <a:t>선택</a:t>
            </a:r>
            <a:r>
              <a:rPr lang="en-US" altLang="ko-KR" sz="750" dirty="0">
                <a:latin typeface="+mn-ea"/>
              </a:rPr>
              <a:t>)</a:t>
            </a:r>
          </a:p>
        </p:txBody>
      </p:sp>
      <p:pic>
        <p:nvPicPr>
          <p:cNvPr id="23" name="그림 22">
            <a:extLst>
              <a:ext uri="{FF2B5EF4-FFF2-40B4-BE49-F238E27FC236}">
                <a16:creationId xmlns:a16="http://schemas.microsoft.com/office/drawing/2014/main" id="{33F0F1C7-2710-412E-8F46-F122E365EC3C}"/>
              </a:ext>
            </a:extLst>
          </p:cNvPr>
          <p:cNvPicPr>
            <a:picLocks noChangeAspect="1"/>
          </p:cNvPicPr>
          <p:nvPr/>
        </p:nvPicPr>
        <p:blipFill>
          <a:blip r:embed="rId2"/>
          <a:stretch>
            <a:fillRect/>
          </a:stretch>
        </p:blipFill>
        <p:spPr>
          <a:xfrm>
            <a:off x="5131184" y="2095260"/>
            <a:ext cx="3554384" cy="2125828"/>
          </a:xfrm>
          <a:prstGeom prst="rect">
            <a:avLst/>
          </a:prstGeom>
        </p:spPr>
      </p:pic>
      <p:sp>
        <p:nvSpPr>
          <p:cNvPr id="26" name="TextBox 25">
            <a:extLst>
              <a:ext uri="{FF2B5EF4-FFF2-40B4-BE49-F238E27FC236}">
                <a16:creationId xmlns:a16="http://schemas.microsoft.com/office/drawing/2014/main" id="{A1D1910B-1767-43D2-9905-E4F10BCD4F37}"/>
              </a:ext>
            </a:extLst>
          </p:cNvPr>
          <p:cNvSpPr txBox="1"/>
          <p:nvPr/>
        </p:nvSpPr>
        <p:spPr>
          <a:xfrm>
            <a:off x="2964038" y="2988236"/>
            <a:ext cx="1048779"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a:latin typeface="+mn-ea"/>
              </a:rPr>
              <a:t>데이터베이스 생성</a:t>
            </a:r>
            <a:endParaRPr lang="en-US" altLang="ko-KR" sz="750" dirty="0">
              <a:latin typeface="+mn-ea"/>
            </a:endParaRPr>
          </a:p>
        </p:txBody>
      </p:sp>
      <p:sp>
        <p:nvSpPr>
          <p:cNvPr id="28" name="TextBox 27">
            <a:extLst>
              <a:ext uri="{FF2B5EF4-FFF2-40B4-BE49-F238E27FC236}">
                <a16:creationId xmlns:a16="http://schemas.microsoft.com/office/drawing/2014/main" id="{033CB103-8B86-433A-BBD0-3CB6C12F4521}"/>
              </a:ext>
            </a:extLst>
          </p:cNvPr>
          <p:cNvSpPr txBox="1"/>
          <p:nvPr/>
        </p:nvSpPr>
        <p:spPr>
          <a:xfrm>
            <a:off x="4362309" y="4263381"/>
            <a:ext cx="1358095"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데이터베이스 사용자 생성</a:t>
            </a:r>
            <a:endParaRPr lang="en-US" altLang="ko-KR" sz="750" dirty="0">
              <a:latin typeface="+mn-ea"/>
            </a:endParaRPr>
          </a:p>
        </p:txBody>
      </p:sp>
      <p:sp>
        <p:nvSpPr>
          <p:cNvPr id="29" name="TextBox 28">
            <a:extLst>
              <a:ext uri="{FF2B5EF4-FFF2-40B4-BE49-F238E27FC236}">
                <a16:creationId xmlns:a16="http://schemas.microsoft.com/office/drawing/2014/main" id="{0F6E5E4E-9EDE-44CA-8433-FD4735F27713}"/>
              </a:ext>
            </a:extLst>
          </p:cNvPr>
          <p:cNvSpPr txBox="1"/>
          <p:nvPr/>
        </p:nvSpPr>
        <p:spPr>
          <a:xfrm>
            <a:off x="3500516" y="5004556"/>
            <a:ext cx="939557"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기본 테이블 생성</a:t>
            </a:r>
            <a:endParaRPr lang="en-US" altLang="ko-KR" sz="750" dirty="0">
              <a:latin typeface="+mn-ea"/>
            </a:endParaRPr>
          </a:p>
        </p:txBody>
      </p:sp>
      <p:sp>
        <p:nvSpPr>
          <p:cNvPr id="30" name="직사각형 29">
            <a:extLst>
              <a:ext uri="{FF2B5EF4-FFF2-40B4-BE49-F238E27FC236}">
                <a16:creationId xmlns:a16="http://schemas.microsoft.com/office/drawing/2014/main" id="{599FF496-808E-48CF-B91E-09D8A457A08E}"/>
              </a:ext>
            </a:extLst>
          </p:cNvPr>
          <p:cNvSpPr/>
          <p:nvPr/>
        </p:nvSpPr>
        <p:spPr>
          <a:xfrm>
            <a:off x="1163838" y="2819030"/>
            <a:ext cx="1751978" cy="475446"/>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31" name="직사각형 30">
            <a:extLst>
              <a:ext uri="{FF2B5EF4-FFF2-40B4-BE49-F238E27FC236}">
                <a16:creationId xmlns:a16="http://schemas.microsoft.com/office/drawing/2014/main" id="{ADC0B115-54A4-46B9-B744-4EC09E7E7236}"/>
              </a:ext>
            </a:extLst>
          </p:cNvPr>
          <p:cNvSpPr/>
          <p:nvPr/>
        </p:nvSpPr>
        <p:spPr>
          <a:xfrm>
            <a:off x="1161633" y="3563524"/>
            <a:ext cx="3173784" cy="1180820"/>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32" name="직사각형 31">
            <a:extLst>
              <a:ext uri="{FF2B5EF4-FFF2-40B4-BE49-F238E27FC236}">
                <a16:creationId xmlns:a16="http://schemas.microsoft.com/office/drawing/2014/main" id="{60FE1418-00FE-4129-9928-97E566580727}"/>
              </a:ext>
            </a:extLst>
          </p:cNvPr>
          <p:cNvSpPr/>
          <p:nvPr/>
        </p:nvSpPr>
        <p:spPr>
          <a:xfrm>
            <a:off x="1161632" y="5004556"/>
            <a:ext cx="2230871" cy="243143"/>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990589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a:extLst>
              <a:ext uri="{FF2B5EF4-FFF2-40B4-BE49-F238E27FC236}">
                <a16:creationId xmlns:a16="http://schemas.microsoft.com/office/drawing/2014/main" id="{5EC99766-0587-42EB-974B-17ED6B4CF41A}"/>
              </a:ext>
            </a:extLst>
          </p:cNvPr>
          <p:cNvSpPr>
            <a:spLocks noGrp="1"/>
          </p:cNvSpPr>
          <p:nvPr>
            <p:ph type="title"/>
          </p:nvPr>
        </p:nvSpPr>
        <p:spPr>
          <a:xfrm>
            <a:off x="755576" y="260648"/>
            <a:ext cx="8135312" cy="346050"/>
          </a:xfrm>
        </p:spPr>
        <p:txBody>
          <a:bodyPr/>
          <a:lstStyle/>
          <a:p>
            <a:r>
              <a:rPr lang="en-US" altLang="ko-KR" sz="2000" dirty="0">
                <a:latin typeface="+mj-ea"/>
              </a:rPr>
              <a:t>1. </a:t>
            </a:r>
            <a:r>
              <a:rPr lang="ko-KR" altLang="en-US" sz="2000" dirty="0">
                <a:latin typeface="+mj-ea"/>
              </a:rPr>
              <a:t>클라우드 수집 및 저장 개요 </a:t>
            </a:r>
            <a:r>
              <a:rPr lang="en-US" altLang="ko-KR" sz="2000" dirty="0">
                <a:latin typeface="+mj-ea"/>
              </a:rPr>
              <a:t>(2/2)</a:t>
            </a:r>
            <a:r>
              <a:rPr lang="ko-KR" altLang="en-US" sz="2000" dirty="0">
                <a:latin typeface="+mj-ea"/>
              </a:rPr>
              <a:t> </a:t>
            </a:r>
            <a:r>
              <a:rPr lang="en-US" altLang="ko-KR" sz="2000" dirty="0">
                <a:latin typeface="+mj-ea"/>
              </a:rPr>
              <a:t>-</a:t>
            </a:r>
            <a:r>
              <a:rPr lang="ko-KR" altLang="en-US" sz="2000" dirty="0">
                <a:latin typeface="+mj-ea"/>
              </a:rPr>
              <a:t> 구성도</a:t>
            </a:r>
          </a:p>
        </p:txBody>
      </p:sp>
      <p:sp>
        <p:nvSpPr>
          <p:cNvPr id="15" name="직사각형 14">
            <a:extLst>
              <a:ext uri="{FF2B5EF4-FFF2-40B4-BE49-F238E27FC236}">
                <a16:creationId xmlns:a16="http://schemas.microsoft.com/office/drawing/2014/main" id="{8C5FE37D-E47F-4172-B6F2-D1611CA2F422}"/>
              </a:ext>
            </a:extLst>
          </p:cNvPr>
          <p:cNvSpPr/>
          <p:nvPr/>
        </p:nvSpPr>
        <p:spPr>
          <a:xfrm>
            <a:off x="463160" y="5135395"/>
            <a:ext cx="8422546" cy="136664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p:txBody>
      </p:sp>
      <p:sp>
        <p:nvSpPr>
          <p:cNvPr id="16" name="직사각형 15">
            <a:extLst>
              <a:ext uri="{FF2B5EF4-FFF2-40B4-BE49-F238E27FC236}">
                <a16:creationId xmlns:a16="http://schemas.microsoft.com/office/drawing/2014/main" id="{C96F2185-7735-4169-853D-AF7F6C49D1FA}"/>
              </a:ext>
            </a:extLst>
          </p:cNvPr>
          <p:cNvSpPr/>
          <p:nvPr/>
        </p:nvSpPr>
        <p:spPr>
          <a:xfrm>
            <a:off x="454546" y="2969715"/>
            <a:ext cx="8422546" cy="106289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p:txBody>
      </p:sp>
      <p:sp>
        <p:nvSpPr>
          <p:cNvPr id="17" name="矩形: 圆角 124">
            <a:extLst>
              <a:ext uri="{FF2B5EF4-FFF2-40B4-BE49-F238E27FC236}">
                <a16:creationId xmlns:a16="http://schemas.microsoft.com/office/drawing/2014/main" id="{21146471-8A00-429C-B831-4A686E31EBE4}"/>
              </a:ext>
            </a:extLst>
          </p:cNvPr>
          <p:cNvSpPr/>
          <p:nvPr/>
        </p:nvSpPr>
        <p:spPr>
          <a:xfrm>
            <a:off x="463159" y="5135395"/>
            <a:ext cx="1105581" cy="1366644"/>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ko-KR" altLang="en-US" sz="1200" b="1" i="1" dirty="0">
                <a:solidFill>
                  <a:schemeClr val="accent6">
                    <a:lumMod val="40000"/>
                    <a:lumOff val="60000"/>
                  </a:schemeClr>
                </a:solidFill>
                <a:cs typeface="Courier New" panose="02070309020205020404" pitchFamily="49" charset="0"/>
              </a:rPr>
              <a:t>클라우드</a:t>
            </a:r>
            <a:endParaRPr lang="en-US" altLang="ko-KR" sz="1200" b="1" i="1" dirty="0">
              <a:solidFill>
                <a:schemeClr val="accent6">
                  <a:lumMod val="40000"/>
                  <a:lumOff val="60000"/>
                </a:schemeClr>
              </a:solidFill>
              <a:cs typeface="Courier New" panose="02070309020205020404" pitchFamily="49" charset="0"/>
            </a:endParaRPr>
          </a:p>
          <a:p>
            <a:pPr algn="ctr"/>
            <a:r>
              <a:rPr lang="ko-KR" altLang="en-US" sz="1200" b="1" i="1" dirty="0">
                <a:solidFill>
                  <a:schemeClr val="accent6">
                    <a:lumMod val="40000"/>
                    <a:lumOff val="60000"/>
                  </a:schemeClr>
                </a:solidFill>
                <a:cs typeface="Courier New" panose="02070309020205020404" pitchFamily="49" charset="0"/>
              </a:rPr>
              <a:t>플랫폼</a:t>
            </a:r>
            <a:endParaRPr lang="en-US" altLang="ko-KR" sz="1200" b="1" i="1" dirty="0">
              <a:solidFill>
                <a:schemeClr val="accent6">
                  <a:lumMod val="40000"/>
                  <a:lumOff val="60000"/>
                </a:schemeClr>
              </a:solidFill>
              <a:cs typeface="Courier New" panose="02070309020205020404" pitchFamily="49" charset="0"/>
            </a:endParaRPr>
          </a:p>
        </p:txBody>
      </p:sp>
      <p:sp>
        <p:nvSpPr>
          <p:cNvPr id="18" name="矩形: 圆角 124">
            <a:extLst>
              <a:ext uri="{FF2B5EF4-FFF2-40B4-BE49-F238E27FC236}">
                <a16:creationId xmlns:a16="http://schemas.microsoft.com/office/drawing/2014/main" id="{D5082DEB-FB70-4DF4-A371-C5A64CB4D14B}"/>
              </a:ext>
            </a:extLst>
          </p:cNvPr>
          <p:cNvSpPr/>
          <p:nvPr/>
        </p:nvSpPr>
        <p:spPr>
          <a:xfrm>
            <a:off x="1672941" y="5216330"/>
            <a:ext cx="1657488" cy="1191237"/>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cs typeface="Courier New" panose="02070309020205020404" pitchFamily="49" charset="0"/>
              </a:rPr>
              <a:t>서버</a:t>
            </a:r>
            <a:endParaRPr lang="en-US" altLang="ko-KR" sz="1200" b="1"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CPU : 8 </a:t>
            </a:r>
            <a:r>
              <a:rPr lang="ko-KR" altLang="en-US" sz="1100" dirty="0">
                <a:solidFill>
                  <a:schemeClr val="tx2">
                    <a:lumMod val="75000"/>
                  </a:schemeClr>
                </a:solidFill>
                <a:cs typeface="Courier New" panose="02070309020205020404" pitchFamily="49" charset="0"/>
              </a:rPr>
              <a:t>코어</a:t>
            </a:r>
            <a:endParaRPr lang="en-US" altLang="ko-KR" sz="1100"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MM : 32GB</a:t>
            </a:r>
          </a:p>
          <a:p>
            <a:pPr marL="171450" indent="-171450" algn="just">
              <a:lnSpc>
                <a:spcPct val="150000"/>
              </a:lnSpc>
              <a:buFont typeface="Arial" panose="020B0604020202020204" pitchFamily="34" charset="0"/>
              <a:buChar char="•"/>
            </a:pPr>
            <a:r>
              <a:rPr lang="en-US" altLang="zh-CN" sz="1100" dirty="0">
                <a:solidFill>
                  <a:schemeClr val="tx2">
                    <a:lumMod val="75000"/>
                  </a:schemeClr>
                </a:solidFill>
                <a:cs typeface="Courier New" panose="02070309020205020404" pitchFamily="49" charset="0"/>
              </a:rPr>
              <a:t>Ubuntu</a:t>
            </a:r>
            <a:r>
              <a:rPr lang="ko-KR" altLang="en-US" sz="1100" dirty="0">
                <a:solidFill>
                  <a:schemeClr val="tx2">
                    <a:lumMod val="75000"/>
                  </a:schemeClr>
                </a:solidFill>
                <a:cs typeface="Courier New" panose="02070309020205020404" pitchFamily="49" charset="0"/>
              </a:rPr>
              <a:t> </a:t>
            </a:r>
            <a:r>
              <a:rPr lang="en-US" altLang="ko-KR" sz="1100" dirty="0">
                <a:solidFill>
                  <a:schemeClr val="tx2">
                    <a:lumMod val="75000"/>
                  </a:schemeClr>
                </a:solidFill>
                <a:cs typeface="Courier New" panose="02070309020205020404" pitchFamily="49" charset="0"/>
              </a:rPr>
              <a:t>18.4 64bit</a:t>
            </a:r>
          </a:p>
        </p:txBody>
      </p:sp>
      <p:sp>
        <p:nvSpPr>
          <p:cNvPr id="19" name="矩形: 圆角 124">
            <a:extLst>
              <a:ext uri="{FF2B5EF4-FFF2-40B4-BE49-F238E27FC236}">
                <a16:creationId xmlns:a16="http://schemas.microsoft.com/office/drawing/2014/main" id="{FA241E93-9C87-4A1B-97A6-4366C90EF42C}"/>
              </a:ext>
            </a:extLst>
          </p:cNvPr>
          <p:cNvSpPr/>
          <p:nvPr/>
        </p:nvSpPr>
        <p:spPr>
          <a:xfrm>
            <a:off x="3430138" y="5216330"/>
            <a:ext cx="1657488" cy="1191237"/>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cs typeface="Courier New" panose="02070309020205020404" pitchFamily="49" charset="0"/>
              </a:rPr>
              <a:t>스토리지</a:t>
            </a:r>
            <a:endParaRPr lang="en-US" altLang="ko-KR" sz="1200" b="1"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SSD 100GB (</a:t>
            </a:r>
            <a:r>
              <a:rPr lang="ko-KR" altLang="en-US" sz="1100" dirty="0">
                <a:solidFill>
                  <a:schemeClr val="tx2">
                    <a:lumMod val="75000"/>
                  </a:schemeClr>
                </a:solidFill>
                <a:cs typeface="Courier New" panose="02070309020205020404" pitchFamily="49" charset="0"/>
              </a:rPr>
              <a:t>시스템</a:t>
            </a:r>
            <a:r>
              <a:rPr lang="en-US" altLang="ko-KR" sz="1100" dirty="0">
                <a:solidFill>
                  <a:schemeClr val="tx2">
                    <a:lumMod val="75000"/>
                  </a:schemeClr>
                </a:solidFill>
                <a:cs typeface="Courier New" panose="02070309020205020404" pitchFamily="49" charset="0"/>
              </a:rPr>
              <a:t>)</a:t>
            </a: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SSD 400GB (TSDB)</a:t>
            </a: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HDD 1TB (</a:t>
            </a:r>
            <a:r>
              <a:rPr lang="ko-KR" altLang="en-US" sz="1100" dirty="0">
                <a:solidFill>
                  <a:schemeClr val="tx2">
                    <a:lumMod val="75000"/>
                  </a:schemeClr>
                </a:solidFill>
                <a:cs typeface="Courier New" panose="02070309020205020404" pitchFamily="49" charset="0"/>
              </a:rPr>
              <a:t>백업</a:t>
            </a:r>
            <a:r>
              <a:rPr lang="en-US" altLang="ko-KR" sz="1100" dirty="0">
                <a:solidFill>
                  <a:schemeClr val="tx2">
                    <a:lumMod val="75000"/>
                  </a:schemeClr>
                </a:solidFill>
                <a:cs typeface="Courier New" panose="02070309020205020404" pitchFamily="49" charset="0"/>
              </a:rPr>
              <a:t>)</a:t>
            </a:r>
          </a:p>
        </p:txBody>
      </p:sp>
      <p:sp>
        <p:nvSpPr>
          <p:cNvPr id="20" name="矩形: 圆角 124">
            <a:extLst>
              <a:ext uri="{FF2B5EF4-FFF2-40B4-BE49-F238E27FC236}">
                <a16:creationId xmlns:a16="http://schemas.microsoft.com/office/drawing/2014/main" id="{1EFDCFE9-8653-4B0B-8B81-7F6A5EB6C926}"/>
              </a:ext>
            </a:extLst>
          </p:cNvPr>
          <p:cNvSpPr/>
          <p:nvPr/>
        </p:nvSpPr>
        <p:spPr>
          <a:xfrm>
            <a:off x="5187335" y="5216330"/>
            <a:ext cx="1748003" cy="1191237"/>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cs typeface="Courier New" panose="02070309020205020404" pitchFamily="49" charset="0"/>
              </a:rPr>
              <a:t>모니터링</a:t>
            </a:r>
            <a:endParaRPr lang="en-US" altLang="ko-KR" sz="1200" b="1"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ko-KR" altLang="en-US" sz="1100" dirty="0">
                <a:solidFill>
                  <a:schemeClr val="tx2">
                    <a:lumMod val="75000"/>
                  </a:schemeClr>
                </a:solidFill>
                <a:cs typeface="Courier New" panose="02070309020205020404" pitchFamily="49" charset="0"/>
              </a:rPr>
              <a:t>컴퓨팅 자원 모니터링</a:t>
            </a:r>
            <a:r>
              <a:rPr lang="en-US" altLang="ko-KR" sz="1100" dirty="0">
                <a:solidFill>
                  <a:schemeClr val="tx2">
                    <a:lumMod val="75000"/>
                  </a:schemeClr>
                </a:solidFill>
                <a:cs typeface="Courier New" panose="02070309020205020404" pitchFamily="49" charset="0"/>
              </a:rPr>
              <a:t> </a:t>
            </a:r>
            <a:r>
              <a:rPr lang="ko-KR" altLang="en-US" sz="1100" dirty="0">
                <a:solidFill>
                  <a:schemeClr val="tx2">
                    <a:lumMod val="75000"/>
                  </a:schemeClr>
                </a:solidFill>
                <a:cs typeface="Courier New" panose="02070309020205020404" pitchFamily="49" charset="0"/>
              </a:rPr>
              <a:t>그래프 및 통계</a:t>
            </a:r>
            <a:endParaRPr lang="en-US" altLang="ko-KR" sz="1100"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ko-KR" altLang="en-US" sz="1100" dirty="0">
                <a:solidFill>
                  <a:schemeClr val="tx2">
                    <a:lumMod val="75000"/>
                  </a:schemeClr>
                </a:solidFill>
                <a:cs typeface="Courier New" panose="02070309020205020404" pitchFamily="49" charset="0"/>
              </a:rPr>
              <a:t>이벤트 설정 및 통보</a:t>
            </a:r>
            <a:endParaRPr lang="en-US" altLang="zh-CN" sz="1100" dirty="0">
              <a:solidFill>
                <a:schemeClr val="tx2">
                  <a:lumMod val="75000"/>
                </a:schemeClr>
              </a:solidFill>
              <a:cs typeface="Courier New" panose="02070309020205020404" pitchFamily="49" charset="0"/>
            </a:endParaRPr>
          </a:p>
        </p:txBody>
      </p:sp>
      <p:sp>
        <p:nvSpPr>
          <p:cNvPr id="21" name="矩形: 圆角 124">
            <a:extLst>
              <a:ext uri="{FF2B5EF4-FFF2-40B4-BE49-F238E27FC236}">
                <a16:creationId xmlns:a16="http://schemas.microsoft.com/office/drawing/2014/main" id="{739CED2B-ED31-4527-A1C5-6946428D6B07}"/>
              </a:ext>
            </a:extLst>
          </p:cNvPr>
          <p:cNvSpPr/>
          <p:nvPr/>
        </p:nvSpPr>
        <p:spPr>
          <a:xfrm>
            <a:off x="7035047" y="5216330"/>
            <a:ext cx="1748003" cy="1191237"/>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cs typeface="Courier New" panose="02070309020205020404" pitchFamily="49" charset="0"/>
              </a:rPr>
              <a:t>부가기능</a:t>
            </a:r>
            <a:endParaRPr lang="en-US" altLang="ko-KR" sz="1200" b="1"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ko-KR" altLang="en-US" sz="1100" dirty="0">
                <a:solidFill>
                  <a:schemeClr val="tx2">
                    <a:lumMod val="75000"/>
                  </a:schemeClr>
                </a:solidFill>
                <a:cs typeface="Courier New" panose="02070309020205020404" pitchFamily="49" charset="0"/>
              </a:rPr>
              <a:t>공인 </a:t>
            </a:r>
            <a:r>
              <a:rPr lang="en-US" altLang="ko-KR" sz="1100" dirty="0">
                <a:solidFill>
                  <a:schemeClr val="tx2">
                    <a:lumMod val="75000"/>
                  </a:schemeClr>
                </a:solidFill>
                <a:cs typeface="Courier New" panose="02070309020205020404" pitchFamily="49" charset="0"/>
              </a:rPr>
              <a:t>IP</a:t>
            </a:r>
          </a:p>
          <a:p>
            <a:pPr marL="171450" indent="-171450" algn="just">
              <a:lnSpc>
                <a:spcPct val="150000"/>
              </a:lnSpc>
              <a:buFont typeface="Arial" panose="020B0604020202020204" pitchFamily="34" charset="0"/>
              <a:buChar char="•"/>
            </a:pPr>
            <a:r>
              <a:rPr lang="ko-KR" altLang="en-US" sz="1100" dirty="0">
                <a:solidFill>
                  <a:schemeClr val="tx2">
                    <a:lumMod val="75000"/>
                  </a:schemeClr>
                </a:solidFill>
                <a:cs typeface="Courier New" panose="02070309020205020404" pitchFamily="49" charset="0"/>
              </a:rPr>
              <a:t>방화벽</a:t>
            </a:r>
            <a:endParaRPr lang="en-US" altLang="ko-KR" sz="1100"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ko-KR" altLang="en-US" sz="1100" dirty="0">
                <a:solidFill>
                  <a:schemeClr val="tx2">
                    <a:lumMod val="75000"/>
                  </a:schemeClr>
                </a:solidFill>
                <a:cs typeface="Courier New" panose="02070309020205020404" pitchFamily="49" charset="0"/>
              </a:rPr>
              <a:t>스토리지 스냅샷</a:t>
            </a:r>
            <a:endParaRPr lang="en-US" altLang="zh-CN" sz="1100" dirty="0">
              <a:solidFill>
                <a:schemeClr val="tx2">
                  <a:lumMod val="75000"/>
                </a:schemeClr>
              </a:solidFill>
              <a:cs typeface="Courier New" panose="02070309020205020404" pitchFamily="49" charset="0"/>
            </a:endParaRPr>
          </a:p>
        </p:txBody>
      </p:sp>
      <p:sp>
        <p:nvSpPr>
          <p:cNvPr id="22" name="矩形: 圆角 124">
            <a:extLst>
              <a:ext uri="{FF2B5EF4-FFF2-40B4-BE49-F238E27FC236}">
                <a16:creationId xmlns:a16="http://schemas.microsoft.com/office/drawing/2014/main" id="{359F034C-DA69-455F-83DA-F6B614D87764}"/>
              </a:ext>
            </a:extLst>
          </p:cNvPr>
          <p:cNvSpPr/>
          <p:nvPr/>
        </p:nvSpPr>
        <p:spPr>
          <a:xfrm>
            <a:off x="454544" y="2969715"/>
            <a:ext cx="1105581" cy="1062891"/>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ko-KR" altLang="en-US" sz="1200" b="1" i="1" dirty="0">
                <a:solidFill>
                  <a:schemeClr val="accent6">
                    <a:lumMod val="40000"/>
                    <a:lumOff val="60000"/>
                  </a:schemeClr>
                </a:solidFill>
                <a:cs typeface="Courier New" panose="02070309020205020404" pitchFamily="49" charset="0"/>
              </a:rPr>
              <a:t>통신</a:t>
            </a:r>
            <a:endParaRPr lang="en-US" altLang="ko-KR" sz="1200" b="1" i="1" dirty="0">
              <a:solidFill>
                <a:schemeClr val="accent6">
                  <a:lumMod val="40000"/>
                  <a:lumOff val="60000"/>
                </a:schemeClr>
              </a:solidFill>
              <a:cs typeface="Courier New" panose="02070309020205020404" pitchFamily="49" charset="0"/>
            </a:endParaRPr>
          </a:p>
        </p:txBody>
      </p:sp>
      <p:sp>
        <p:nvSpPr>
          <p:cNvPr id="23" name="矩形: 圆角 124">
            <a:extLst>
              <a:ext uri="{FF2B5EF4-FFF2-40B4-BE49-F238E27FC236}">
                <a16:creationId xmlns:a16="http://schemas.microsoft.com/office/drawing/2014/main" id="{8578D524-E130-44DB-9688-AAAD48C801C6}"/>
              </a:ext>
            </a:extLst>
          </p:cNvPr>
          <p:cNvSpPr/>
          <p:nvPr/>
        </p:nvSpPr>
        <p:spPr>
          <a:xfrm>
            <a:off x="1640331" y="3063361"/>
            <a:ext cx="1747400" cy="902133"/>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cs typeface="Courier New" panose="02070309020205020404" pitchFamily="49" charset="0"/>
              </a:rPr>
              <a:t>메시지 브로커</a:t>
            </a:r>
            <a:endParaRPr lang="en-US" altLang="ko-KR" sz="1200" b="1"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RabbitMQ</a:t>
            </a: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AMQP,MQTT,STOMP</a:t>
            </a:r>
          </a:p>
        </p:txBody>
      </p:sp>
      <p:sp>
        <p:nvSpPr>
          <p:cNvPr id="24" name="矩形: 圆角 124">
            <a:extLst>
              <a:ext uri="{FF2B5EF4-FFF2-40B4-BE49-F238E27FC236}">
                <a16:creationId xmlns:a16="http://schemas.microsoft.com/office/drawing/2014/main" id="{BA75572A-3797-4EC6-8930-0C0C194617E7}"/>
              </a:ext>
            </a:extLst>
          </p:cNvPr>
          <p:cNvSpPr/>
          <p:nvPr/>
        </p:nvSpPr>
        <p:spPr>
          <a:xfrm>
            <a:off x="5280338" y="3057451"/>
            <a:ext cx="1712317" cy="902133"/>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schemeClr val="tx2">
                    <a:lumMod val="75000"/>
                  </a:schemeClr>
                </a:solidFill>
                <a:cs typeface="Courier New" panose="02070309020205020404" pitchFamily="49" charset="0"/>
              </a:rPr>
              <a:t>REST API</a:t>
            </a: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Django</a:t>
            </a: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AAS </a:t>
            </a:r>
            <a:r>
              <a:rPr lang="ko-KR" altLang="en-US" sz="1100" dirty="0">
                <a:solidFill>
                  <a:schemeClr val="tx2">
                    <a:lumMod val="75000"/>
                  </a:schemeClr>
                </a:solidFill>
                <a:cs typeface="Courier New" panose="02070309020205020404" pitchFamily="49" charset="0"/>
              </a:rPr>
              <a:t>탐색</a:t>
            </a:r>
            <a:r>
              <a:rPr lang="en-US" altLang="ko-KR" sz="1100" dirty="0">
                <a:solidFill>
                  <a:schemeClr val="tx2">
                    <a:lumMod val="75000"/>
                  </a:schemeClr>
                </a:solidFill>
                <a:cs typeface="Courier New" panose="02070309020205020404" pitchFamily="49" charset="0"/>
              </a:rPr>
              <a:t>,</a:t>
            </a:r>
            <a:r>
              <a:rPr lang="ko-KR" altLang="en-US" sz="1100" dirty="0">
                <a:solidFill>
                  <a:schemeClr val="tx2">
                    <a:lumMod val="75000"/>
                  </a:schemeClr>
                </a:solidFill>
                <a:cs typeface="Courier New" panose="02070309020205020404" pitchFamily="49" charset="0"/>
              </a:rPr>
              <a:t>시계열</a:t>
            </a:r>
            <a:r>
              <a:rPr lang="en-US" altLang="ko-KR" sz="1100" dirty="0">
                <a:solidFill>
                  <a:schemeClr val="tx2">
                    <a:lumMod val="75000"/>
                  </a:schemeClr>
                </a:solidFill>
                <a:cs typeface="Courier New" panose="02070309020205020404" pitchFamily="49" charset="0"/>
              </a:rPr>
              <a:t>DB</a:t>
            </a:r>
          </a:p>
        </p:txBody>
      </p:sp>
      <p:sp>
        <p:nvSpPr>
          <p:cNvPr id="25" name="矩形: 圆角 124">
            <a:extLst>
              <a:ext uri="{FF2B5EF4-FFF2-40B4-BE49-F238E27FC236}">
                <a16:creationId xmlns:a16="http://schemas.microsoft.com/office/drawing/2014/main" id="{7ECDD693-ECDA-48A9-82FC-18CE9B3E4CA8}"/>
              </a:ext>
            </a:extLst>
          </p:cNvPr>
          <p:cNvSpPr/>
          <p:nvPr/>
        </p:nvSpPr>
        <p:spPr>
          <a:xfrm>
            <a:off x="3435062" y="3063360"/>
            <a:ext cx="1804596" cy="902133"/>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schemeClr val="tx2">
                    <a:lumMod val="75000"/>
                  </a:schemeClr>
                </a:solidFill>
                <a:cs typeface="Courier New" panose="02070309020205020404" pitchFamily="49" charset="0"/>
              </a:rPr>
              <a:t>OPC</a:t>
            </a:r>
            <a:r>
              <a:rPr lang="ko-KR" altLang="en-US" sz="1200" b="1" dirty="0">
                <a:solidFill>
                  <a:schemeClr val="tx2">
                    <a:lumMod val="75000"/>
                  </a:schemeClr>
                </a:solidFill>
                <a:cs typeface="Courier New" panose="02070309020205020404" pitchFamily="49" charset="0"/>
              </a:rPr>
              <a:t> </a:t>
            </a:r>
            <a:r>
              <a:rPr lang="en-US" altLang="ko-KR" sz="1200" b="1" dirty="0">
                <a:solidFill>
                  <a:schemeClr val="tx2">
                    <a:lumMod val="75000"/>
                  </a:schemeClr>
                </a:solidFill>
                <a:cs typeface="Courier New" panose="02070309020205020404" pitchFamily="49" charset="0"/>
              </a:rPr>
              <a:t>UA</a:t>
            </a: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Open62541 (Client)</a:t>
            </a:r>
          </a:p>
          <a:p>
            <a:pPr marL="171450" indent="-171450" algn="just">
              <a:lnSpc>
                <a:spcPct val="150000"/>
              </a:lnSpc>
              <a:buFont typeface="Arial" panose="020B0604020202020204" pitchFamily="34" charset="0"/>
              <a:buChar char="•"/>
            </a:pPr>
            <a:r>
              <a:rPr lang="en-US" altLang="ko-KR" sz="1100" dirty="0" err="1">
                <a:solidFill>
                  <a:schemeClr val="tx2">
                    <a:lumMod val="75000"/>
                  </a:schemeClr>
                </a:solidFill>
                <a:cs typeface="Courier New" panose="02070309020205020404" pitchFamily="49" charset="0"/>
              </a:rPr>
              <a:t>Asyncua</a:t>
            </a:r>
            <a:r>
              <a:rPr lang="en-US" altLang="ko-KR" sz="1100" dirty="0">
                <a:solidFill>
                  <a:schemeClr val="tx2">
                    <a:lumMod val="75000"/>
                  </a:schemeClr>
                </a:solidFill>
                <a:cs typeface="Courier New" panose="02070309020205020404" pitchFamily="49" charset="0"/>
              </a:rPr>
              <a:t> (AAS </a:t>
            </a:r>
            <a:r>
              <a:rPr lang="ko-KR" altLang="en-US" sz="1100" dirty="0">
                <a:solidFill>
                  <a:schemeClr val="tx2">
                    <a:lumMod val="75000"/>
                  </a:schemeClr>
                </a:solidFill>
                <a:cs typeface="Courier New" panose="02070309020205020404" pitchFamily="49" charset="0"/>
              </a:rPr>
              <a:t>관리</a:t>
            </a:r>
            <a:r>
              <a:rPr lang="en-US" altLang="ko-KR" sz="1100" dirty="0">
                <a:solidFill>
                  <a:schemeClr val="tx2">
                    <a:lumMod val="75000"/>
                  </a:schemeClr>
                </a:solidFill>
                <a:cs typeface="Courier New" panose="02070309020205020404" pitchFamily="49" charset="0"/>
              </a:rPr>
              <a:t>)</a:t>
            </a:r>
          </a:p>
        </p:txBody>
      </p:sp>
      <p:sp>
        <p:nvSpPr>
          <p:cNvPr id="26" name="矩形: 圆角 124">
            <a:extLst>
              <a:ext uri="{FF2B5EF4-FFF2-40B4-BE49-F238E27FC236}">
                <a16:creationId xmlns:a16="http://schemas.microsoft.com/office/drawing/2014/main" id="{988DCF82-223F-46AC-91E4-89810089D067}"/>
              </a:ext>
            </a:extLst>
          </p:cNvPr>
          <p:cNvSpPr/>
          <p:nvPr/>
        </p:nvSpPr>
        <p:spPr>
          <a:xfrm>
            <a:off x="7026432" y="3054465"/>
            <a:ext cx="1748003" cy="902133"/>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cs typeface="Courier New" panose="02070309020205020404" pitchFamily="49" charset="0"/>
              </a:rPr>
              <a:t>통신 보안</a:t>
            </a:r>
            <a:endParaRPr lang="en-US" altLang="ko-KR" sz="1200" b="1"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OpenSSL</a:t>
            </a: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TLS, </a:t>
            </a:r>
            <a:r>
              <a:rPr lang="ko-KR" altLang="en-US" sz="1100" dirty="0">
                <a:solidFill>
                  <a:schemeClr val="tx2">
                    <a:lumMod val="75000"/>
                  </a:schemeClr>
                </a:solidFill>
                <a:cs typeface="Courier New" panose="02070309020205020404" pitchFamily="49" charset="0"/>
              </a:rPr>
              <a:t>인증서</a:t>
            </a:r>
            <a:endParaRPr lang="en-US" altLang="ko-KR" sz="1100" dirty="0">
              <a:solidFill>
                <a:schemeClr val="tx2">
                  <a:lumMod val="75000"/>
                </a:schemeClr>
              </a:solidFill>
              <a:cs typeface="Courier New" panose="02070309020205020404" pitchFamily="49" charset="0"/>
            </a:endParaRPr>
          </a:p>
        </p:txBody>
      </p:sp>
      <p:sp>
        <p:nvSpPr>
          <p:cNvPr id="27" name="직사각형 26">
            <a:extLst>
              <a:ext uri="{FF2B5EF4-FFF2-40B4-BE49-F238E27FC236}">
                <a16:creationId xmlns:a16="http://schemas.microsoft.com/office/drawing/2014/main" id="{EF3610AC-33E8-4316-BFEC-FA4E1D8457F5}"/>
              </a:ext>
            </a:extLst>
          </p:cNvPr>
          <p:cNvSpPr/>
          <p:nvPr/>
        </p:nvSpPr>
        <p:spPr>
          <a:xfrm>
            <a:off x="463160" y="4051932"/>
            <a:ext cx="8422546" cy="106656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p:txBody>
      </p:sp>
      <p:sp>
        <p:nvSpPr>
          <p:cNvPr id="28" name="矩形: 圆角 124">
            <a:extLst>
              <a:ext uri="{FF2B5EF4-FFF2-40B4-BE49-F238E27FC236}">
                <a16:creationId xmlns:a16="http://schemas.microsoft.com/office/drawing/2014/main" id="{EF2A1F30-81B4-4015-9378-BAF6F1EE957C}"/>
              </a:ext>
            </a:extLst>
          </p:cNvPr>
          <p:cNvSpPr/>
          <p:nvPr/>
        </p:nvSpPr>
        <p:spPr>
          <a:xfrm>
            <a:off x="463160" y="4051932"/>
            <a:ext cx="1105581" cy="1062891"/>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ko-KR" altLang="en-US" sz="1200" b="1" i="1" dirty="0">
                <a:solidFill>
                  <a:schemeClr val="accent6">
                    <a:lumMod val="40000"/>
                    <a:lumOff val="60000"/>
                  </a:schemeClr>
                </a:solidFill>
                <a:cs typeface="Courier New" panose="02070309020205020404" pitchFamily="49" charset="0"/>
              </a:rPr>
              <a:t>데이터베이스</a:t>
            </a:r>
            <a:endParaRPr lang="en-US" altLang="ko-KR" sz="1200" b="1" i="1" dirty="0">
              <a:solidFill>
                <a:schemeClr val="accent6">
                  <a:lumMod val="40000"/>
                  <a:lumOff val="60000"/>
                </a:schemeClr>
              </a:solidFill>
              <a:cs typeface="Courier New" panose="02070309020205020404" pitchFamily="49" charset="0"/>
            </a:endParaRPr>
          </a:p>
        </p:txBody>
      </p:sp>
      <p:sp>
        <p:nvSpPr>
          <p:cNvPr id="29" name="矩形: 圆角 124">
            <a:extLst>
              <a:ext uri="{FF2B5EF4-FFF2-40B4-BE49-F238E27FC236}">
                <a16:creationId xmlns:a16="http://schemas.microsoft.com/office/drawing/2014/main" id="{EBB171AD-42D8-43EB-B9CF-42DFD1851C9C}"/>
              </a:ext>
            </a:extLst>
          </p:cNvPr>
          <p:cNvSpPr/>
          <p:nvPr/>
        </p:nvSpPr>
        <p:spPr>
          <a:xfrm>
            <a:off x="1648944" y="4132310"/>
            <a:ext cx="1676991" cy="902133"/>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latin typeface="+mj-ea"/>
                <a:ea typeface="+mj-ea"/>
                <a:cs typeface="Courier New" panose="02070309020205020404" pitchFamily="49" charset="0"/>
              </a:rPr>
              <a:t>시계열 </a:t>
            </a:r>
            <a:r>
              <a:rPr lang="en-US" altLang="ko-KR" sz="1200" b="1" dirty="0">
                <a:solidFill>
                  <a:schemeClr val="tx2">
                    <a:lumMod val="75000"/>
                  </a:schemeClr>
                </a:solidFill>
                <a:latin typeface="+mj-ea"/>
                <a:ea typeface="+mj-ea"/>
                <a:cs typeface="Courier New" panose="02070309020205020404" pitchFamily="49" charset="0"/>
              </a:rPr>
              <a:t>DB</a:t>
            </a:r>
          </a:p>
          <a:p>
            <a:pPr marL="171450" indent="-171450" algn="just">
              <a:lnSpc>
                <a:spcPct val="150000"/>
              </a:lnSpc>
              <a:buFont typeface="Arial" panose="020B0604020202020204" pitchFamily="34" charset="0"/>
              <a:buChar char="•"/>
            </a:pPr>
            <a:r>
              <a:rPr lang="en-US" altLang="ko-KR" sz="1100" dirty="0" err="1">
                <a:solidFill>
                  <a:schemeClr val="tx2">
                    <a:lumMod val="75000"/>
                  </a:schemeClr>
                </a:solidFill>
                <a:cs typeface="Courier New" panose="02070309020205020404" pitchFamily="49" charset="0"/>
              </a:rPr>
              <a:t>machbase</a:t>
            </a:r>
            <a:endParaRPr lang="en-US" altLang="ko-KR" sz="1100"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AAS</a:t>
            </a:r>
            <a:r>
              <a:rPr lang="ko-KR" altLang="en-US" sz="1100" dirty="0">
                <a:solidFill>
                  <a:schemeClr val="tx2">
                    <a:lumMod val="75000"/>
                  </a:schemeClr>
                </a:solidFill>
                <a:cs typeface="Courier New" panose="02070309020205020404" pitchFamily="49" charset="0"/>
              </a:rPr>
              <a:t>기반데이터관리</a:t>
            </a:r>
            <a:endParaRPr lang="en-US" altLang="ko-KR" sz="1100" dirty="0">
              <a:solidFill>
                <a:schemeClr val="tx2">
                  <a:lumMod val="75000"/>
                </a:schemeClr>
              </a:solidFill>
              <a:cs typeface="Courier New" panose="02070309020205020404" pitchFamily="49" charset="0"/>
            </a:endParaRPr>
          </a:p>
        </p:txBody>
      </p:sp>
      <p:sp>
        <p:nvSpPr>
          <p:cNvPr id="30" name="矩形: 圆角 124">
            <a:extLst>
              <a:ext uri="{FF2B5EF4-FFF2-40B4-BE49-F238E27FC236}">
                <a16:creationId xmlns:a16="http://schemas.microsoft.com/office/drawing/2014/main" id="{0F4DD5B4-20B3-45AB-8C7B-1BB4F4AB5FCE}"/>
              </a:ext>
            </a:extLst>
          </p:cNvPr>
          <p:cNvSpPr/>
          <p:nvPr/>
        </p:nvSpPr>
        <p:spPr>
          <a:xfrm>
            <a:off x="7035047" y="4132310"/>
            <a:ext cx="1748003" cy="902133"/>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latin typeface="+mn-ea"/>
                <a:cs typeface="Courier New" panose="02070309020205020404" pitchFamily="49" charset="0"/>
              </a:rPr>
              <a:t>관리 </a:t>
            </a:r>
            <a:r>
              <a:rPr lang="en-US" altLang="ko-KR" sz="1200" b="1" dirty="0">
                <a:solidFill>
                  <a:schemeClr val="tx2">
                    <a:lumMod val="75000"/>
                  </a:schemeClr>
                </a:solidFill>
                <a:latin typeface="+mn-ea"/>
                <a:cs typeface="Courier New" panose="02070309020205020404" pitchFamily="49" charset="0"/>
              </a:rPr>
              <a:t>DB</a:t>
            </a:r>
          </a:p>
          <a:p>
            <a:pPr marL="171450" indent="-171450" algn="just">
              <a:lnSpc>
                <a:spcPct val="150000"/>
              </a:lnSpc>
              <a:buFont typeface="Arial" panose="020B0604020202020204" pitchFamily="34" charset="0"/>
              <a:buChar char="•"/>
            </a:pPr>
            <a:r>
              <a:rPr lang="en-US" altLang="ko-KR" sz="1100" dirty="0" err="1">
                <a:solidFill>
                  <a:schemeClr val="tx2">
                    <a:lumMod val="75000"/>
                  </a:schemeClr>
                </a:solidFill>
                <a:cs typeface="Courier New" panose="02070309020205020404" pitchFamily="49" charset="0"/>
              </a:rPr>
              <a:t>mariaDB</a:t>
            </a:r>
            <a:endParaRPr lang="en-US" altLang="ko-KR" sz="1100"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ko-KR" altLang="en-US" sz="1100" dirty="0">
                <a:solidFill>
                  <a:schemeClr val="tx2">
                    <a:lumMod val="75000"/>
                  </a:schemeClr>
                </a:solidFill>
                <a:cs typeface="Courier New" panose="02070309020205020404" pitchFamily="49" charset="0"/>
              </a:rPr>
              <a:t>사용자정보</a:t>
            </a:r>
            <a:r>
              <a:rPr lang="en-US" altLang="ko-KR" sz="1100" dirty="0">
                <a:solidFill>
                  <a:schemeClr val="tx2">
                    <a:lumMod val="75000"/>
                  </a:schemeClr>
                </a:solidFill>
                <a:cs typeface="Courier New" panose="02070309020205020404" pitchFamily="49" charset="0"/>
              </a:rPr>
              <a:t>, AAS</a:t>
            </a:r>
            <a:r>
              <a:rPr lang="ko-KR" altLang="en-US" sz="1100" dirty="0">
                <a:solidFill>
                  <a:schemeClr val="tx2">
                    <a:lumMod val="75000"/>
                  </a:schemeClr>
                </a:solidFill>
                <a:cs typeface="Courier New" panose="02070309020205020404" pitchFamily="49" charset="0"/>
              </a:rPr>
              <a:t>모델</a:t>
            </a:r>
            <a:endParaRPr lang="en-US" altLang="ko-KR" sz="1100" dirty="0">
              <a:solidFill>
                <a:schemeClr val="tx2">
                  <a:lumMod val="75000"/>
                </a:schemeClr>
              </a:solidFill>
              <a:cs typeface="Courier New" panose="02070309020205020404" pitchFamily="49" charset="0"/>
            </a:endParaRPr>
          </a:p>
        </p:txBody>
      </p:sp>
      <p:sp>
        <p:nvSpPr>
          <p:cNvPr id="31" name="순서도: 자기 디스크 30">
            <a:extLst>
              <a:ext uri="{FF2B5EF4-FFF2-40B4-BE49-F238E27FC236}">
                <a16:creationId xmlns:a16="http://schemas.microsoft.com/office/drawing/2014/main" id="{DE325BD3-3577-4CE3-870F-AC8F06A9795F}"/>
              </a:ext>
            </a:extLst>
          </p:cNvPr>
          <p:cNvSpPr/>
          <p:nvPr/>
        </p:nvSpPr>
        <p:spPr>
          <a:xfrm>
            <a:off x="3745505" y="4236671"/>
            <a:ext cx="1127422" cy="693410"/>
          </a:xfrm>
          <a:prstGeom prst="flowChartMagneticDisk">
            <a:avLst/>
          </a:prstGeom>
          <a:solidFill>
            <a:schemeClr val="accent1">
              <a:lumMod val="75000"/>
            </a:schemeClr>
          </a:solidFill>
          <a:ln w="6350">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b="1" dirty="0"/>
              <a:t>시계열 </a:t>
            </a:r>
            <a:endParaRPr lang="en-US" altLang="ko-KR" sz="1000" b="1" dirty="0"/>
          </a:p>
          <a:p>
            <a:pPr algn="ctr"/>
            <a:r>
              <a:rPr lang="ko-KR" altLang="en-US" sz="1000" b="1" dirty="0"/>
              <a:t>데이터베이스</a:t>
            </a:r>
          </a:p>
        </p:txBody>
      </p:sp>
      <p:cxnSp>
        <p:nvCxnSpPr>
          <p:cNvPr id="32" name="직선 화살표 연결선 31">
            <a:extLst>
              <a:ext uri="{FF2B5EF4-FFF2-40B4-BE49-F238E27FC236}">
                <a16:creationId xmlns:a16="http://schemas.microsoft.com/office/drawing/2014/main" id="{8422FC60-1EB7-4F91-81DF-43EE8A4DA140}"/>
              </a:ext>
            </a:extLst>
          </p:cNvPr>
          <p:cNvCxnSpPr>
            <a:cxnSpLocks/>
            <a:endCxn id="31" idx="1"/>
          </p:cNvCxnSpPr>
          <p:nvPr/>
        </p:nvCxnSpPr>
        <p:spPr>
          <a:xfrm>
            <a:off x="4309065" y="3938256"/>
            <a:ext cx="151" cy="298415"/>
          </a:xfrm>
          <a:prstGeom prst="straightConnector1">
            <a:avLst/>
          </a:prstGeom>
          <a:ln>
            <a:solidFill>
              <a:schemeClr val="accent1"/>
            </a:solidFill>
            <a:prstDash val="sysDot"/>
            <a:headEnd type="none"/>
            <a:tailEnd type="triangle"/>
          </a:ln>
        </p:spPr>
        <p:style>
          <a:lnRef idx="3">
            <a:schemeClr val="accent5"/>
          </a:lnRef>
          <a:fillRef idx="0">
            <a:schemeClr val="accent5"/>
          </a:fillRef>
          <a:effectRef idx="2">
            <a:schemeClr val="accent5"/>
          </a:effectRef>
          <a:fontRef idx="minor">
            <a:schemeClr val="tx1"/>
          </a:fontRef>
        </p:style>
      </p:cxnSp>
      <p:sp>
        <p:nvSpPr>
          <p:cNvPr id="33" name="순서도: 자기 디스크 32">
            <a:extLst>
              <a:ext uri="{FF2B5EF4-FFF2-40B4-BE49-F238E27FC236}">
                <a16:creationId xmlns:a16="http://schemas.microsoft.com/office/drawing/2014/main" id="{ACF84FC4-420B-48DD-BC30-C3598607BDDC}"/>
              </a:ext>
            </a:extLst>
          </p:cNvPr>
          <p:cNvSpPr/>
          <p:nvPr/>
        </p:nvSpPr>
        <p:spPr>
          <a:xfrm>
            <a:off x="5489011" y="4236672"/>
            <a:ext cx="1127422" cy="693410"/>
          </a:xfrm>
          <a:prstGeom prst="flowChartMagneticDisk">
            <a:avLst/>
          </a:prstGeom>
          <a:solidFill>
            <a:schemeClr val="accent1">
              <a:lumMod val="75000"/>
            </a:schemeClr>
          </a:solidFill>
          <a:ln w="6350">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b="1" dirty="0"/>
              <a:t>관계형</a:t>
            </a:r>
            <a:endParaRPr lang="en-US" altLang="ko-KR" sz="1000" b="1" dirty="0"/>
          </a:p>
          <a:p>
            <a:pPr algn="ctr"/>
            <a:r>
              <a:rPr lang="ko-KR" altLang="en-US" sz="1000" b="1" dirty="0"/>
              <a:t>데이터베이스</a:t>
            </a:r>
          </a:p>
        </p:txBody>
      </p:sp>
      <p:cxnSp>
        <p:nvCxnSpPr>
          <p:cNvPr id="34" name="직선 화살표 연결선 33">
            <a:extLst>
              <a:ext uri="{FF2B5EF4-FFF2-40B4-BE49-F238E27FC236}">
                <a16:creationId xmlns:a16="http://schemas.microsoft.com/office/drawing/2014/main" id="{D5B2B2DA-E631-4D93-ADA1-95A78C681FE6}"/>
              </a:ext>
            </a:extLst>
          </p:cNvPr>
          <p:cNvCxnSpPr>
            <a:cxnSpLocks/>
            <a:stCxn id="30" idx="1"/>
            <a:endCxn id="33" idx="4"/>
          </p:cNvCxnSpPr>
          <p:nvPr/>
        </p:nvCxnSpPr>
        <p:spPr>
          <a:xfrm flipH="1">
            <a:off x="6616433" y="4583377"/>
            <a:ext cx="418614" cy="0"/>
          </a:xfrm>
          <a:prstGeom prst="straightConnector1">
            <a:avLst/>
          </a:prstGeom>
          <a:ln>
            <a:solidFill>
              <a:schemeClr val="accent1"/>
            </a:solidFill>
            <a:prstDash val="sysDot"/>
            <a:headEnd type="none"/>
            <a:tailEnd type="triangle"/>
          </a:ln>
        </p:spPr>
        <p:style>
          <a:lnRef idx="3">
            <a:schemeClr val="accent5"/>
          </a:lnRef>
          <a:fillRef idx="0">
            <a:schemeClr val="accent5"/>
          </a:fillRef>
          <a:effectRef idx="2">
            <a:schemeClr val="accent5"/>
          </a:effectRef>
          <a:fontRef idx="minor">
            <a:schemeClr val="tx1"/>
          </a:fontRef>
        </p:style>
      </p:cxnSp>
      <p:sp>
        <p:nvSpPr>
          <p:cNvPr id="35" name="직사각형 34">
            <a:extLst>
              <a:ext uri="{FF2B5EF4-FFF2-40B4-BE49-F238E27FC236}">
                <a16:creationId xmlns:a16="http://schemas.microsoft.com/office/drawing/2014/main" id="{DD049D28-B86B-4D9F-8F5C-FF6BEED890FF}"/>
              </a:ext>
            </a:extLst>
          </p:cNvPr>
          <p:cNvSpPr/>
          <p:nvPr/>
        </p:nvSpPr>
        <p:spPr>
          <a:xfrm>
            <a:off x="459333" y="769784"/>
            <a:ext cx="8422546" cy="217408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p:txBody>
      </p:sp>
      <p:sp>
        <p:nvSpPr>
          <p:cNvPr id="36" name="矩形: 圆角 124">
            <a:extLst>
              <a:ext uri="{FF2B5EF4-FFF2-40B4-BE49-F238E27FC236}">
                <a16:creationId xmlns:a16="http://schemas.microsoft.com/office/drawing/2014/main" id="{44544A3A-7F2F-4820-AA89-C7514EE37C39}"/>
              </a:ext>
            </a:extLst>
          </p:cNvPr>
          <p:cNvSpPr/>
          <p:nvPr/>
        </p:nvSpPr>
        <p:spPr>
          <a:xfrm>
            <a:off x="455378" y="769784"/>
            <a:ext cx="1105581" cy="2178506"/>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ko-KR" altLang="en-US" sz="1200" b="1" i="1" dirty="0">
                <a:solidFill>
                  <a:schemeClr val="accent6">
                    <a:lumMod val="40000"/>
                    <a:lumOff val="60000"/>
                  </a:schemeClr>
                </a:solidFill>
                <a:cs typeface="Courier New" panose="02070309020205020404" pitchFamily="49" charset="0"/>
              </a:rPr>
              <a:t>애플리케이션</a:t>
            </a:r>
            <a:endParaRPr lang="en-US" altLang="ko-KR" sz="1200" b="1" i="1" dirty="0">
              <a:solidFill>
                <a:schemeClr val="accent6">
                  <a:lumMod val="40000"/>
                  <a:lumOff val="60000"/>
                </a:schemeClr>
              </a:solidFill>
              <a:cs typeface="Courier New" panose="02070309020205020404" pitchFamily="49" charset="0"/>
            </a:endParaRPr>
          </a:p>
        </p:txBody>
      </p:sp>
      <p:sp>
        <p:nvSpPr>
          <p:cNvPr id="38" name="矩形: 圆角 124">
            <a:extLst>
              <a:ext uri="{FF2B5EF4-FFF2-40B4-BE49-F238E27FC236}">
                <a16:creationId xmlns:a16="http://schemas.microsoft.com/office/drawing/2014/main" id="{4064A5FA-84C0-4417-B70B-21A8C540850E}"/>
              </a:ext>
            </a:extLst>
          </p:cNvPr>
          <p:cNvSpPr/>
          <p:nvPr/>
        </p:nvSpPr>
        <p:spPr>
          <a:xfrm>
            <a:off x="3784035" y="884627"/>
            <a:ext cx="2254002" cy="1394131"/>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cs typeface="Courier New" panose="02070309020205020404" pitchFamily="49" charset="0"/>
              </a:rPr>
              <a:t>수집 에이전트</a:t>
            </a:r>
            <a:endParaRPr lang="en-US" altLang="ko-KR" sz="1200" b="1"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OPC-UA</a:t>
            </a:r>
            <a:r>
              <a:rPr lang="ko-KR" altLang="en-US" sz="1100" dirty="0">
                <a:solidFill>
                  <a:schemeClr val="tx2">
                    <a:lumMod val="75000"/>
                  </a:schemeClr>
                </a:solidFill>
                <a:cs typeface="Courier New" panose="02070309020205020404" pitchFamily="49" charset="0"/>
              </a:rPr>
              <a:t> 기반 실시간 수집</a:t>
            </a:r>
            <a:endParaRPr lang="en-US" altLang="ko-KR" sz="1100"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ko-KR" altLang="en-US" sz="1100" dirty="0">
                <a:solidFill>
                  <a:schemeClr val="tx2">
                    <a:lumMod val="75000"/>
                  </a:schemeClr>
                </a:solidFill>
                <a:cs typeface="Courier New" panose="02070309020205020404" pitchFamily="49" charset="0"/>
              </a:rPr>
              <a:t>시계열 </a:t>
            </a:r>
            <a:r>
              <a:rPr lang="en-US" altLang="ko-KR" sz="1100" dirty="0">
                <a:solidFill>
                  <a:schemeClr val="tx2">
                    <a:lumMod val="75000"/>
                  </a:schemeClr>
                </a:solidFill>
                <a:cs typeface="Courier New" panose="02070309020205020404" pitchFamily="49" charset="0"/>
              </a:rPr>
              <a:t>DB </a:t>
            </a:r>
            <a:r>
              <a:rPr lang="ko-KR" altLang="en-US" sz="1100" dirty="0">
                <a:solidFill>
                  <a:schemeClr val="tx2">
                    <a:lumMod val="75000"/>
                  </a:schemeClr>
                </a:solidFill>
                <a:cs typeface="Courier New" panose="02070309020205020404" pitchFamily="49" charset="0"/>
              </a:rPr>
              <a:t>저장</a:t>
            </a:r>
            <a:endParaRPr lang="en-US" altLang="ko-KR" sz="1100"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en-US" altLang="ko-KR" sz="1100" dirty="0" err="1">
                <a:solidFill>
                  <a:schemeClr val="tx2">
                    <a:lumMod val="75000"/>
                  </a:schemeClr>
                </a:solidFill>
                <a:cs typeface="Courier New" panose="02070309020205020404" pitchFamily="49" charset="0"/>
              </a:rPr>
              <a:t>RestAPI</a:t>
            </a:r>
            <a:r>
              <a:rPr lang="en-US" altLang="ko-KR" sz="1100" dirty="0">
                <a:solidFill>
                  <a:schemeClr val="tx2">
                    <a:lumMod val="75000"/>
                  </a:schemeClr>
                </a:solidFill>
                <a:cs typeface="Courier New" panose="02070309020205020404" pitchFamily="49" charset="0"/>
              </a:rPr>
              <a:t> (</a:t>
            </a:r>
            <a:r>
              <a:rPr lang="ko-KR" altLang="en-US" sz="1100" dirty="0">
                <a:solidFill>
                  <a:schemeClr val="tx2">
                    <a:lumMod val="75000"/>
                  </a:schemeClr>
                </a:solidFill>
                <a:cs typeface="Courier New" panose="02070309020205020404" pitchFamily="49" charset="0"/>
              </a:rPr>
              <a:t>태그 데이터 조회</a:t>
            </a:r>
            <a:r>
              <a:rPr lang="en-US" altLang="ko-KR" sz="1100" dirty="0">
                <a:solidFill>
                  <a:schemeClr val="tx2">
                    <a:lumMod val="75000"/>
                  </a:schemeClr>
                </a:solidFill>
                <a:cs typeface="Courier New" panose="02070309020205020404" pitchFamily="49" charset="0"/>
              </a:rPr>
              <a:t>)</a:t>
            </a:r>
          </a:p>
          <a:p>
            <a:pPr marL="171450" indent="-171450" algn="just">
              <a:lnSpc>
                <a:spcPct val="150000"/>
              </a:lnSpc>
              <a:buFont typeface="Arial" panose="020B0604020202020204" pitchFamily="34" charset="0"/>
              <a:buChar char="•"/>
            </a:pPr>
            <a:r>
              <a:rPr lang="ko-KR" altLang="en-US" sz="1100" dirty="0">
                <a:solidFill>
                  <a:schemeClr val="tx2">
                    <a:lumMod val="75000"/>
                  </a:schemeClr>
                </a:solidFill>
                <a:cs typeface="Courier New" panose="02070309020205020404" pitchFamily="49" charset="0"/>
              </a:rPr>
              <a:t>수집 상태 모니터링</a:t>
            </a:r>
            <a:endParaRPr lang="en-US" altLang="ko-KR" sz="1100" dirty="0">
              <a:solidFill>
                <a:schemeClr val="tx2">
                  <a:lumMod val="75000"/>
                </a:schemeClr>
              </a:solidFill>
              <a:cs typeface="Courier New" panose="02070309020205020404" pitchFamily="49" charset="0"/>
            </a:endParaRPr>
          </a:p>
        </p:txBody>
      </p:sp>
      <p:sp>
        <p:nvSpPr>
          <p:cNvPr id="39" name="矩形: 圆角 124">
            <a:extLst>
              <a:ext uri="{FF2B5EF4-FFF2-40B4-BE49-F238E27FC236}">
                <a16:creationId xmlns:a16="http://schemas.microsoft.com/office/drawing/2014/main" id="{8DBCC574-67C9-458D-8533-6D08AA91DB01}"/>
              </a:ext>
            </a:extLst>
          </p:cNvPr>
          <p:cNvSpPr/>
          <p:nvPr/>
        </p:nvSpPr>
        <p:spPr>
          <a:xfrm>
            <a:off x="1641161" y="884627"/>
            <a:ext cx="2045323" cy="1393431"/>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schemeClr val="tx2">
                    <a:lumMod val="75000"/>
                  </a:schemeClr>
                </a:solidFill>
                <a:cs typeface="Courier New" panose="02070309020205020404" pitchFamily="49" charset="0"/>
              </a:rPr>
              <a:t>AAS</a:t>
            </a:r>
            <a:r>
              <a:rPr lang="ko-KR" altLang="en-US" sz="1200" b="1" dirty="0">
                <a:solidFill>
                  <a:schemeClr val="tx2">
                    <a:lumMod val="75000"/>
                  </a:schemeClr>
                </a:solidFill>
                <a:cs typeface="Courier New" panose="02070309020205020404" pitchFamily="49" charset="0"/>
              </a:rPr>
              <a:t> 에이전트</a:t>
            </a:r>
            <a:endParaRPr lang="en-US" altLang="ko-KR" sz="1200" b="1"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AAS </a:t>
            </a:r>
            <a:r>
              <a:rPr lang="ko-KR" altLang="en-US" sz="1100" dirty="0">
                <a:solidFill>
                  <a:schemeClr val="tx2">
                    <a:lumMod val="75000"/>
                  </a:schemeClr>
                </a:solidFill>
                <a:cs typeface="Courier New" panose="02070309020205020404" pitchFamily="49" charset="0"/>
              </a:rPr>
              <a:t>템플릿 관리</a:t>
            </a:r>
            <a:endParaRPr lang="en-US" altLang="ko-KR" sz="1100"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AAS </a:t>
            </a:r>
            <a:r>
              <a:rPr lang="ko-KR" altLang="en-US" sz="1100" dirty="0">
                <a:solidFill>
                  <a:schemeClr val="tx2">
                    <a:lumMod val="75000"/>
                  </a:schemeClr>
                </a:solidFill>
                <a:cs typeface="Courier New" panose="02070309020205020404" pitchFamily="49" charset="0"/>
              </a:rPr>
              <a:t>탐색기</a:t>
            </a:r>
            <a:endParaRPr lang="en-US" altLang="ko-KR" sz="1100"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AAS – OPC</a:t>
            </a:r>
            <a:r>
              <a:rPr lang="ko-KR" altLang="en-US" sz="1100" dirty="0">
                <a:solidFill>
                  <a:schemeClr val="tx2">
                    <a:lumMod val="75000"/>
                  </a:schemeClr>
                </a:solidFill>
                <a:cs typeface="Courier New" panose="02070309020205020404" pitchFamily="49" charset="0"/>
              </a:rPr>
              <a:t> </a:t>
            </a:r>
            <a:r>
              <a:rPr lang="en-US" altLang="ko-KR" sz="1100" dirty="0">
                <a:solidFill>
                  <a:schemeClr val="tx2">
                    <a:lumMod val="75000"/>
                  </a:schemeClr>
                </a:solidFill>
                <a:cs typeface="Courier New" panose="02070309020205020404" pitchFamily="49" charset="0"/>
              </a:rPr>
              <a:t>UA</a:t>
            </a:r>
            <a:r>
              <a:rPr lang="ko-KR" altLang="en-US" sz="1100" dirty="0">
                <a:solidFill>
                  <a:schemeClr val="tx2">
                    <a:lumMod val="75000"/>
                  </a:schemeClr>
                </a:solidFill>
                <a:cs typeface="Courier New" panose="02070309020205020404" pitchFamily="49" charset="0"/>
              </a:rPr>
              <a:t> 변환</a:t>
            </a:r>
            <a:endParaRPr lang="en-US" altLang="ko-KR" sz="1100"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AAS – </a:t>
            </a:r>
            <a:r>
              <a:rPr lang="ko-KR" altLang="en-US" sz="1100" dirty="0">
                <a:solidFill>
                  <a:schemeClr val="tx2">
                    <a:lumMod val="75000"/>
                  </a:schemeClr>
                </a:solidFill>
                <a:cs typeface="Courier New" panose="02070309020205020404" pitchFamily="49" charset="0"/>
              </a:rPr>
              <a:t>시계열 </a:t>
            </a:r>
            <a:r>
              <a:rPr lang="en-US" altLang="ko-KR" sz="1100" dirty="0">
                <a:solidFill>
                  <a:schemeClr val="tx2">
                    <a:lumMod val="75000"/>
                  </a:schemeClr>
                </a:solidFill>
                <a:cs typeface="Courier New" panose="02070309020205020404" pitchFamily="49" charset="0"/>
              </a:rPr>
              <a:t>DB </a:t>
            </a:r>
            <a:r>
              <a:rPr lang="ko-KR" altLang="en-US" sz="1100" dirty="0">
                <a:solidFill>
                  <a:schemeClr val="tx2">
                    <a:lumMod val="75000"/>
                  </a:schemeClr>
                </a:solidFill>
                <a:cs typeface="Courier New" panose="02070309020205020404" pitchFamily="49" charset="0"/>
              </a:rPr>
              <a:t>매핑</a:t>
            </a:r>
            <a:endParaRPr lang="en-US" altLang="ko-KR" sz="1100" dirty="0">
              <a:solidFill>
                <a:schemeClr val="tx2">
                  <a:lumMod val="75000"/>
                </a:schemeClr>
              </a:solidFill>
              <a:cs typeface="Courier New" panose="02070309020205020404" pitchFamily="49" charset="0"/>
            </a:endParaRPr>
          </a:p>
        </p:txBody>
      </p:sp>
      <p:sp>
        <p:nvSpPr>
          <p:cNvPr id="40" name="矩形: 圆角 124">
            <a:extLst>
              <a:ext uri="{FF2B5EF4-FFF2-40B4-BE49-F238E27FC236}">
                <a16:creationId xmlns:a16="http://schemas.microsoft.com/office/drawing/2014/main" id="{BC6C1792-AB8D-4AD2-A145-8A9E20568A09}"/>
              </a:ext>
            </a:extLst>
          </p:cNvPr>
          <p:cNvSpPr/>
          <p:nvPr/>
        </p:nvSpPr>
        <p:spPr>
          <a:xfrm>
            <a:off x="6153263" y="884627"/>
            <a:ext cx="2613390" cy="1394131"/>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latin typeface="+mn-ea"/>
                <a:cs typeface="Courier New" panose="02070309020205020404" pitchFamily="49" charset="0"/>
              </a:rPr>
              <a:t>사용자 </a:t>
            </a:r>
            <a:r>
              <a:rPr lang="en-US" altLang="ko-KR" sz="1200" b="1" dirty="0">
                <a:solidFill>
                  <a:schemeClr val="tx2">
                    <a:lumMod val="75000"/>
                  </a:schemeClr>
                </a:solidFill>
                <a:latin typeface="+mn-ea"/>
                <a:cs typeface="Courier New" panose="02070309020205020404" pitchFamily="49" charset="0"/>
              </a:rPr>
              <a:t>UI</a:t>
            </a:r>
          </a:p>
          <a:p>
            <a:pPr marL="171450" indent="-171450" algn="just">
              <a:lnSpc>
                <a:spcPct val="150000"/>
              </a:lnSpc>
              <a:buFont typeface="Arial" panose="020B0604020202020204" pitchFamily="34" charset="0"/>
              <a:buChar char="•"/>
            </a:pPr>
            <a:r>
              <a:rPr lang="en-US" altLang="ko-KR" sz="1100" dirty="0" err="1">
                <a:solidFill>
                  <a:schemeClr val="tx2">
                    <a:lumMod val="75000"/>
                  </a:schemeClr>
                </a:solidFill>
                <a:cs typeface="Courier New" panose="02070309020205020404" pitchFamily="49" charset="0"/>
              </a:rPr>
              <a:t>ExtJS</a:t>
            </a:r>
            <a:r>
              <a:rPr lang="en-US" altLang="ko-KR" sz="1100" dirty="0">
                <a:solidFill>
                  <a:schemeClr val="tx2">
                    <a:lumMod val="75000"/>
                  </a:schemeClr>
                </a:solidFill>
                <a:cs typeface="Courier New" panose="02070309020205020404" pitchFamily="49" charset="0"/>
              </a:rPr>
              <a:t> </a:t>
            </a:r>
            <a:r>
              <a:rPr lang="ko-KR" altLang="en-US" sz="1100" dirty="0">
                <a:solidFill>
                  <a:schemeClr val="tx2">
                    <a:lumMod val="75000"/>
                  </a:schemeClr>
                </a:solidFill>
                <a:cs typeface="Courier New" panose="02070309020205020404" pitchFamily="49" charset="0"/>
              </a:rPr>
              <a:t>웹 </a:t>
            </a:r>
            <a:r>
              <a:rPr lang="ko-KR" altLang="en-US" sz="1100" dirty="0" err="1">
                <a:solidFill>
                  <a:schemeClr val="tx2">
                    <a:lumMod val="75000"/>
                  </a:schemeClr>
                </a:solidFill>
                <a:cs typeface="Courier New" panose="02070309020205020404" pitchFamily="49" charset="0"/>
              </a:rPr>
              <a:t>프래임워크</a:t>
            </a:r>
            <a:endParaRPr lang="en-US" altLang="ko-KR" sz="1100"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en-US" altLang="ko-KR" sz="1100" dirty="0">
                <a:solidFill>
                  <a:schemeClr val="tx2">
                    <a:lumMod val="75000"/>
                  </a:schemeClr>
                </a:solidFill>
                <a:cs typeface="Courier New" panose="02070309020205020404" pitchFamily="49" charset="0"/>
              </a:rPr>
              <a:t>Grafana </a:t>
            </a:r>
            <a:r>
              <a:rPr lang="ko-KR" altLang="en-US" sz="1100" dirty="0">
                <a:solidFill>
                  <a:schemeClr val="tx2">
                    <a:lumMod val="75000"/>
                  </a:schemeClr>
                </a:solidFill>
                <a:cs typeface="Courier New" panose="02070309020205020404" pitchFamily="49" charset="0"/>
              </a:rPr>
              <a:t>그래프 툴</a:t>
            </a:r>
            <a:endParaRPr lang="en-US" altLang="ko-KR" sz="1100"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ko-KR" altLang="en-US" sz="1100" dirty="0">
                <a:solidFill>
                  <a:schemeClr val="tx2">
                    <a:lumMod val="75000"/>
                  </a:schemeClr>
                </a:solidFill>
                <a:cs typeface="Courier New" panose="02070309020205020404" pitchFamily="49" charset="0"/>
              </a:rPr>
              <a:t>수집 </a:t>
            </a:r>
            <a:r>
              <a:rPr lang="ko-KR" altLang="en-US" sz="1100" dirty="0" err="1">
                <a:solidFill>
                  <a:schemeClr val="tx2">
                    <a:lumMod val="75000"/>
                  </a:schemeClr>
                </a:solidFill>
                <a:cs typeface="Courier New" panose="02070309020205020404" pitchFamily="49" charset="0"/>
              </a:rPr>
              <a:t>대쉬보드</a:t>
            </a:r>
            <a:endParaRPr lang="en-US" altLang="ko-KR" sz="1100" dirty="0">
              <a:solidFill>
                <a:schemeClr val="tx2">
                  <a:lumMod val="75000"/>
                </a:schemeClr>
              </a:solidFill>
              <a:cs typeface="Courier New" panose="02070309020205020404" pitchFamily="49" charset="0"/>
            </a:endParaRPr>
          </a:p>
          <a:p>
            <a:pPr marL="171450" indent="-171450" algn="just">
              <a:lnSpc>
                <a:spcPct val="150000"/>
              </a:lnSpc>
              <a:buFont typeface="Arial" panose="020B0604020202020204" pitchFamily="34" charset="0"/>
              <a:buChar char="•"/>
            </a:pPr>
            <a:r>
              <a:rPr lang="ko-KR" altLang="en-US" sz="1100" dirty="0">
                <a:solidFill>
                  <a:schemeClr val="tx2">
                    <a:lumMod val="75000"/>
                  </a:schemeClr>
                </a:solidFill>
                <a:cs typeface="Courier New" panose="02070309020205020404" pitchFamily="49" charset="0"/>
              </a:rPr>
              <a:t>외부연동 </a:t>
            </a:r>
            <a:r>
              <a:rPr lang="en-US" altLang="ko-KR" sz="1100" dirty="0">
                <a:solidFill>
                  <a:schemeClr val="tx2">
                    <a:lumMod val="75000"/>
                  </a:schemeClr>
                </a:solidFill>
                <a:cs typeface="Courier New" panose="02070309020205020404" pitchFamily="49" charset="0"/>
              </a:rPr>
              <a:t>(IGI 3D</a:t>
            </a:r>
            <a:r>
              <a:rPr lang="ko-KR" altLang="en-US" sz="1100" dirty="0">
                <a:solidFill>
                  <a:schemeClr val="tx2">
                    <a:lumMod val="75000"/>
                  </a:schemeClr>
                </a:solidFill>
                <a:cs typeface="Courier New" panose="02070309020205020404" pitchFamily="49" charset="0"/>
              </a:rPr>
              <a:t> 그래픽</a:t>
            </a:r>
            <a:r>
              <a:rPr lang="en-US" altLang="ko-KR" sz="1100" dirty="0">
                <a:solidFill>
                  <a:schemeClr val="tx2">
                    <a:lumMod val="75000"/>
                  </a:schemeClr>
                </a:solidFill>
                <a:cs typeface="Courier New" panose="02070309020205020404" pitchFamily="49" charset="0"/>
              </a:rPr>
              <a:t>)</a:t>
            </a:r>
          </a:p>
        </p:txBody>
      </p:sp>
      <p:sp>
        <p:nvSpPr>
          <p:cNvPr id="41" name="矩形: 圆角 124">
            <a:extLst>
              <a:ext uri="{FF2B5EF4-FFF2-40B4-BE49-F238E27FC236}">
                <a16:creationId xmlns:a16="http://schemas.microsoft.com/office/drawing/2014/main" id="{7C01CC6E-4E3C-4ED3-8FC3-C30ACD74C6C2}"/>
              </a:ext>
            </a:extLst>
          </p:cNvPr>
          <p:cNvSpPr/>
          <p:nvPr/>
        </p:nvSpPr>
        <p:spPr>
          <a:xfrm>
            <a:off x="1665159" y="2314042"/>
            <a:ext cx="7110110" cy="598701"/>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latin typeface="+mn-ea"/>
                <a:cs typeface="Courier New" panose="02070309020205020404" pitchFamily="49" charset="0"/>
              </a:rPr>
              <a:t>애플리케이션 보안</a:t>
            </a:r>
            <a:endParaRPr lang="en-US" altLang="ko-KR" sz="1200" b="1" dirty="0">
              <a:solidFill>
                <a:schemeClr val="tx2">
                  <a:lumMod val="75000"/>
                </a:schemeClr>
              </a:solidFill>
              <a:latin typeface="+mn-ea"/>
              <a:cs typeface="Courier New" panose="02070309020205020404" pitchFamily="49" charset="0"/>
            </a:endParaRPr>
          </a:p>
          <a:p>
            <a:pPr algn="just">
              <a:lnSpc>
                <a:spcPct val="150000"/>
              </a:lnSpc>
            </a:pPr>
            <a:r>
              <a:rPr lang="ko-KR" altLang="en-US" sz="900" dirty="0">
                <a:solidFill>
                  <a:schemeClr val="tx2">
                    <a:lumMod val="75000"/>
                  </a:schemeClr>
                </a:solidFill>
                <a:latin typeface="+mn-ea"/>
                <a:cs typeface="Courier New" panose="02070309020205020404" pitchFamily="49" charset="0"/>
              </a:rPr>
              <a:t>● </a:t>
            </a:r>
            <a:r>
              <a:rPr lang="ko-KR" altLang="en-US" sz="1100" dirty="0">
                <a:solidFill>
                  <a:schemeClr val="tx2">
                    <a:lumMod val="75000"/>
                  </a:schemeClr>
                </a:solidFill>
                <a:latin typeface="+mn-ea"/>
                <a:cs typeface="Courier New" panose="02070309020205020404" pitchFamily="49" charset="0"/>
              </a:rPr>
              <a:t>사용자 인증</a:t>
            </a:r>
            <a:r>
              <a:rPr lang="en-US" altLang="ko-KR" sz="1100" dirty="0">
                <a:solidFill>
                  <a:schemeClr val="tx2">
                    <a:lumMod val="75000"/>
                  </a:schemeClr>
                </a:solidFill>
                <a:cs typeface="Courier New" panose="02070309020205020404" pitchFamily="49" charset="0"/>
              </a:rPr>
              <a:t>                            </a:t>
            </a:r>
            <a:r>
              <a:rPr lang="ko-KR" altLang="en-US" sz="1100" dirty="0">
                <a:solidFill>
                  <a:schemeClr val="tx2">
                    <a:lumMod val="75000"/>
                  </a:schemeClr>
                </a:solidFill>
                <a:latin typeface="+mn-ea"/>
                <a:cs typeface="Courier New" panose="02070309020205020404" pitchFamily="49" charset="0"/>
              </a:rPr>
              <a:t>● </a:t>
            </a:r>
            <a:r>
              <a:rPr lang="ko-KR" altLang="en-US" sz="1100" dirty="0">
                <a:solidFill>
                  <a:schemeClr val="tx2">
                    <a:lumMod val="75000"/>
                  </a:schemeClr>
                </a:solidFill>
                <a:cs typeface="Courier New" panose="02070309020205020404" pitchFamily="49" charset="0"/>
              </a:rPr>
              <a:t>화이트리스트 기반 </a:t>
            </a:r>
            <a:r>
              <a:rPr lang="en-US" altLang="ko-KR" sz="1100" dirty="0">
                <a:solidFill>
                  <a:schemeClr val="tx2">
                    <a:lumMod val="75000"/>
                  </a:schemeClr>
                </a:solidFill>
                <a:cs typeface="Courier New" panose="02070309020205020404" pitchFamily="49" charset="0"/>
              </a:rPr>
              <a:t>ACL                            </a:t>
            </a:r>
            <a:r>
              <a:rPr lang="ko-KR" altLang="en-US" sz="1100" dirty="0">
                <a:solidFill>
                  <a:schemeClr val="tx2">
                    <a:lumMod val="75000"/>
                  </a:schemeClr>
                </a:solidFill>
                <a:latin typeface="+mn-ea"/>
                <a:cs typeface="Courier New" panose="02070309020205020404" pitchFamily="49" charset="0"/>
              </a:rPr>
              <a:t>● </a:t>
            </a:r>
            <a:r>
              <a:rPr lang="ko-KR" altLang="en-US" sz="1100" dirty="0">
                <a:solidFill>
                  <a:schemeClr val="tx2">
                    <a:lumMod val="75000"/>
                  </a:schemeClr>
                </a:solidFill>
                <a:cs typeface="Courier New" panose="02070309020205020404" pitchFamily="49" charset="0"/>
              </a:rPr>
              <a:t>서비스 별 권한 관리</a:t>
            </a:r>
            <a:endParaRPr lang="en-US" altLang="ko-KR" sz="1100" dirty="0">
              <a:solidFill>
                <a:schemeClr val="tx2">
                  <a:lumMod val="75000"/>
                </a:schemeClr>
              </a:solidFill>
              <a:cs typeface="Courier New" panose="02070309020205020404" pitchFamily="49" charset="0"/>
            </a:endParaRPr>
          </a:p>
        </p:txBody>
      </p:sp>
      <p:pic>
        <p:nvPicPr>
          <p:cNvPr id="42" name="그림 41">
            <a:extLst>
              <a:ext uri="{FF2B5EF4-FFF2-40B4-BE49-F238E27FC236}">
                <a16:creationId xmlns:a16="http://schemas.microsoft.com/office/drawing/2014/main" id="{661D6663-4CC2-4D65-A908-D2783D3E0B62}"/>
              </a:ext>
            </a:extLst>
          </p:cNvPr>
          <p:cNvPicPr>
            <a:picLocks noChangeAspect="1"/>
          </p:cNvPicPr>
          <p:nvPr/>
        </p:nvPicPr>
        <p:blipFill>
          <a:blip r:embed="rId3"/>
          <a:stretch>
            <a:fillRect/>
          </a:stretch>
        </p:blipFill>
        <p:spPr>
          <a:xfrm>
            <a:off x="7911920" y="1437457"/>
            <a:ext cx="757183" cy="376855"/>
          </a:xfrm>
          <a:prstGeom prst="rect">
            <a:avLst/>
          </a:prstGeom>
        </p:spPr>
      </p:pic>
      <p:pic>
        <p:nvPicPr>
          <p:cNvPr id="43" name="Picture 2" descr="Grafana 예제 메트릭">
            <a:extLst>
              <a:ext uri="{FF2B5EF4-FFF2-40B4-BE49-F238E27FC236}">
                <a16:creationId xmlns:a16="http://schemas.microsoft.com/office/drawing/2014/main" id="{5CF3C9EB-C28F-4885-BEF8-EABE35F769F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11921" y="979010"/>
            <a:ext cx="757184" cy="341390"/>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직선 화살표 연결선 43">
            <a:extLst>
              <a:ext uri="{FF2B5EF4-FFF2-40B4-BE49-F238E27FC236}">
                <a16:creationId xmlns:a16="http://schemas.microsoft.com/office/drawing/2014/main" id="{F8FC0416-0FA6-4746-8E16-0E7783343C25}"/>
              </a:ext>
            </a:extLst>
          </p:cNvPr>
          <p:cNvCxnSpPr>
            <a:cxnSpLocks/>
            <a:stCxn id="29" idx="3"/>
            <a:endCxn id="31" idx="2"/>
          </p:cNvCxnSpPr>
          <p:nvPr/>
        </p:nvCxnSpPr>
        <p:spPr>
          <a:xfrm flipV="1">
            <a:off x="3325935" y="4583376"/>
            <a:ext cx="419570" cy="1"/>
          </a:xfrm>
          <a:prstGeom prst="straightConnector1">
            <a:avLst/>
          </a:prstGeom>
          <a:ln>
            <a:solidFill>
              <a:schemeClr val="accent1"/>
            </a:solidFill>
            <a:prstDash val="sysDot"/>
            <a:headEnd type="none"/>
            <a:tailEnd type="triangle"/>
          </a:ln>
        </p:spPr>
        <p:style>
          <a:lnRef idx="3">
            <a:schemeClr val="accent5"/>
          </a:lnRef>
          <a:fillRef idx="0">
            <a:schemeClr val="accent5"/>
          </a:fillRef>
          <a:effectRef idx="2">
            <a:schemeClr val="accent5"/>
          </a:effectRef>
          <a:fontRef idx="minor">
            <a:schemeClr val="tx1"/>
          </a:fontRef>
        </p:style>
      </p:cxnSp>
      <p:cxnSp>
        <p:nvCxnSpPr>
          <p:cNvPr id="45" name="직선 화살표 연결선 44">
            <a:extLst>
              <a:ext uri="{FF2B5EF4-FFF2-40B4-BE49-F238E27FC236}">
                <a16:creationId xmlns:a16="http://schemas.microsoft.com/office/drawing/2014/main" id="{127D2AC6-0A92-4F9E-A14C-9BA5BC9B1EED}"/>
              </a:ext>
            </a:extLst>
          </p:cNvPr>
          <p:cNvCxnSpPr>
            <a:cxnSpLocks/>
            <a:stCxn id="31" idx="4"/>
          </p:cNvCxnSpPr>
          <p:nvPr/>
        </p:nvCxnSpPr>
        <p:spPr>
          <a:xfrm flipV="1">
            <a:off x="4872927" y="3965496"/>
            <a:ext cx="491161" cy="617880"/>
          </a:xfrm>
          <a:prstGeom prst="straightConnector1">
            <a:avLst/>
          </a:prstGeom>
          <a:ln>
            <a:solidFill>
              <a:schemeClr val="accent1"/>
            </a:solidFill>
            <a:prstDash val="sysDot"/>
            <a:headEnd type="none"/>
            <a:tailEnd type="triangle"/>
          </a:ln>
        </p:spPr>
        <p:style>
          <a:lnRef idx="3">
            <a:schemeClr val="accent5"/>
          </a:lnRef>
          <a:fillRef idx="0">
            <a:schemeClr val="accent5"/>
          </a:fillRef>
          <a:effectRef idx="2">
            <a:schemeClr val="accent5"/>
          </a:effectRef>
          <a:fontRef idx="minor">
            <a:schemeClr val="tx1"/>
          </a:fontRef>
        </p:style>
      </p:cxnSp>
      <p:cxnSp>
        <p:nvCxnSpPr>
          <p:cNvPr id="48" name="직선 화살표 연결선 47">
            <a:extLst>
              <a:ext uri="{FF2B5EF4-FFF2-40B4-BE49-F238E27FC236}">
                <a16:creationId xmlns:a16="http://schemas.microsoft.com/office/drawing/2014/main" id="{8F41C34D-5AD9-45AD-B02F-E8572AA4807A}"/>
              </a:ext>
            </a:extLst>
          </p:cNvPr>
          <p:cNvCxnSpPr>
            <a:cxnSpLocks/>
            <a:stCxn id="33" idx="1"/>
          </p:cNvCxnSpPr>
          <p:nvPr/>
        </p:nvCxnSpPr>
        <p:spPr>
          <a:xfrm flipH="1" flipV="1">
            <a:off x="6045819" y="3965493"/>
            <a:ext cx="6903" cy="271179"/>
          </a:xfrm>
          <a:prstGeom prst="straightConnector1">
            <a:avLst/>
          </a:prstGeom>
          <a:ln>
            <a:solidFill>
              <a:schemeClr val="accent1"/>
            </a:solidFill>
            <a:prstDash val="sysDot"/>
            <a:headEnd type="none"/>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7221975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2">
            <a:extLst>
              <a:ext uri="{FF2B5EF4-FFF2-40B4-BE49-F238E27FC236}">
                <a16:creationId xmlns:a16="http://schemas.microsoft.com/office/drawing/2014/main" id="{04481A52-52D1-4476-84D7-63DFF001E4B7}"/>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n-ea"/>
              </a:rPr>
              <a:t>(6/22)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3) Django </a:t>
            </a:r>
            <a:r>
              <a:rPr lang="ko-KR" altLang="en-US" sz="1200" b="1" dirty="0">
                <a:latin typeface="+mn-ea"/>
              </a:rPr>
              <a:t>환경 설정</a:t>
            </a:r>
            <a:endParaRPr lang="ko-KR" altLang="en-US" sz="1200" b="1" baseline="-25000" dirty="0">
              <a:latin typeface="+mn-ea"/>
            </a:endParaRPr>
          </a:p>
        </p:txBody>
      </p:sp>
      <p:sp>
        <p:nvSpPr>
          <p:cNvPr id="3" name="TextBox 2">
            <a:extLst>
              <a:ext uri="{FF2B5EF4-FFF2-40B4-BE49-F238E27FC236}">
                <a16:creationId xmlns:a16="http://schemas.microsoft.com/office/drawing/2014/main" id="{79DD1C59-198F-488B-8C3B-18796038B00E}"/>
              </a:ext>
            </a:extLst>
          </p:cNvPr>
          <p:cNvSpPr txBox="1"/>
          <p:nvPr/>
        </p:nvSpPr>
        <p:spPr>
          <a:xfrm>
            <a:off x="539552" y="1340768"/>
            <a:ext cx="8424936" cy="3103607"/>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en-US" altLang="ko-KR" sz="1200" dirty="0">
                <a:latin typeface="+mn-ea"/>
              </a:rPr>
              <a:t>WAS</a:t>
            </a:r>
            <a:r>
              <a:rPr lang="ko-KR" altLang="en-US" sz="1200" dirty="0">
                <a:latin typeface="+mn-ea"/>
              </a:rPr>
              <a:t> 서버 어플리케이션</a:t>
            </a:r>
            <a:r>
              <a:rPr lang="en-US" altLang="ko-KR" sz="1200" dirty="0">
                <a:latin typeface="+mn-ea"/>
              </a:rPr>
              <a:t>, REST</a:t>
            </a:r>
            <a:r>
              <a:rPr lang="ko-KR" altLang="en-US" sz="1200" dirty="0">
                <a:latin typeface="+mn-ea"/>
              </a:rPr>
              <a:t> </a:t>
            </a:r>
            <a:r>
              <a:rPr lang="en-US" altLang="ko-KR" sz="1200" dirty="0">
                <a:latin typeface="+mn-ea"/>
              </a:rPr>
              <a:t>full, </a:t>
            </a:r>
            <a:r>
              <a:rPr lang="ko-KR" altLang="en-US" sz="1200" dirty="0">
                <a:latin typeface="+mn-ea"/>
              </a:rPr>
              <a:t>웹 </a:t>
            </a:r>
            <a:r>
              <a:rPr lang="en-US" altLang="ko-KR" sz="1200" dirty="0">
                <a:latin typeface="+mn-ea"/>
              </a:rPr>
              <a:t>UI</a:t>
            </a:r>
            <a:r>
              <a:rPr lang="ko-KR" altLang="en-US" sz="1200" dirty="0">
                <a:latin typeface="+mn-ea"/>
              </a:rPr>
              <a:t> 기능을 수행</a:t>
            </a:r>
            <a:endParaRPr lang="en-US" altLang="ko-KR" sz="1200" dirty="0">
              <a:latin typeface="+mn-ea"/>
            </a:endParaRPr>
          </a:p>
          <a:p>
            <a:pPr>
              <a:lnSpc>
                <a:spcPct val="150000"/>
              </a:lnSpc>
            </a:pPr>
            <a:r>
              <a:rPr lang="ko-KR" altLang="en-US" sz="1200" dirty="0">
                <a:latin typeface="+mn-ea"/>
              </a:rPr>
              <a:t>    서비스명 </a:t>
            </a:r>
            <a:r>
              <a:rPr lang="en-US" altLang="ko-KR" sz="1200" dirty="0">
                <a:latin typeface="+mn-ea"/>
              </a:rPr>
              <a:t>: </a:t>
            </a:r>
            <a:r>
              <a:rPr lang="en-US" altLang="ko-KR" sz="1200" dirty="0" err="1">
                <a:latin typeface="+mn-ea"/>
              </a:rPr>
              <a:t>django</a:t>
            </a:r>
            <a:endParaRPr lang="en-US" altLang="ko-KR" sz="1200" dirty="0">
              <a:latin typeface="+mn-ea"/>
            </a:endParaRPr>
          </a:p>
          <a:p>
            <a:pPr>
              <a:lnSpc>
                <a:spcPct val="150000"/>
              </a:lnSpc>
            </a:pPr>
            <a:r>
              <a:rPr lang="ko-KR" altLang="en-US" sz="1200" dirty="0">
                <a:latin typeface="+mn-ea"/>
              </a:rPr>
              <a:t>    서비스 계정 </a:t>
            </a:r>
            <a:r>
              <a:rPr lang="en-US" altLang="ko-KR" sz="1200" dirty="0">
                <a:latin typeface="+mn-ea"/>
              </a:rPr>
              <a:t>: root</a:t>
            </a: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설정파일</a:t>
            </a:r>
            <a:r>
              <a:rPr lang="en-US" altLang="ko-KR" sz="1200" dirty="0">
                <a:latin typeface="+mn-ea"/>
              </a:rPr>
              <a:t> </a:t>
            </a:r>
            <a:r>
              <a:rPr lang="ko-KR" altLang="en-US" sz="1200" dirty="0">
                <a:latin typeface="+mn-ea"/>
              </a:rPr>
              <a:t>위치 </a:t>
            </a:r>
            <a:r>
              <a:rPr lang="en-US" altLang="ko-KR" sz="1200" dirty="0">
                <a:latin typeface="+mn-ea"/>
              </a:rPr>
              <a:t>: /opt/apps/</a:t>
            </a:r>
            <a:r>
              <a:rPr lang="en-US" altLang="ko-KR" sz="1200" dirty="0" err="1">
                <a:latin typeface="+mn-ea"/>
              </a:rPr>
              <a:t>django</a:t>
            </a:r>
            <a:r>
              <a:rPr lang="en-US" altLang="ko-KR" sz="1200" dirty="0">
                <a:latin typeface="+mn-ea"/>
              </a:rPr>
              <a:t>/</a:t>
            </a:r>
            <a:r>
              <a:rPr lang="en-US" altLang="ko-KR" sz="1200" dirty="0" err="1">
                <a:latin typeface="+mn-ea"/>
              </a:rPr>
              <a:t>SmartFactory</a:t>
            </a:r>
            <a:r>
              <a:rPr lang="en-US" altLang="ko-KR" sz="1200" dirty="0">
                <a:latin typeface="+mn-ea"/>
              </a:rPr>
              <a:t>/config/</a:t>
            </a:r>
          </a:p>
          <a:p>
            <a:pPr>
              <a:lnSpc>
                <a:spcPct val="150000"/>
              </a:lnSpc>
            </a:pPr>
            <a:r>
              <a:rPr lang="en-US" altLang="ko-KR" sz="1200" dirty="0">
                <a:latin typeface="+mn-ea"/>
              </a:rPr>
              <a:t>     settings.py : Django </a:t>
            </a:r>
            <a:r>
              <a:rPr lang="ko-KR" altLang="en-US" sz="1200" dirty="0">
                <a:latin typeface="+mn-ea"/>
              </a:rPr>
              <a:t>기본설정</a:t>
            </a: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로그파일 위치 </a:t>
            </a:r>
            <a:r>
              <a:rPr lang="en-US" altLang="ko-KR" sz="1200" dirty="0">
                <a:latin typeface="+mn-ea"/>
              </a:rPr>
              <a:t>: /opt/log</a:t>
            </a:r>
          </a:p>
          <a:p>
            <a:pPr>
              <a:lnSpc>
                <a:spcPct val="150000"/>
              </a:lnSpc>
            </a:pPr>
            <a:r>
              <a:rPr lang="en-US" altLang="ko-KR" sz="1200" dirty="0">
                <a:latin typeface="+mn-ea"/>
              </a:rPr>
              <a:t>    djaogo.log : Django</a:t>
            </a:r>
            <a:r>
              <a:rPr lang="ko-KR" altLang="en-US" sz="1200" dirty="0">
                <a:latin typeface="+mn-ea"/>
              </a:rPr>
              <a:t> 로그</a:t>
            </a:r>
            <a:endParaRPr lang="en-US" altLang="ko-KR" sz="1200" dirty="0">
              <a:latin typeface="+mn-ea"/>
            </a:endParaRPr>
          </a:p>
        </p:txBody>
      </p:sp>
      <p:pic>
        <p:nvPicPr>
          <p:cNvPr id="5" name="그림 4">
            <a:extLst>
              <a:ext uri="{FF2B5EF4-FFF2-40B4-BE49-F238E27FC236}">
                <a16:creationId xmlns:a16="http://schemas.microsoft.com/office/drawing/2014/main" id="{0F106573-BFB1-493E-9845-9C27CC7CDE8E}"/>
              </a:ext>
            </a:extLst>
          </p:cNvPr>
          <p:cNvPicPr>
            <a:picLocks noChangeAspect="1"/>
          </p:cNvPicPr>
          <p:nvPr/>
        </p:nvPicPr>
        <p:blipFill>
          <a:blip r:embed="rId2"/>
          <a:stretch>
            <a:fillRect/>
          </a:stretch>
        </p:blipFill>
        <p:spPr>
          <a:xfrm>
            <a:off x="899591" y="3184478"/>
            <a:ext cx="7309781" cy="316530"/>
          </a:xfrm>
          <a:prstGeom prst="rect">
            <a:avLst/>
          </a:prstGeom>
        </p:spPr>
      </p:pic>
      <p:pic>
        <p:nvPicPr>
          <p:cNvPr id="7" name="그림 6">
            <a:extLst>
              <a:ext uri="{FF2B5EF4-FFF2-40B4-BE49-F238E27FC236}">
                <a16:creationId xmlns:a16="http://schemas.microsoft.com/office/drawing/2014/main" id="{4CD3F879-DACE-4E34-A810-8F1D08A36B7A}"/>
              </a:ext>
            </a:extLst>
          </p:cNvPr>
          <p:cNvPicPr>
            <a:picLocks noChangeAspect="1"/>
          </p:cNvPicPr>
          <p:nvPr/>
        </p:nvPicPr>
        <p:blipFill>
          <a:blip r:embed="rId3"/>
          <a:stretch>
            <a:fillRect/>
          </a:stretch>
        </p:blipFill>
        <p:spPr>
          <a:xfrm>
            <a:off x="899592" y="4535804"/>
            <a:ext cx="3849729" cy="333356"/>
          </a:xfrm>
          <a:prstGeom prst="rect">
            <a:avLst/>
          </a:prstGeom>
        </p:spPr>
      </p:pic>
    </p:spTree>
    <p:extLst>
      <p:ext uri="{BB962C8B-B14F-4D97-AF65-F5344CB8AC3E}">
        <p14:creationId xmlns:p14="http://schemas.microsoft.com/office/powerpoint/2010/main" val="23815688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2">
            <a:extLst>
              <a:ext uri="{FF2B5EF4-FFF2-40B4-BE49-F238E27FC236}">
                <a16:creationId xmlns:a16="http://schemas.microsoft.com/office/drawing/2014/main" id="{7299ED43-D478-4A25-84CD-DDF6FC0B69AF}"/>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n-ea"/>
              </a:rPr>
              <a:t>(7/22)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1"/>
            <a:ext cx="8496944" cy="333617"/>
          </a:xfrm>
          <a:prstGeom prst="rect">
            <a:avLst/>
          </a:prstGeom>
          <a:noFill/>
        </p:spPr>
        <p:txBody>
          <a:bodyPr wrap="square" rtlCol="0">
            <a:spAutoFit/>
          </a:bodyPr>
          <a:lstStyle/>
          <a:p>
            <a:pPr>
              <a:lnSpc>
                <a:spcPct val="150000"/>
              </a:lnSpc>
            </a:pPr>
            <a:r>
              <a:rPr lang="en-US" altLang="ko-KR" sz="1200" b="1" dirty="0">
                <a:latin typeface="+mn-ea"/>
              </a:rPr>
              <a:t>3) Django </a:t>
            </a:r>
            <a:r>
              <a:rPr lang="ko-KR" altLang="en-US" sz="1200" b="1" dirty="0">
                <a:latin typeface="+mn-ea"/>
              </a:rPr>
              <a:t>환경 설정</a:t>
            </a:r>
            <a:r>
              <a:rPr lang="en-US" altLang="ko-KR" sz="1200" b="1" dirty="0">
                <a:latin typeface="+mn-ea"/>
              </a:rPr>
              <a:t> </a:t>
            </a:r>
            <a:endParaRPr lang="ko-KR" altLang="en-US" sz="1200" b="1" baseline="-25000" dirty="0">
              <a:latin typeface="+mn-ea"/>
            </a:endParaRPr>
          </a:p>
        </p:txBody>
      </p:sp>
      <p:grpSp>
        <p:nvGrpSpPr>
          <p:cNvPr id="12" name="그룹 11">
            <a:extLst>
              <a:ext uri="{FF2B5EF4-FFF2-40B4-BE49-F238E27FC236}">
                <a16:creationId xmlns:a16="http://schemas.microsoft.com/office/drawing/2014/main" id="{3621C48D-15DD-48E7-9186-EC4688930EEF}"/>
              </a:ext>
            </a:extLst>
          </p:cNvPr>
          <p:cNvGrpSpPr/>
          <p:nvPr/>
        </p:nvGrpSpPr>
        <p:grpSpPr>
          <a:xfrm>
            <a:off x="611560" y="1484784"/>
            <a:ext cx="3510390" cy="3700634"/>
            <a:chOff x="911424" y="1447150"/>
            <a:chExt cx="4680520" cy="4934178"/>
          </a:xfrm>
        </p:grpSpPr>
        <p:sp>
          <p:nvSpPr>
            <p:cNvPr id="4" name="직사각형 3">
              <a:extLst>
                <a:ext uri="{FF2B5EF4-FFF2-40B4-BE49-F238E27FC236}">
                  <a16:creationId xmlns:a16="http://schemas.microsoft.com/office/drawing/2014/main" id="{8C3ABFC9-ED95-40D4-B4A1-649ED62833F7}"/>
                </a:ext>
              </a:extLst>
            </p:cNvPr>
            <p:cNvSpPr/>
            <p:nvPr/>
          </p:nvSpPr>
          <p:spPr>
            <a:xfrm>
              <a:off x="911424" y="1454770"/>
              <a:ext cx="4680520" cy="4926558"/>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5" name="TextBox 4">
              <a:extLst>
                <a:ext uri="{FF2B5EF4-FFF2-40B4-BE49-F238E27FC236}">
                  <a16:creationId xmlns:a16="http://schemas.microsoft.com/office/drawing/2014/main" id="{4DBF1DEC-94C9-4CB9-816E-EBC3A246D287}"/>
                </a:ext>
              </a:extLst>
            </p:cNvPr>
            <p:cNvSpPr txBox="1"/>
            <p:nvPr/>
          </p:nvSpPr>
          <p:spPr>
            <a:xfrm>
              <a:off x="911424" y="1447150"/>
              <a:ext cx="4680520" cy="444823"/>
            </a:xfrm>
            <a:prstGeom prst="rect">
              <a:avLst/>
            </a:prstGeom>
            <a:noFill/>
          </p:spPr>
          <p:txBody>
            <a:bodyPr wrap="square" rtlCol="0" anchor="ctr">
              <a:spAutoFit/>
            </a:bodyPr>
            <a:lstStyle/>
            <a:p>
              <a:pPr marL="214313" indent="-214313">
                <a:lnSpc>
                  <a:spcPct val="150000"/>
                </a:lnSpc>
                <a:buFontTx/>
                <a:buChar char="-"/>
              </a:pPr>
              <a:r>
                <a:rPr lang="en-US" altLang="ko-KR" sz="1200" dirty="0">
                  <a:latin typeface="+mn-ea"/>
                </a:rPr>
                <a:t>settings.py</a:t>
              </a:r>
              <a:r>
                <a:rPr lang="en-US" altLang="ko-KR" sz="1200" b="1" dirty="0">
                  <a:latin typeface="+mn-ea"/>
                </a:rPr>
                <a:t> </a:t>
              </a:r>
              <a:r>
                <a:rPr lang="ko-KR" altLang="en-US" sz="1200" b="1" dirty="0">
                  <a:latin typeface="+mn-ea"/>
                </a:rPr>
                <a:t>설정</a:t>
              </a:r>
              <a:r>
                <a:rPr lang="en-US" altLang="ko-KR" sz="1200" b="1" dirty="0">
                  <a:latin typeface="+mn-ea"/>
                </a:rPr>
                <a:t> </a:t>
              </a:r>
            </a:p>
          </p:txBody>
        </p:sp>
        <p:sp>
          <p:nvSpPr>
            <p:cNvPr id="7" name="TextBox 6">
              <a:extLst>
                <a:ext uri="{FF2B5EF4-FFF2-40B4-BE49-F238E27FC236}">
                  <a16:creationId xmlns:a16="http://schemas.microsoft.com/office/drawing/2014/main" id="{0A48E55E-2780-47D4-A3F8-F0F310C8F0D7}"/>
                </a:ext>
              </a:extLst>
            </p:cNvPr>
            <p:cNvSpPr txBox="1"/>
            <p:nvPr/>
          </p:nvSpPr>
          <p:spPr>
            <a:xfrm>
              <a:off x="911424" y="2085818"/>
              <a:ext cx="4680520" cy="2893100"/>
            </a:xfrm>
            <a:prstGeom prst="rect">
              <a:avLst/>
            </a:prstGeom>
            <a:noFill/>
          </p:spPr>
          <p:txBody>
            <a:bodyPr wrap="square" rtlCol="0">
              <a:spAutoFit/>
            </a:bodyPr>
            <a:lstStyle/>
            <a:p>
              <a:r>
                <a:rPr lang="en-US" altLang="ko-KR" sz="750" dirty="0"/>
                <a:t>...</a:t>
              </a:r>
            </a:p>
            <a:p>
              <a:endParaRPr lang="en-US" altLang="ko-KR" sz="750" dirty="0"/>
            </a:p>
            <a:p>
              <a:r>
                <a:rPr lang="en-US" altLang="ko-KR" sz="750" dirty="0"/>
                <a:t>DATABASES = {</a:t>
              </a:r>
            </a:p>
            <a:p>
              <a:r>
                <a:rPr lang="en-US" altLang="ko-KR" sz="750" dirty="0"/>
                <a:t>    'default': {</a:t>
              </a:r>
            </a:p>
            <a:p>
              <a:r>
                <a:rPr lang="en-US" altLang="ko-KR" sz="750" dirty="0"/>
                <a:t>        'ENGINE': '</a:t>
              </a:r>
              <a:r>
                <a:rPr lang="en-US" altLang="ko-KR" sz="750" dirty="0" err="1"/>
                <a:t>django.db.backends.mysql</a:t>
              </a:r>
              <a:r>
                <a:rPr lang="en-US" altLang="ko-KR" sz="750" dirty="0"/>
                <a:t>',</a:t>
              </a:r>
            </a:p>
            <a:p>
              <a:r>
                <a:rPr lang="en-US" altLang="ko-KR" sz="750" dirty="0"/>
                <a:t>        'NAME': ‘*****',</a:t>
              </a:r>
            </a:p>
            <a:p>
              <a:r>
                <a:rPr lang="en-US" altLang="ko-KR" sz="750" dirty="0"/>
                <a:t>        'USER': ‘*****',</a:t>
              </a:r>
            </a:p>
            <a:p>
              <a:r>
                <a:rPr lang="en-US" altLang="ko-KR" sz="750" dirty="0"/>
                <a:t>        'PASSWORD’: ‘*****’,</a:t>
              </a:r>
            </a:p>
            <a:p>
              <a:r>
                <a:rPr lang="en-US" altLang="ko-KR" sz="750" dirty="0"/>
                <a:t>        'HOST': 'localhost',</a:t>
              </a:r>
            </a:p>
            <a:p>
              <a:r>
                <a:rPr lang="en-US" altLang="ko-KR" sz="750" dirty="0"/>
                <a:t>        'PORT': '3306'</a:t>
              </a:r>
            </a:p>
            <a:p>
              <a:r>
                <a:rPr lang="en-US" altLang="ko-KR" sz="750" dirty="0"/>
                <a:t>    }}</a:t>
              </a:r>
            </a:p>
            <a:p>
              <a:endParaRPr lang="en-US" altLang="ko-KR" sz="750" dirty="0"/>
            </a:p>
            <a:p>
              <a:r>
                <a:rPr lang="en-US" altLang="ko-KR" sz="750" dirty="0"/>
                <a:t>...</a:t>
              </a:r>
            </a:p>
            <a:p>
              <a:endParaRPr lang="en-US" altLang="ko-KR" sz="750" dirty="0"/>
            </a:p>
            <a:p>
              <a:r>
                <a:rPr lang="en-US" altLang="ko-KR" sz="750" dirty="0"/>
                <a:t>LANGUAGE_CODE = 'ko-</a:t>
              </a:r>
              <a:r>
                <a:rPr lang="en-US" altLang="ko-KR" sz="750" dirty="0" err="1"/>
                <a:t>kr</a:t>
              </a:r>
              <a:r>
                <a:rPr lang="en-US" altLang="ko-KR" sz="750" dirty="0"/>
                <a:t>'</a:t>
              </a:r>
            </a:p>
            <a:p>
              <a:r>
                <a:rPr lang="en-US" altLang="ko-KR" sz="750" dirty="0"/>
                <a:t>TIME_ZONE = 'Asia/Seoul’</a:t>
              </a:r>
            </a:p>
            <a:p>
              <a:endParaRPr lang="en-US" altLang="ko-KR" sz="750" dirty="0"/>
            </a:p>
            <a:p>
              <a:r>
                <a:rPr lang="en-US" altLang="ko-KR" sz="750" dirty="0"/>
                <a:t>...</a:t>
              </a:r>
              <a:endParaRPr lang="ko-KR" altLang="en-US" sz="750" dirty="0"/>
            </a:p>
          </p:txBody>
        </p:sp>
      </p:grpSp>
      <p:sp>
        <p:nvSpPr>
          <p:cNvPr id="23" name="TextBox 22">
            <a:extLst>
              <a:ext uri="{FF2B5EF4-FFF2-40B4-BE49-F238E27FC236}">
                <a16:creationId xmlns:a16="http://schemas.microsoft.com/office/drawing/2014/main" id="{4877AAF5-CD7B-4D95-9693-BB254989599E}"/>
              </a:ext>
            </a:extLst>
          </p:cNvPr>
          <p:cNvSpPr txBox="1"/>
          <p:nvPr/>
        </p:nvSpPr>
        <p:spPr>
          <a:xfrm>
            <a:off x="2177734" y="2205918"/>
            <a:ext cx="1602177"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데이터베이스 설정</a:t>
            </a:r>
            <a:endParaRPr lang="en-US" altLang="ko-KR" sz="750" dirty="0">
              <a:latin typeface="+mn-ea"/>
            </a:endParaRPr>
          </a:p>
        </p:txBody>
      </p:sp>
      <p:sp>
        <p:nvSpPr>
          <p:cNvPr id="3" name="TextBox 2">
            <a:extLst>
              <a:ext uri="{FF2B5EF4-FFF2-40B4-BE49-F238E27FC236}">
                <a16:creationId xmlns:a16="http://schemas.microsoft.com/office/drawing/2014/main" id="{3D67F39C-5A8E-44F9-AA02-F99098CD4F94}"/>
              </a:ext>
            </a:extLst>
          </p:cNvPr>
          <p:cNvSpPr txBox="1"/>
          <p:nvPr/>
        </p:nvSpPr>
        <p:spPr>
          <a:xfrm>
            <a:off x="2177735" y="3645024"/>
            <a:ext cx="1602177"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서비스 지역 관련 설정</a:t>
            </a:r>
            <a:endParaRPr lang="en-US" altLang="ko-KR" sz="750" dirty="0">
              <a:latin typeface="+mn-ea"/>
            </a:endParaRPr>
          </a:p>
        </p:txBody>
      </p:sp>
    </p:spTree>
    <p:extLst>
      <p:ext uri="{BB962C8B-B14F-4D97-AF65-F5344CB8AC3E}">
        <p14:creationId xmlns:p14="http://schemas.microsoft.com/office/powerpoint/2010/main" val="34464171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D9966300-E388-4899-AD06-4EA1AF017F2C}"/>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n-ea"/>
              </a:rPr>
              <a:t>(8/22)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18321"/>
            <a:ext cx="8496944" cy="333617"/>
          </a:xfrm>
          <a:prstGeom prst="rect">
            <a:avLst/>
          </a:prstGeom>
          <a:noFill/>
        </p:spPr>
        <p:txBody>
          <a:bodyPr wrap="square" rtlCol="0">
            <a:spAutoFit/>
          </a:bodyPr>
          <a:lstStyle/>
          <a:p>
            <a:pPr>
              <a:lnSpc>
                <a:spcPct val="150000"/>
              </a:lnSpc>
            </a:pPr>
            <a:r>
              <a:rPr lang="en-US" altLang="ko-KR" sz="1200" b="1" dirty="0">
                <a:latin typeface="+mn-ea"/>
              </a:rPr>
              <a:t>4) Grafana </a:t>
            </a:r>
            <a:r>
              <a:rPr lang="ko-KR" altLang="en-US" sz="1200" b="1" dirty="0">
                <a:latin typeface="+mn-ea"/>
              </a:rPr>
              <a:t>환경 설정</a:t>
            </a:r>
            <a:endParaRPr lang="ko-KR" altLang="en-US" sz="1200" b="1" baseline="-25000" dirty="0">
              <a:latin typeface="+mn-ea"/>
            </a:endParaRPr>
          </a:p>
        </p:txBody>
      </p:sp>
      <p:sp>
        <p:nvSpPr>
          <p:cNvPr id="3" name="TextBox 2">
            <a:extLst>
              <a:ext uri="{FF2B5EF4-FFF2-40B4-BE49-F238E27FC236}">
                <a16:creationId xmlns:a16="http://schemas.microsoft.com/office/drawing/2014/main" id="{79DD1C59-198F-488B-8C3B-18796038B00E}"/>
              </a:ext>
            </a:extLst>
          </p:cNvPr>
          <p:cNvSpPr txBox="1"/>
          <p:nvPr/>
        </p:nvSpPr>
        <p:spPr>
          <a:xfrm>
            <a:off x="539552" y="1340768"/>
            <a:ext cx="8370930" cy="3103607"/>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ko-KR" altLang="en-US" sz="1200" dirty="0" err="1">
                <a:latin typeface="+mn-ea"/>
              </a:rPr>
              <a:t>대쉬보드</a:t>
            </a:r>
            <a:r>
              <a:rPr lang="en-US" altLang="ko-KR" sz="1200" dirty="0">
                <a:latin typeface="+mn-ea"/>
              </a:rPr>
              <a:t>,</a:t>
            </a:r>
            <a:r>
              <a:rPr lang="ko-KR" altLang="en-US" sz="1200" dirty="0">
                <a:latin typeface="+mn-ea"/>
              </a:rPr>
              <a:t> 그래프 </a:t>
            </a:r>
            <a:r>
              <a:rPr lang="en-US" altLang="ko-KR" sz="1200" dirty="0">
                <a:latin typeface="+mn-ea"/>
              </a:rPr>
              <a:t>UI </a:t>
            </a:r>
            <a:r>
              <a:rPr lang="ko-KR" altLang="en-US" sz="1200" dirty="0">
                <a:latin typeface="+mn-ea"/>
              </a:rPr>
              <a:t>어플리케이션</a:t>
            </a:r>
            <a:endParaRPr lang="en-US" altLang="ko-KR" sz="1200" dirty="0">
              <a:latin typeface="+mn-ea"/>
            </a:endParaRPr>
          </a:p>
          <a:p>
            <a:pPr>
              <a:lnSpc>
                <a:spcPct val="150000"/>
              </a:lnSpc>
            </a:pPr>
            <a:r>
              <a:rPr lang="ko-KR" altLang="en-US" sz="1200" dirty="0">
                <a:latin typeface="+mn-ea"/>
              </a:rPr>
              <a:t>   서비스명 </a:t>
            </a:r>
            <a:r>
              <a:rPr lang="en-US" altLang="ko-KR" sz="1200" dirty="0">
                <a:latin typeface="+mn-ea"/>
              </a:rPr>
              <a:t>: </a:t>
            </a:r>
            <a:r>
              <a:rPr lang="en-US" altLang="ko-KR" sz="1200" dirty="0" err="1">
                <a:latin typeface="+mn-ea"/>
              </a:rPr>
              <a:t>grafana</a:t>
            </a:r>
            <a:r>
              <a:rPr lang="en-US" altLang="ko-KR" sz="1200" dirty="0">
                <a:latin typeface="+mn-ea"/>
              </a:rPr>
              <a:t>-server</a:t>
            </a:r>
          </a:p>
          <a:p>
            <a:pPr>
              <a:lnSpc>
                <a:spcPct val="150000"/>
              </a:lnSpc>
            </a:pPr>
            <a:r>
              <a:rPr lang="ko-KR" altLang="en-US" sz="1200" dirty="0">
                <a:latin typeface="+mn-ea"/>
              </a:rPr>
              <a:t>   서비스 계정 </a:t>
            </a:r>
            <a:r>
              <a:rPr lang="en-US" altLang="ko-KR" sz="1200" dirty="0">
                <a:latin typeface="+mn-ea"/>
              </a:rPr>
              <a:t>: root, Grafana</a:t>
            </a: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설정파일</a:t>
            </a:r>
            <a:r>
              <a:rPr lang="en-US" altLang="ko-KR" sz="1200" dirty="0">
                <a:latin typeface="+mn-ea"/>
              </a:rPr>
              <a:t> </a:t>
            </a:r>
            <a:r>
              <a:rPr lang="ko-KR" altLang="en-US" sz="1200" dirty="0">
                <a:latin typeface="+mn-ea"/>
              </a:rPr>
              <a:t>위치 </a:t>
            </a:r>
            <a:r>
              <a:rPr lang="en-US" altLang="ko-KR" sz="1200" dirty="0">
                <a:latin typeface="+mn-ea"/>
              </a:rPr>
              <a:t>: /</a:t>
            </a:r>
            <a:r>
              <a:rPr lang="en-US" altLang="ko-KR" sz="1200" dirty="0" err="1">
                <a:latin typeface="+mn-ea"/>
              </a:rPr>
              <a:t>etc</a:t>
            </a:r>
            <a:r>
              <a:rPr lang="en-US" altLang="ko-KR" sz="1200" dirty="0">
                <a:latin typeface="+mn-ea"/>
              </a:rPr>
              <a:t>/</a:t>
            </a:r>
            <a:r>
              <a:rPr lang="en-US" altLang="ko-KR" sz="1200" dirty="0" err="1">
                <a:latin typeface="+mn-ea"/>
              </a:rPr>
              <a:t>grafana</a:t>
            </a:r>
            <a:r>
              <a:rPr lang="en-US" altLang="ko-KR" sz="1200" dirty="0">
                <a:latin typeface="+mn-ea"/>
              </a:rPr>
              <a:t>/</a:t>
            </a:r>
          </a:p>
          <a:p>
            <a:pPr>
              <a:lnSpc>
                <a:spcPct val="150000"/>
              </a:lnSpc>
            </a:pPr>
            <a:r>
              <a:rPr lang="en-US" altLang="ko-KR" sz="1200" dirty="0">
                <a:latin typeface="+mn-ea"/>
              </a:rPr>
              <a:t>    grafana.ini : Grafana </a:t>
            </a:r>
            <a:r>
              <a:rPr lang="ko-KR" altLang="en-US" sz="1200" dirty="0">
                <a:latin typeface="+mn-ea"/>
              </a:rPr>
              <a:t>기본설정</a:t>
            </a: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로그파일 위치 </a:t>
            </a:r>
            <a:r>
              <a:rPr lang="en-US" altLang="ko-KR" sz="1200" dirty="0">
                <a:latin typeface="+mn-ea"/>
              </a:rPr>
              <a:t>: /var/log/</a:t>
            </a:r>
            <a:r>
              <a:rPr lang="en-US" altLang="ko-KR" sz="1200" dirty="0" err="1">
                <a:latin typeface="+mn-ea"/>
              </a:rPr>
              <a:t>grafana</a:t>
            </a:r>
            <a:r>
              <a:rPr lang="en-US" altLang="ko-KR" sz="1200" dirty="0">
                <a:latin typeface="+mn-ea"/>
              </a:rPr>
              <a:t>/</a:t>
            </a:r>
          </a:p>
          <a:p>
            <a:pPr>
              <a:lnSpc>
                <a:spcPct val="150000"/>
              </a:lnSpc>
            </a:pPr>
            <a:r>
              <a:rPr lang="en-US" altLang="ko-KR" sz="1200" dirty="0">
                <a:latin typeface="+mn-ea"/>
              </a:rPr>
              <a:t>    grafana.log : Grafana</a:t>
            </a:r>
            <a:r>
              <a:rPr lang="ko-KR" altLang="en-US" sz="1200" dirty="0">
                <a:latin typeface="+mn-ea"/>
              </a:rPr>
              <a:t> 로그</a:t>
            </a:r>
            <a:endParaRPr lang="en-US" altLang="ko-KR" sz="1200" dirty="0">
              <a:latin typeface="+mn-ea"/>
            </a:endParaRPr>
          </a:p>
        </p:txBody>
      </p:sp>
      <p:pic>
        <p:nvPicPr>
          <p:cNvPr id="6" name="그림 5">
            <a:extLst>
              <a:ext uri="{FF2B5EF4-FFF2-40B4-BE49-F238E27FC236}">
                <a16:creationId xmlns:a16="http://schemas.microsoft.com/office/drawing/2014/main" id="{D307EA8F-0511-4E6B-877D-DAEC487EE189}"/>
              </a:ext>
            </a:extLst>
          </p:cNvPr>
          <p:cNvPicPr>
            <a:picLocks noChangeAspect="1"/>
          </p:cNvPicPr>
          <p:nvPr/>
        </p:nvPicPr>
        <p:blipFill>
          <a:blip r:embed="rId2"/>
          <a:stretch>
            <a:fillRect/>
          </a:stretch>
        </p:blipFill>
        <p:spPr>
          <a:xfrm>
            <a:off x="827584" y="4524941"/>
            <a:ext cx="5213085" cy="488235"/>
          </a:xfrm>
          <a:prstGeom prst="rect">
            <a:avLst/>
          </a:prstGeom>
        </p:spPr>
      </p:pic>
      <p:pic>
        <p:nvPicPr>
          <p:cNvPr id="9" name="그림 8">
            <a:extLst>
              <a:ext uri="{FF2B5EF4-FFF2-40B4-BE49-F238E27FC236}">
                <a16:creationId xmlns:a16="http://schemas.microsoft.com/office/drawing/2014/main" id="{9C5B8BE2-F3C2-4058-BE02-565841A1D4CE}"/>
              </a:ext>
            </a:extLst>
          </p:cNvPr>
          <p:cNvPicPr>
            <a:picLocks noChangeAspect="1"/>
          </p:cNvPicPr>
          <p:nvPr/>
        </p:nvPicPr>
        <p:blipFill>
          <a:blip r:embed="rId3"/>
          <a:stretch>
            <a:fillRect/>
          </a:stretch>
        </p:blipFill>
        <p:spPr>
          <a:xfrm>
            <a:off x="827584" y="3168274"/>
            <a:ext cx="3067382" cy="332733"/>
          </a:xfrm>
          <a:prstGeom prst="rect">
            <a:avLst/>
          </a:prstGeom>
        </p:spPr>
      </p:pic>
    </p:spTree>
    <p:extLst>
      <p:ext uri="{BB962C8B-B14F-4D97-AF65-F5344CB8AC3E}">
        <p14:creationId xmlns:p14="http://schemas.microsoft.com/office/powerpoint/2010/main" val="32975235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2">
            <a:extLst>
              <a:ext uri="{FF2B5EF4-FFF2-40B4-BE49-F238E27FC236}">
                <a16:creationId xmlns:a16="http://schemas.microsoft.com/office/drawing/2014/main" id="{10D8A800-FAF4-469E-8FBE-1837D976A4A6}"/>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(9/22)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31408" y="908720"/>
            <a:ext cx="8489064" cy="333617"/>
          </a:xfrm>
          <a:prstGeom prst="rect">
            <a:avLst/>
          </a:prstGeom>
          <a:noFill/>
        </p:spPr>
        <p:txBody>
          <a:bodyPr wrap="square" rtlCol="0">
            <a:spAutoFit/>
          </a:bodyPr>
          <a:lstStyle/>
          <a:p>
            <a:pPr>
              <a:lnSpc>
                <a:spcPct val="150000"/>
              </a:lnSpc>
            </a:pPr>
            <a:r>
              <a:rPr lang="en-US" altLang="ko-KR" sz="1200" b="1" dirty="0">
                <a:latin typeface="+mn-ea"/>
              </a:rPr>
              <a:t>5) Grafana </a:t>
            </a:r>
            <a:r>
              <a:rPr lang="ko-KR" altLang="en-US" sz="1200" b="1" dirty="0">
                <a:latin typeface="+mn-ea"/>
              </a:rPr>
              <a:t>환경 설정</a:t>
            </a:r>
            <a:r>
              <a:rPr lang="en-US" altLang="ko-KR" sz="1200" b="1" dirty="0">
                <a:latin typeface="+mn-ea"/>
              </a:rPr>
              <a:t> </a:t>
            </a:r>
            <a:endParaRPr lang="ko-KR" altLang="en-US" sz="1200" b="1" baseline="-25000" dirty="0">
              <a:latin typeface="+mn-ea"/>
            </a:endParaRPr>
          </a:p>
        </p:txBody>
      </p:sp>
      <p:grpSp>
        <p:nvGrpSpPr>
          <p:cNvPr id="12" name="그룹 11">
            <a:extLst>
              <a:ext uri="{FF2B5EF4-FFF2-40B4-BE49-F238E27FC236}">
                <a16:creationId xmlns:a16="http://schemas.microsoft.com/office/drawing/2014/main" id="{3621C48D-15DD-48E7-9186-EC4688930EEF}"/>
              </a:ext>
            </a:extLst>
          </p:cNvPr>
          <p:cNvGrpSpPr/>
          <p:nvPr/>
        </p:nvGrpSpPr>
        <p:grpSpPr>
          <a:xfrm>
            <a:off x="683568" y="1578683"/>
            <a:ext cx="3510390" cy="3700634"/>
            <a:chOff x="911424" y="1447150"/>
            <a:chExt cx="4680520" cy="4934178"/>
          </a:xfrm>
        </p:grpSpPr>
        <p:sp>
          <p:nvSpPr>
            <p:cNvPr id="4" name="직사각형 3">
              <a:extLst>
                <a:ext uri="{FF2B5EF4-FFF2-40B4-BE49-F238E27FC236}">
                  <a16:creationId xmlns:a16="http://schemas.microsoft.com/office/drawing/2014/main" id="{8C3ABFC9-ED95-40D4-B4A1-649ED62833F7}"/>
                </a:ext>
              </a:extLst>
            </p:cNvPr>
            <p:cNvSpPr/>
            <p:nvPr/>
          </p:nvSpPr>
          <p:spPr>
            <a:xfrm>
              <a:off x="911424" y="1454770"/>
              <a:ext cx="4680520" cy="4926558"/>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5" name="TextBox 4">
              <a:extLst>
                <a:ext uri="{FF2B5EF4-FFF2-40B4-BE49-F238E27FC236}">
                  <a16:creationId xmlns:a16="http://schemas.microsoft.com/office/drawing/2014/main" id="{4DBF1DEC-94C9-4CB9-816E-EBC3A246D287}"/>
                </a:ext>
              </a:extLst>
            </p:cNvPr>
            <p:cNvSpPr txBox="1"/>
            <p:nvPr/>
          </p:nvSpPr>
          <p:spPr>
            <a:xfrm>
              <a:off x="911424" y="1447150"/>
              <a:ext cx="4680520" cy="444823"/>
            </a:xfrm>
            <a:prstGeom prst="rect">
              <a:avLst/>
            </a:prstGeom>
            <a:noFill/>
          </p:spPr>
          <p:txBody>
            <a:bodyPr wrap="square" rtlCol="0" anchor="ctr">
              <a:spAutoFit/>
            </a:bodyPr>
            <a:lstStyle/>
            <a:p>
              <a:pPr marL="214313" indent="-214313">
                <a:lnSpc>
                  <a:spcPct val="150000"/>
                </a:lnSpc>
                <a:buFontTx/>
                <a:buChar char="-"/>
              </a:pPr>
              <a:r>
                <a:rPr lang="en-US" altLang="ko-KR" sz="1200" dirty="0">
                  <a:latin typeface="+mn-ea"/>
                </a:rPr>
                <a:t>grafana.ini </a:t>
              </a:r>
              <a:r>
                <a:rPr lang="ko-KR" altLang="en-US" sz="1200" b="1" dirty="0">
                  <a:latin typeface="+mn-ea"/>
                </a:rPr>
                <a:t>설정</a:t>
              </a:r>
              <a:r>
                <a:rPr lang="en-US" altLang="ko-KR" sz="1200" b="1" dirty="0">
                  <a:latin typeface="+mn-ea"/>
                </a:rPr>
                <a:t> </a:t>
              </a:r>
            </a:p>
          </p:txBody>
        </p:sp>
        <p:sp>
          <p:nvSpPr>
            <p:cNvPr id="7" name="TextBox 6">
              <a:extLst>
                <a:ext uri="{FF2B5EF4-FFF2-40B4-BE49-F238E27FC236}">
                  <a16:creationId xmlns:a16="http://schemas.microsoft.com/office/drawing/2014/main" id="{0A48E55E-2780-47D4-A3F8-F0F310C8F0D7}"/>
                </a:ext>
              </a:extLst>
            </p:cNvPr>
            <p:cNvSpPr txBox="1"/>
            <p:nvPr/>
          </p:nvSpPr>
          <p:spPr>
            <a:xfrm>
              <a:off x="911424" y="2085818"/>
              <a:ext cx="4680520" cy="2431434"/>
            </a:xfrm>
            <a:prstGeom prst="rect">
              <a:avLst/>
            </a:prstGeom>
            <a:noFill/>
          </p:spPr>
          <p:txBody>
            <a:bodyPr wrap="square" rtlCol="0">
              <a:spAutoFit/>
            </a:bodyPr>
            <a:lstStyle/>
            <a:p>
              <a:r>
                <a:rPr lang="en-US" altLang="ko-KR" sz="750" dirty="0"/>
                <a:t>type = </a:t>
              </a:r>
              <a:r>
                <a:rPr lang="en-US" altLang="ko-KR" sz="750" dirty="0" err="1"/>
                <a:t>mysql</a:t>
              </a:r>
              <a:endParaRPr lang="en-US" altLang="ko-KR" sz="750" dirty="0"/>
            </a:p>
            <a:p>
              <a:r>
                <a:rPr lang="en-US" altLang="ko-KR" sz="750" dirty="0"/>
                <a:t>host = 127.0.0.1:3306</a:t>
              </a:r>
            </a:p>
            <a:p>
              <a:r>
                <a:rPr lang="en-US" altLang="ko-KR" sz="750" dirty="0"/>
                <a:t>name = ****</a:t>
              </a:r>
            </a:p>
            <a:p>
              <a:r>
                <a:rPr lang="en-US" altLang="ko-KR" sz="750" dirty="0"/>
                <a:t>user = ****</a:t>
              </a:r>
            </a:p>
            <a:p>
              <a:r>
                <a:rPr lang="en-US" altLang="ko-KR" sz="750" dirty="0"/>
                <a:t>password = ****</a:t>
              </a:r>
            </a:p>
            <a:p>
              <a:r>
                <a:rPr lang="en-US" altLang="ko-KR" sz="750" dirty="0" err="1"/>
                <a:t>url</a:t>
              </a:r>
              <a:r>
                <a:rPr lang="en-US" altLang="ko-KR" sz="750" dirty="0"/>
                <a:t> = mysql://****:****@127.0.0.1:3306/****</a:t>
              </a:r>
            </a:p>
            <a:p>
              <a:endParaRPr lang="en-US" altLang="ko-KR" sz="750" dirty="0"/>
            </a:p>
            <a:p>
              <a:r>
                <a:rPr lang="en-US" altLang="ko-KR" sz="750" dirty="0"/>
                <a:t>....</a:t>
              </a:r>
            </a:p>
            <a:p>
              <a:endParaRPr lang="en-US" altLang="ko-KR" sz="750" dirty="0"/>
            </a:p>
            <a:p>
              <a:r>
                <a:rPr lang="en-US" altLang="ko-KR" sz="750" dirty="0" err="1"/>
                <a:t>min_refresh_interval</a:t>
              </a:r>
              <a:r>
                <a:rPr lang="en-US" altLang="ko-KR" sz="750" dirty="0"/>
                <a:t> =1s</a:t>
              </a:r>
            </a:p>
            <a:p>
              <a:endParaRPr lang="en-US" altLang="ko-KR" sz="750" dirty="0"/>
            </a:p>
            <a:p>
              <a:r>
                <a:rPr lang="en-US" altLang="ko-KR" sz="750" dirty="0"/>
                <a:t>...</a:t>
              </a:r>
            </a:p>
            <a:p>
              <a:endParaRPr lang="en-US" altLang="ko-KR" sz="750" dirty="0"/>
            </a:p>
            <a:p>
              <a:endParaRPr lang="en-US" altLang="ko-KR" sz="750" dirty="0"/>
            </a:p>
            <a:p>
              <a:endParaRPr lang="ko-KR" altLang="en-US" sz="750" b="1" dirty="0"/>
            </a:p>
          </p:txBody>
        </p:sp>
      </p:grpSp>
      <p:sp>
        <p:nvSpPr>
          <p:cNvPr id="8" name="TextBox 7">
            <a:extLst>
              <a:ext uri="{FF2B5EF4-FFF2-40B4-BE49-F238E27FC236}">
                <a16:creationId xmlns:a16="http://schemas.microsoft.com/office/drawing/2014/main" id="{3D4C4F24-01EE-4C68-B94C-D76F75F10553}"/>
              </a:ext>
            </a:extLst>
          </p:cNvPr>
          <p:cNvSpPr txBox="1"/>
          <p:nvPr/>
        </p:nvSpPr>
        <p:spPr>
          <a:xfrm>
            <a:off x="2087724" y="3071979"/>
            <a:ext cx="1764196"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err="1">
                <a:latin typeface="+mn-ea"/>
              </a:rPr>
              <a:t>대쉬보드</a:t>
            </a:r>
            <a:r>
              <a:rPr lang="ko-KR" altLang="en-US" sz="750" dirty="0">
                <a:latin typeface="+mn-ea"/>
              </a:rPr>
              <a:t> 최소 갱신주기 설정 </a:t>
            </a:r>
            <a:r>
              <a:rPr lang="en-US" altLang="ko-KR" sz="750" dirty="0">
                <a:latin typeface="+mn-ea"/>
              </a:rPr>
              <a:t>(1</a:t>
            </a:r>
            <a:r>
              <a:rPr lang="ko-KR" altLang="en-US" sz="750" dirty="0">
                <a:latin typeface="+mn-ea"/>
              </a:rPr>
              <a:t>초</a:t>
            </a:r>
            <a:r>
              <a:rPr lang="en-US" altLang="ko-KR" sz="750" dirty="0">
                <a:latin typeface="+mn-ea"/>
              </a:rPr>
              <a:t>) </a:t>
            </a:r>
          </a:p>
        </p:txBody>
      </p:sp>
      <p:sp>
        <p:nvSpPr>
          <p:cNvPr id="9" name="TextBox 8">
            <a:extLst>
              <a:ext uri="{FF2B5EF4-FFF2-40B4-BE49-F238E27FC236}">
                <a16:creationId xmlns:a16="http://schemas.microsoft.com/office/drawing/2014/main" id="{EE4F5AFE-50CD-4230-8A86-0AE94186E27D}"/>
              </a:ext>
            </a:extLst>
          </p:cNvPr>
          <p:cNvSpPr txBox="1"/>
          <p:nvPr/>
        </p:nvSpPr>
        <p:spPr>
          <a:xfrm>
            <a:off x="2087724" y="2105737"/>
            <a:ext cx="1764196" cy="416268"/>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데이터베이스 설정</a:t>
            </a:r>
            <a:endParaRPr lang="en-US" altLang="ko-KR" sz="750" dirty="0">
              <a:latin typeface="+mn-ea"/>
            </a:endParaRPr>
          </a:p>
          <a:p>
            <a:pPr>
              <a:lnSpc>
                <a:spcPct val="150000"/>
              </a:lnSpc>
            </a:pPr>
            <a:r>
              <a:rPr lang="en-US" altLang="ko-KR" sz="750" dirty="0">
                <a:latin typeface="+mn-ea"/>
              </a:rPr>
              <a:t>(</a:t>
            </a:r>
            <a:r>
              <a:rPr lang="ko-KR" altLang="en-US" sz="750" dirty="0">
                <a:latin typeface="+mn-ea"/>
              </a:rPr>
              <a:t>사용자 정보</a:t>
            </a:r>
            <a:r>
              <a:rPr lang="en-US" altLang="ko-KR" sz="750" dirty="0">
                <a:latin typeface="+mn-ea"/>
              </a:rPr>
              <a:t>, </a:t>
            </a:r>
            <a:r>
              <a:rPr lang="ko-KR" altLang="en-US" sz="750" dirty="0" err="1">
                <a:latin typeface="+mn-ea"/>
              </a:rPr>
              <a:t>대쉬보드</a:t>
            </a:r>
            <a:r>
              <a:rPr lang="en-US" altLang="ko-KR" sz="750" dirty="0">
                <a:latin typeface="+mn-ea"/>
              </a:rPr>
              <a:t>, </a:t>
            </a:r>
            <a:r>
              <a:rPr lang="ko-KR" altLang="en-US" sz="750" dirty="0">
                <a:latin typeface="+mn-ea"/>
              </a:rPr>
              <a:t>패널 등 저장</a:t>
            </a:r>
            <a:r>
              <a:rPr lang="en-US" altLang="ko-KR" sz="750" dirty="0">
                <a:latin typeface="+mn-ea"/>
              </a:rPr>
              <a:t>)</a:t>
            </a:r>
          </a:p>
        </p:txBody>
      </p:sp>
    </p:spTree>
    <p:extLst>
      <p:ext uri="{BB962C8B-B14F-4D97-AF65-F5344CB8AC3E}">
        <p14:creationId xmlns:p14="http://schemas.microsoft.com/office/powerpoint/2010/main" val="40785803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D3E42F7D-4C03-4F2F-8E39-73CD8F2C9AF2}"/>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(10/22)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856984" cy="333617"/>
          </a:xfrm>
          <a:prstGeom prst="rect">
            <a:avLst/>
          </a:prstGeom>
          <a:noFill/>
        </p:spPr>
        <p:txBody>
          <a:bodyPr wrap="square" rtlCol="0">
            <a:spAutoFit/>
          </a:bodyPr>
          <a:lstStyle/>
          <a:p>
            <a:pPr>
              <a:lnSpc>
                <a:spcPct val="150000"/>
              </a:lnSpc>
            </a:pPr>
            <a:r>
              <a:rPr lang="en-US" altLang="ko-KR" sz="1200" b="1" dirty="0">
                <a:latin typeface="+mn-ea"/>
              </a:rPr>
              <a:t>5) </a:t>
            </a:r>
            <a:r>
              <a:rPr lang="en-US" altLang="ko-KR" sz="1200" b="1" dirty="0" err="1">
                <a:latin typeface="+mn-ea"/>
              </a:rPr>
              <a:t>InfluxDB</a:t>
            </a:r>
            <a:r>
              <a:rPr lang="en-US" altLang="ko-KR" sz="1200" b="1" dirty="0">
                <a:latin typeface="+mn-ea"/>
              </a:rPr>
              <a:t> </a:t>
            </a:r>
            <a:r>
              <a:rPr lang="ko-KR" altLang="en-US" sz="1200" b="1" dirty="0">
                <a:latin typeface="+mn-ea"/>
              </a:rPr>
              <a:t>환경 설정</a:t>
            </a:r>
            <a:r>
              <a:rPr lang="en-US" altLang="ko-KR" sz="1200" b="1" dirty="0">
                <a:latin typeface="+mn-ea"/>
              </a:rPr>
              <a:t> </a:t>
            </a:r>
            <a:endParaRPr lang="ko-KR" altLang="en-US" sz="1200" b="1" baseline="-25000" dirty="0">
              <a:latin typeface="+mn-ea"/>
            </a:endParaRPr>
          </a:p>
        </p:txBody>
      </p:sp>
      <p:sp>
        <p:nvSpPr>
          <p:cNvPr id="3" name="TextBox 2">
            <a:extLst>
              <a:ext uri="{FF2B5EF4-FFF2-40B4-BE49-F238E27FC236}">
                <a16:creationId xmlns:a16="http://schemas.microsoft.com/office/drawing/2014/main" id="{79DD1C59-198F-488B-8C3B-18796038B00E}"/>
              </a:ext>
            </a:extLst>
          </p:cNvPr>
          <p:cNvSpPr txBox="1"/>
          <p:nvPr/>
        </p:nvSpPr>
        <p:spPr>
          <a:xfrm>
            <a:off x="539552" y="1340768"/>
            <a:ext cx="8424936" cy="3380605"/>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ko-KR" altLang="en-US" sz="1200" dirty="0">
                <a:latin typeface="+mn-ea"/>
              </a:rPr>
              <a:t>클라우드 자원 성능 모니터링 저장 데이터베이스</a:t>
            </a:r>
            <a:endParaRPr lang="en-US" altLang="ko-KR" sz="1200" dirty="0">
              <a:latin typeface="+mn-ea"/>
            </a:endParaRPr>
          </a:p>
          <a:p>
            <a:pPr>
              <a:lnSpc>
                <a:spcPct val="150000"/>
              </a:lnSpc>
            </a:pPr>
            <a:r>
              <a:rPr lang="ko-KR" altLang="en-US" sz="1200" dirty="0">
                <a:latin typeface="+mn-ea"/>
              </a:rPr>
              <a:t>    서비스명 </a:t>
            </a:r>
            <a:r>
              <a:rPr lang="en-US" altLang="ko-KR" sz="1200" dirty="0">
                <a:latin typeface="+mn-ea"/>
              </a:rPr>
              <a:t>: </a:t>
            </a:r>
            <a:r>
              <a:rPr lang="en-US" altLang="ko-KR" sz="1200" dirty="0" err="1">
                <a:latin typeface="+mn-ea"/>
              </a:rPr>
              <a:t>influxdb</a:t>
            </a:r>
            <a:endParaRPr lang="en-US" altLang="ko-KR" sz="1200" dirty="0">
              <a:latin typeface="+mn-ea"/>
            </a:endParaRPr>
          </a:p>
          <a:p>
            <a:pPr>
              <a:lnSpc>
                <a:spcPct val="150000"/>
              </a:lnSpc>
            </a:pPr>
            <a:r>
              <a:rPr lang="ko-KR" altLang="en-US" sz="1200" dirty="0">
                <a:latin typeface="+mn-ea"/>
              </a:rPr>
              <a:t>    서비스 계정 </a:t>
            </a:r>
            <a:r>
              <a:rPr lang="en-US" altLang="ko-KR" sz="1200" dirty="0">
                <a:latin typeface="+mn-ea"/>
              </a:rPr>
              <a:t>: </a:t>
            </a:r>
            <a:r>
              <a:rPr lang="en-US" altLang="ko-KR" sz="1200" dirty="0" err="1">
                <a:latin typeface="+mn-ea"/>
              </a:rPr>
              <a:t>influxdb</a:t>
            </a: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설정파일</a:t>
            </a:r>
            <a:r>
              <a:rPr lang="en-US" altLang="ko-KR" sz="1200" dirty="0">
                <a:latin typeface="+mn-ea"/>
              </a:rPr>
              <a:t> </a:t>
            </a:r>
            <a:r>
              <a:rPr lang="ko-KR" altLang="en-US" sz="1200" dirty="0">
                <a:latin typeface="+mn-ea"/>
              </a:rPr>
              <a:t>위치 </a:t>
            </a:r>
            <a:r>
              <a:rPr lang="en-US" altLang="ko-KR" sz="1200" dirty="0">
                <a:latin typeface="+mn-ea"/>
              </a:rPr>
              <a:t>: /</a:t>
            </a:r>
            <a:r>
              <a:rPr lang="en-US" altLang="ko-KR" sz="1200" dirty="0" err="1">
                <a:latin typeface="+mn-ea"/>
              </a:rPr>
              <a:t>etc</a:t>
            </a:r>
            <a:r>
              <a:rPr lang="en-US" altLang="ko-KR" sz="1200" dirty="0">
                <a:latin typeface="+mn-ea"/>
              </a:rPr>
              <a:t>/</a:t>
            </a:r>
            <a:r>
              <a:rPr lang="en-US" altLang="ko-KR" sz="1200" dirty="0" err="1">
                <a:latin typeface="+mn-ea"/>
              </a:rPr>
              <a:t>influxdb</a:t>
            </a:r>
            <a:r>
              <a:rPr lang="en-US" altLang="ko-KR" sz="1200" dirty="0">
                <a:latin typeface="+mn-ea"/>
              </a:rPr>
              <a:t>/</a:t>
            </a:r>
          </a:p>
          <a:p>
            <a:pPr>
              <a:lnSpc>
                <a:spcPct val="150000"/>
              </a:lnSpc>
            </a:pPr>
            <a:r>
              <a:rPr lang="en-US" altLang="ko-KR" sz="1200" dirty="0">
                <a:latin typeface="+mn-ea"/>
              </a:rPr>
              <a:t>    </a:t>
            </a:r>
            <a:r>
              <a:rPr lang="en-US" altLang="ko-KR" sz="1200" dirty="0" err="1">
                <a:latin typeface="+mn-ea"/>
              </a:rPr>
              <a:t>influxdb.conf</a:t>
            </a:r>
            <a:r>
              <a:rPr lang="en-US" altLang="ko-KR" sz="1200" dirty="0">
                <a:latin typeface="+mn-ea"/>
              </a:rPr>
              <a:t> : </a:t>
            </a:r>
            <a:r>
              <a:rPr lang="en-US" altLang="ko-KR" sz="1200" dirty="0" err="1">
                <a:latin typeface="+mn-ea"/>
              </a:rPr>
              <a:t>influxdb</a:t>
            </a:r>
            <a:r>
              <a:rPr lang="en-US" altLang="ko-KR" sz="1200" dirty="0">
                <a:latin typeface="+mn-ea"/>
              </a:rPr>
              <a:t> </a:t>
            </a:r>
            <a:r>
              <a:rPr lang="ko-KR" altLang="en-US" sz="1200" dirty="0">
                <a:latin typeface="+mn-ea"/>
              </a:rPr>
              <a:t>설정</a:t>
            </a: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로그파일 위치 </a:t>
            </a:r>
            <a:r>
              <a:rPr lang="en-US" altLang="ko-KR" sz="1200" dirty="0">
                <a:latin typeface="+mn-ea"/>
              </a:rPr>
              <a:t>: /var/log/</a:t>
            </a:r>
            <a:r>
              <a:rPr lang="en-US" altLang="ko-KR" sz="1200" dirty="0" err="1">
                <a:latin typeface="+mn-ea"/>
              </a:rPr>
              <a:t>influxdb</a:t>
            </a:r>
            <a:r>
              <a:rPr lang="en-US" altLang="ko-KR" sz="1200" dirty="0">
                <a:latin typeface="+mn-ea"/>
              </a:rPr>
              <a:t>/</a:t>
            </a:r>
          </a:p>
          <a:p>
            <a:pPr>
              <a:lnSpc>
                <a:spcPct val="150000"/>
              </a:lnSpc>
            </a:pPr>
            <a:r>
              <a:rPr lang="en-US" altLang="ko-KR" sz="1200" dirty="0">
                <a:latin typeface="+mn-ea"/>
              </a:rPr>
              <a:t>    influxdb.log : </a:t>
            </a:r>
            <a:r>
              <a:rPr lang="en-US" altLang="ko-KR" sz="1200" dirty="0" err="1">
                <a:latin typeface="+mn-ea"/>
              </a:rPr>
              <a:t>influxdb</a:t>
            </a:r>
            <a:r>
              <a:rPr lang="en-US" altLang="ko-KR" sz="1200" dirty="0">
                <a:latin typeface="+mn-ea"/>
              </a:rPr>
              <a:t> </a:t>
            </a:r>
            <a:r>
              <a:rPr lang="ko-KR" altLang="en-US" sz="1200" dirty="0">
                <a:latin typeface="+mn-ea"/>
              </a:rPr>
              <a:t>로그</a:t>
            </a:r>
            <a:endParaRPr lang="en-US" altLang="ko-KR" sz="1200" dirty="0">
              <a:latin typeface="+mn-ea"/>
            </a:endParaRPr>
          </a:p>
        </p:txBody>
      </p:sp>
      <p:pic>
        <p:nvPicPr>
          <p:cNvPr id="6" name="그림 5">
            <a:extLst>
              <a:ext uri="{FF2B5EF4-FFF2-40B4-BE49-F238E27FC236}">
                <a16:creationId xmlns:a16="http://schemas.microsoft.com/office/drawing/2014/main" id="{3E7D48C7-5C0D-4660-916D-BA30C3AB6398}"/>
              </a:ext>
            </a:extLst>
          </p:cNvPr>
          <p:cNvPicPr>
            <a:picLocks noChangeAspect="1"/>
          </p:cNvPicPr>
          <p:nvPr/>
        </p:nvPicPr>
        <p:blipFill>
          <a:blip r:embed="rId2"/>
          <a:stretch>
            <a:fillRect/>
          </a:stretch>
        </p:blipFill>
        <p:spPr>
          <a:xfrm>
            <a:off x="853517" y="3140968"/>
            <a:ext cx="6676672" cy="576064"/>
          </a:xfrm>
          <a:prstGeom prst="rect">
            <a:avLst/>
          </a:prstGeom>
        </p:spPr>
      </p:pic>
    </p:spTree>
    <p:extLst>
      <p:ext uri="{BB962C8B-B14F-4D97-AF65-F5344CB8AC3E}">
        <p14:creationId xmlns:p14="http://schemas.microsoft.com/office/powerpoint/2010/main" val="10740910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D3E42F7D-4C03-4F2F-8E39-73CD8F2C9AF2}"/>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(11/22)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856984" cy="610616"/>
          </a:xfrm>
          <a:prstGeom prst="rect">
            <a:avLst/>
          </a:prstGeom>
          <a:noFill/>
        </p:spPr>
        <p:txBody>
          <a:bodyPr wrap="square" rtlCol="0">
            <a:spAutoFit/>
          </a:bodyPr>
          <a:lstStyle/>
          <a:p>
            <a:pPr>
              <a:lnSpc>
                <a:spcPct val="150000"/>
              </a:lnSpc>
            </a:pPr>
            <a:r>
              <a:rPr lang="en-US" altLang="ko-KR" sz="1200" b="1" dirty="0">
                <a:latin typeface="+mn-ea"/>
              </a:rPr>
              <a:t>5) </a:t>
            </a:r>
            <a:r>
              <a:rPr lang="en-US" altLang="ko-KR" sz="1200" b="1" dirty="0" err="1">
                <a:latin typeface="+mn-ea"/>
              </a:rPr>
              <a:t>InfluxDB</a:t>
            </a:r>
            <a:r>
              <a:rPr lang="en-US" altLang="ko-KR" sz="1200" b="1" dirty="0">
                <a:latin typeface="+mn-ea"/>
              </a:rPr>
              <a:t> </a:t>
            </a:r>
            <a:r>
              <a:rPr lang="ko-KR" altLang="en-US" sz="1200" b="1" dirty="0">
                <a:latin typeface="+mn-ea"/>
              </a:rPr>
              <a:t>환경 설정</a:t>
            </a:r>
            <a:endParaRPr lang="en-US" altLang="ko-KR" sz="1200" b="1" dirty="0">
              <a:latin typeface="+mn-ea"/>
            </a:endParaRPr>
          </a:p>
          <a:p>
            <a:pPr marL="628650" lvl="1" indent="-171450">
              <a:lnSpc>
                <a:spcPct val="150000"/>
              </a:lnSpc>
              <a:buFont typeface="Arial" panose="020B0604020202020204" pitchFamily="34" charset="0"/>
              <a:buChar char="•"/>
            </a:pPr>
            <a:r>
              <a:rPr lang="ko-KR" altLang="en-US" sz="1200" dirty="0">
                <a:latin typeface="+mn-ea"/>
              </a:rPr>
              <a:t>설치 후 아래 명령어를 입력하여 보안설정 및 데이터베이스 생성</a:t>
            </a:r>
            <a:r>
              <a:rPr lang="en-US" altLang="ko-KR" sz="1200" b="1" dirty="0">
                <a:latin typeface="+mn-ea"/>
              </a:rPr>
              <a:t> </a:t>
            </a:r>
            <a:endParaRPr lang="ko-KR" altLang="en-US" sz="1200" b="1" baseline="-25000" dirty="0">
              <a:latin typeface="+mn-ea"/>
            </a:endParaRPr>
          </a:p>
        </p:txBody>
      </p:sp>
      <p:sp>
        <p:nvSpPr>
          <p:cNvPr id="8" name="TextBox 7">
            <a:extLst>
              <a:ext uri="{FF2B5EF4-FFF2-40B4-BE49-F238E27FC236}">
                <a16:creationId xmlns:a16="http://schemas.microsoft.com/office/drawing/2014/main" id="{FFDB5772-9A66-4B3D-8653-D47DA3411DEC}"/>
              </a:ext>
            </a:extLst>
          </p:cNvPr>
          <p:cNvSpPr txBox="1"/>
          <p:nvPr/>
        </p:nvSpPr>
        <p:spPr>
          <a:xfrm>
            <a:off x="971600" y="1822333"/>
            <a:ext cx="7740860" cy="1757725"/>
          </a:xfrm>
          <a:prstGeom prst="rect">
            <a:avLst/>
          </a:prstGeom>
          <a:noFill/>
        </p:spPr>
        <p:txBody>
          <a:bodyPr wrap="square" rtlCol="0">
            <a:spAutoFit/>
          </a:bodyPr>
          <a:lstStyle/>
          <a:p>
            <a:pPr>
              <a:lnSpc>
                <a:spcPct val="150000"/>
              </a:lnSpc>
            </a:pPr>
            <a:r>
              <a:rPr lang="en-US" altLang="ko-KR" sz="1050" dirty="0">
                <a:latin typeface="+mn-ea"/>
              </a:rPr>
              <a:t>$ </a:t>
            </a:r>
            <a:r>
              <a:rPr lang="en-US" altLang="ko-KR" sz="1050" dirty="0" err="1">
                <a:latin typeface="+mn-ea"/>
              </a:rPr>
              <a:t>sudo</a:t>
            </a:r>
            <a:r>
              <a:rPr lang="en-US" altLang="ko-KR" sz="1050" dirty="0">
                <a:latin typeface="+mn-ea"/>
              </a:rPr>
              <a:t> </a:t>
            </a:r>
            <a:r>
              <a:rPr lang="en-US" altLang="ko-KR" sz="1050" dirty="0" err="1">
                <a:latin typeface="+mn-ea"/>
              </a:rPr>
              <a:t>su</a:t>
            </a:r>
            <a:endParaRPr lang="en-US" altLang="ko-KR" sz="1050" dirty="0">
              <a:latin typeface="+mn-ea"/>
            </a:endParaRPr>
          </a:p>
          <a:p>
            <a:pPr>
              <a:lnSpc>
                <a:spcPct val="150000"/>
              </a:lnSpc>
            </a:pPr>
            <a:r>
              <a:rPr lang="nn-NO" altLang="ko-KR" sz="1050" dirty="0">
                <a:latin typeface="+mn-ea"/>
              </a:rPr>
              <a:t>$ influx</a:t>
            </a:r>
          </a:p>
          <a:p>
            <a:pPr>
              <a:lnSpc>
                <a:spcPct val="150000"/>
              </a:lnSpc>
            </a:pPr>
            <a:endParaRPr lang="nn-NO" altLang="ko-KR" sz="1050" dirty="0">
              <a:latin typeface="+mn-ea"/>
            </a:endParaRPr>
          </a:p>
          <a:p>
            <a:pPr>
              <a:lnSpc>
                <a:spcPct val="150000"/>
              </a:lnSpc>
            </a:pPr>
            <a:r>
              <a:rPr lang="nn-NO" altLang="ko-KR" sz="1050" dirty="0">
                <a:latin typeface="+mn-ea"/>
              </a:rPr>
              <a:t>&gt; create database cloud_monitoring;</a:t>
            </a:r>
          </a:p>
          <a:p>
            <a:pPr>
              <a:lnSpc>
                <a:spcPct val="150000"/>
              </a:lnSpc>
            </a:pPr>
            <a:endParaRPr lang="nn-NO" altLang="ko-KR" sz="1050" dirty="0">
              <a:latin typeface="+mn-ea"/>
            </a:endParaRPr>
          </a:p>
          <a:p>
            <a:pPr>
              <a:lnSpc>
                <a:spcPct val="150000"/>
              </a:lnSpc>
            </a:pPr>
            <a:r>
              <a:rPr lang="nn-NO" altLang="ko-KR" sz="1050" dirty="0">
                <a:latin typeface="+mn-ea"/>
              </a:rPr>
              <a:t>&gt; </a:t>
            </a:r>
            <a:r>
              <a:rPr lang="en-US" altLang="ko-KR" sz="1050" dirty="0">
                <a:latin typeface="+mn-ea"/>
              </a:rPr>
              <a:t>create user cloud with password 'password' with all privileges;</a:t>
            </a:r>
          </a:p>
          <a:p>
            <a:pPr>
              <a:lnSpc>
                <a:spcPct val="150000"/>
              </a:lnSpc>
            </a:pPr>
            <a:r>
              <a:rPr lang="en-US" altLang="ko-KR" sz="1050" dirty="0">
                <a:latin typeface="+mn-ea"/>
              </a:rPr>
              <a:t>&gt; grant on </a:t>
            </a:r>
            <a:r>
              <a:rPr lang="en-US" altLang="ko-KR" sz="1050" dirty="0" err="1">
                <a:latin typeface="+mn-ea"/>
              </a:rPr>
              <a:t>cloud_monitoring</a:t>
            </a:r>
            <a:r>
              <a:rPr lang="en-US" altLang="ko-KR" sz="1050" dirty="0">
                <a:latin typeface="+mn-ea"/>
              </a:rPr>
              <a:t> to cloud;</a:t>
            </a:r>
            <a:endParaRPr lang="nn-NO" altLang="ko-KR" sz="1050" dirty="0">
              <a:latin typeface="+mn-ea"/>
            </a:endParaRPr>
          </a:p>
        </p:txBody>
      </p:sp>
      <p:sp>
        <p:nvSpPr>
          <p:cNvPr id="13" name="TextBox 12">
            <a:extLst>
              <a:ext uri="{FF2B5EF4-FFF2-40B4-BE49-F238E27FC236}">
                <a16:creationId xmlns:a16="http://schemas.microsoft.com/office/drawing/2014/main" id="{4979C3D3-3D37-43A3-8B37-46A638985635}"/>
              </a:ext>
            </a:extLst>
          </p:cNvPr>
          <p:cNvSpPr txBox="1"/>
          <p:nvPr/>
        </p:nvSpPr>
        <p:spPr>
          <a:xfrm>
            <a:off x="3343036" y="2579623"/>
            <a:ext cx="1048779"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a:latin typeface="+mn-ea"/>
              </a:rPr>
              <a:t>데이터베이스 생성</a:t>
            </a:r>
            <a:endParaRPr lang="en-US" altLang="ko-KR" sz="750" dirty="0">
              <a:latin typeface="+mn-ea"/>
            </a:endParaRPr>
          </a:p>
        </p:txBody>
      </p:sp>
      <p:sp>
        <p:nvSpPr>
          <p:cNvPr id="14" name="TextBox 13">
            <a:extLst>
              <a:ext uri="{FF2B5EF4-FFF2-40B4-BE49-F238E27FC236}">
                <a16:creationId xmlns:a16="http://schemas.microsoft.com/office/drawing/2014/main" id="{29DF8F6F-FD77-4F1C-9128-88CE2D7FDA34}"/>
              </a:ext>
            </a:extLst>
          </p:cNvPr>
          <p:cNvSpPr txBox="1"/>
          <p:nvPr/>
        </p:nvSpPr>
        <p:spPr>
          <a:xfrm>
            <a:off x="5148064" y="3192646"/>
            <a:ext cx="1358095"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데이터베이스 사용자 생성</a:t>
            </a:r>
            <a:endParaRPr lang="en-US" altLang="ko-KR" sz="750" dirty="0">
              <a:latin typeface="+mn-ea"/>
            </a:endParaRPr>
          </a:p>
        </p:txBody>
      </p:sp>
    </p:spTree>
    <p:extLst>
      <p:ext uri="{BB962C8B-B14F-4D97-AF65-F5344CB8AC3E}">
        <p14:creationId xmlns:p14="http://schemas.microsoft.com/office/powerpoint/2010/main" val="2504085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29B675E1-5C51-4B58-B26F-9A86BF3BB3C2}"/>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(12/22)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6) </a:t>
            </a:r>
            <a:r>
              <a:rPr lang="en-US" altLang="ko-KR" sz="1200" b="1" dirty="0" err="1">
                <a:latin typeface="+mn-ea"/>
              </a:rPr>
              <a:t>machbase</a:t>
            </a:r>
            <a:r>
              <a:rPr lang="en-US" altLang="ko-KR" sz="1200" b="1" dirty="0">
                <a:latin typeface="+mn-ea"/>
              </a:rPr>
              <a:t> </a:t>
            </a:r>
            <a:r>
              <a:rPr lang="ko-KR" altLang="en-US" sz="1200" b="1" dirty="0">
                <a:latin typeface="+mn-ea"/>
              </a:rPr>
              <a:t>환경 설정</a:t>
            </a:r>
            <a:r>
              <a:rPr lang="en-US" altLang="ko-KR" sz="1200" b="1" dirty="0">
                <a:latin typeface="+mn-ea"/>
              </a:rPr>
              <a:t> </a:t>
            </a:r>
            <a:endParaRPr lang="ko-KR" altLang="en-US" sz="1200" b="1" baseline="-25000" dirty="0">
              <a:latin typeface="+mn-ea"/>
            </a:endParaRPr>
          </a:p>
        </p:txBody>
      </p:sp>
      <p:sp>
        <p:nvSpPr>
          <p:cNvPr id="3" name="TextBox 2">
            <a:extLst>
              <a:ext uri="{FF2B5EF4-FFF2-40B4-BE49-F238E27FC236}">
                <a16:creationId xmlns:a16="http://schemas.microsoft.com/office/drawing/2014/main" id="{79DD1C59-198F-488B-8C3B-18796038B00E}"/>
              </a:ext>
            </a:extLst>
          </p:cNvPr>
          <p:cNvSpPr txBox="1"/>
          <p:nvPr/>
        </p:nvSpPr>
        <p:spPr>
          <a:xfrm>
            <a:off x="539552" y="1268760"/>
            <a:ext cx="8208912" cy="4211602"/>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en-US" altLang="ko-KR" sz="1200" dirty="0">
                <a:latin typeface="+mn-ea"/>
              </a:rPr>
              <a:t>AAS</a:t>
            </a:r>
            <a:r>
              <a:rPr lang="ko-KR" altLang="en-US" sz="1200" dirty="0">
                <a:latin typeface="+mn-ea"/>
              </a:rPr>
              <a:t> 기반 시계열 데이터 저장 데이터베이스</a:t>
            </a:r>
            <a:endParaRPr lang="en-US" altLang="ko-KR" sz="1200" dirty="0">
              <a:latin typeface="+mn-ea"/>
            </a:endParaRPr>
          </a:p>
          <a:p>
            <a:pPr>
              <a:lnSpc>
                <a:spcPct val="150000"/>
              </a:lnSpc>
            </a:pPr>
            <a:r>
              <a:rPr lang="en-US" altLang="ko-KR" sz="1200" dirty="0">
                <a:latin typeface="+mn-ea"/>
              </a:rPr>
              <a:t>    </a:t>
            </a:r>
            <a:r>
              <a:rPr lang="ko-KR" altLang="en-US" sz="1200" dirty="0">
                <a:latin typeface="+mn-ea"/>
              </a:rPr>
              <a:t>프로세스 명 </a:t>
            </a:r>
            <a:r>
              <a:rPr lang="en-US" altLang="ko-KR" sz="1200" dirty="0">
                <a:latin typeface="+mn-ea"/>
              </a:rPr>
              <a:t>: </a:t>
            </a:r>
            <a:r>
              <a:rPr lang="en-US" altLang="ko-KR" sz="1200" dirty="0" err="1">
                <a:latin typeface="+mn-ea"/>
              </a:rPr>
              <a:t>machbased</a:t>
            </a:r>
            <a:endParaRPr lang="en-US" altLang="ko-KR" sz="1200" dirty="0">
              <a:latin typeface="+mn-ea"/>
            </a:endParaRPr>
          </a:p>
          <a:p>
            <a:pPr>
              <a:lnSpc>
                <a:spcPct val="150000"/>
              </a:lnSpc>
            </a:pPr>
            <a:r>
              <a:rPr lang="ko-KR" altLang="en-US" sz="1200" dirty="0">
                <a:latin typeface="+mn-ea"/>
              </a:rPr>
              <a:t>    서비스 계정 </a:t>
            </a:r>
            <a:r>
              <a:rPr lang="en-US" altLang="ko-KR" sz="1200" dirty="0">
                <a:latin typeface="+mn-ea"/>
              </a:rPr>
              <a:t>: </a:t>
            </a:r>
            <a:r>
              <a:rPr lang="en-US" altLang="ko-KR" sz="1200" dirty="0" err="1">
                <a:latin typeface="+mn-ea"/>
              </a:rPr>
              <a:t>machbase</a:t>
            </a: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설정파일</a:t>
            </a:r>
            <a:r>
              <a:rPr lang="en-US" altLang="ko-KR" sz="1200" dirty="0">
                <a:latin typeface="+mn-ea"/>
              </a:rPr>
              <a:t> </a:t>
            </a:r>
            <a:r>
              <a:rPr lang="ko-KR" altLang="en-US" sz="1200" dirty="0">
                <a:latin typeface="+mn-ea"/>
              </a:rPr>
              <a:t>위치 </a:t>
            </a:r>
            <a:r>
              <a:rPr lang="en-US" altLang="ko-KR" sz="1200" dirty="0">
                <a:latin typeface="+mn-ea"/>
              </a:rPr>
              <a:t>: /home/</a:t>
            </a:r>
            <a:r>
              <a:rPr lang="en-US" altLang="ko-KR" sz="1200" dirty="0" err="1">
                <a:latin typeface="+mn-ea"/>
              </a:rPr>
              <a:t>machbase</a:t>
            </a:r>
            <a:r>
              <a:rPr lang="en-US" altLang="ko-KR" sz="1200" dirty="0">
                <a:latin typeface="+mn-ea"/>
              </a:rPr>
              <a:t>/</a:t>
            </a:r>
            <a:r>
              <a:rPr lang="en-US" altLang="ko-KR" sz="1200" dirty="0" err="1">
                <a:latin typeface="+mn-ea"/>
              </a:rPr>
              <a:t>machbase_home</a:t>
            </a:r>
            <a:r>
              <a:rPr lang="en-US" altLang="ko-KR" sz="1200" dirty="0">
                <a:latin typeface="+mn-ea"/>
              </a:rPr>
              <a:t>/conf</a:t>
            </a:r>
          </a:p>
          <a:p>
            <a:pPr>
              <a:lnSpc>
                <a:spcPct val="150000"/>
              </a:lnSpc>
            </a:pPr>
            <a:r>
              <a:rPr lang="en-US" altLang="ko-KR" sz="1200" dirty="0">
                <a:latin typeface="+mn-ea"/>
              </a:rPr>
              <a:t>    </a:t>
            </a:r>
            <a:r>
              <a:rPr lang="en-US" altLang="ko-KR" sz="1200" dirty="0" err="1">
                <a:latin typeface="+mn-ea"/>
              </a:rPr>
              <a:t>machbase.conf</a:t>
            </a:r>
            <a:r>
              <a:rPr lang="en-US" altLang="ko-KR" sz="1200" dirty="0">
                <a:latin typeface="+mn-ea"/>
              </a:rPr>
              <a:t> : </a:t>
            </a:r>
            <a:r>
              <a:rPr lang="en-US" altLang="ko-KR" sz="1200" dirty="0" err="1">
                <a:latin typeface="+mn-ea"/>
              </a:rPr>
              <a:t>machbase</a:t>
            </a:r>
            <a:r>
              <a:rPr lang="en-US" altLang="ko-KR" sz="1200" dirty="0">
                <a:latin typeface="+mn-ea"/>
              </a:rPr>
              <a:t> </a:t>
            </a:r>
            <a:r>
              <a:rPr lang="ko-KR" altLang="en-US" sz="1200" dirty="0">
                <a:latin typeface="+mn-ea"/>
              </a:rPr>
              <a:t>설정</a:t>
            </a:r>
            <a:endParaRPr lang="en-US" altLang="ko-KR" sz="1200" dirty="0">
              <a:latin typeface="+mn-ea"/>
            </a:endParaRPr>
          </a:p>
          <a:p>
            <a:pPr>
              <a:lnSpc>
                <a:spcPct val="150000"/>
              </a:lnSpc>
            </a:pPr>
            <a:r>
              <a:rPr lang="en-US" altLang="ko-KR" sz="1200" dirty="0">
                <a:latin typeface="+mn-ea"/>
              </a:rPr>
              <a:t>    license.dat : </a:t>
            </a:r>
            <a:r>
              <a:rPr lang="en-US" altLang="ko-KR" sz="1200" dirty="0" err="1">
                <a:latin typeface="+mn-ea"/>
              </a:rPr>
              <a:t>machbase</a:t>
            </a:r>
            <a:r>
              <a:rPr lang="en-US" altLang="ko-KR" sz="1200" dirty="0">
                <a:latin typeface="+mn-ea"/>
              </a:rPr>
              <a:t> </a:t>
            </a:r>
            <a:r>
              <a:rPr lang="ko-KR" altLang="en-US" sz="1200" dirty="0">
                <a:latin typeface="+mn-ea"/>
              </a:rPr>
              <a:t>라이센스 파일</a:t>
            </a: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로그파일 위치 </a:t>
            </a:r>
            <a:r>
              <a:rPr lang="en-US" altLang="ko-KR" sz="1200" dirty="0">
                <a:latin typeface="+mn-ea"/>
              </a:rPr>
              <a:t>: /home/</a:t>
            </a:r>
            <a:r>
              <a:rPr lang="en-US" altLang="ko-KR" sz="1200" dirty="0" err="1">
                <a:latin typeface="+mn-ea"/>
              </a:rPr>
              <a:t>machbase</a:t>
            </a:r>
            <a:r>
              <a:rPr lang="en-US" altLang="ko-KR" sz="1200" dirty="0">
                <a:latin typeface="+mn-ea"/>
              </a:rPr>
              <a:t>/</a:t>
            </a:r>
            <a:r>
              <a:rPr lang="en-US" altLang="ko-KR" sz="1200" dirty="0" err="1">
                <a:latin typeface="+mn-ea"/>
              </a:rPr>
              <a:t>machbase_home</a:t>
            </a:r>
            <a:r>
              <a:rPr lang="en-US" altLang="ko-KR" sz="1200" dirty="0">
                <a:latin typeface="+mn-ea"/>
              </a:rPr>
              <a:t>/</a:t>
            </a:r>
            <a:r>
              <a:rPr lang="en-US" altLang="ko-KR" sz="1200" dirty="0" err="1">
                <a:latin typeface="+mn-ea"/>
              </a:rPr>
              <a:t>trc</a:t>
            </a:r>
            <a:endParaRPr lang="en-US" altLang="ko-KR" sz="1200" dirty="0">
              <a:latin typeface="+mn-ea"/>
            </a:endParaRPr>
          </a:p>
          <a:p>
            <a:pPr>
              <a:lnSpc>
                <a:spcPct val="150000"/>
              </a:lnSpc>
            </a:pPr>
            <a:r>
              <a:rPr lang="en-US" altLang="ko-KR" sz="1200" dirty="0">
                <a:latin typeface="+mn-ea"/>
              </a:rPr>
              <a:t>    </a:t>
            </a:r>
            <a:r>
              <a:rPr lang="en-US" altLang="ko-KR" sz="1200" dirty="0" err="1">
                <a:latin typeface="+mn-ea"/>
              </a:rPr>
              <a:t>machadmin.trc</a:t>
            </a:r>
            <a:r>
              <a:rPr lang="en-US" altLang="ko-KR" sz="1200" dirty="0">
                <a:latin typeface="+mn-ea"/>
              </a:rPr>
              <a:t> : </a:t>
            </a:r>
            <a:r>
              <a:rPr lang="en-US" altLang="ko-KR" sz="1200" dirty="0" err="1">
                <a:latin typeface="+mn-ea"/>
              </a:rPr>
              <a:t>machbase</a:t>
            </a:r>
            <a:r>
              <a:rPr lang="en-US" altLang="ko-KR" sz="1200" dirty="0">
                <a:latin typeface="+mn-ea"/>
              </a:rPr>
              <a:t> </a:t>
            </a:r>
            <a:r>
              <a:rPr lang="ko-KR" altLang="en-US" sz="1200" dirty="0">
                <a:latin typeface="+mn-ea"/>
              </a:rPr>
              <a:t>구동 로그</a:t>
            </a:r>
            <a:endParaRPr lang="en-US" altLang="ko-KR" sz="1200" dirty="0">
              <a:latin typeface="+mn-ea"/>
            </a:endParaRPr>
          </a:p>
          <a:p>
            <a:pPr>
              <a:lnSpc>
                <a:spcPct val="150000"/>
              </a:lnSpc>
            </a:pPr>
            <a:r>
              <a:rPr lang="en-US" altLang="ko-KR" sz="1200" dirty="0">
                <a:latin typeface="+mn-ea"/>
              </a:rPr>
              <a:t>    </a:t>
            </a:r>
            <a:r>
              <a:rPr lang="en-US" altLang="ko-KR" sz="1200" dirty="0" err="1">
                <a:latin typeface="+mn-ea"/>
              </a:rPr>
              <a:t>machbase.trc</a:t>
            </a:r>
            <a:r>
              <a:rPr lang="ko-KR" altLang="en-US" sz="1200" dirty="0">
                <a:latin typeface="+mn-ea"/>
              </a:rPr>
              <a:t> </a:t>
            </a:r>
            <a:r>
              <a:rPr lang="en-US" altLang="ko-KR" sz="1200" dirty="0">
                <a:latin typeface="+mn-ea"/>
              </a:rPr>
              <a:t>:</a:t>
            </a:r>
            <a:r>
              <a:rPr lang="ko-KR" altLang="en-US" sz="1200" dirty="0">
                <a:latin typeface="+mn-ea"/>
              </a:rPr>
              <a:t> </a:t>
            </a:r>
            <a:r>
              <a:rPr lang="en-US" altLang="ko-KR" sz="1200" dirty="0" err="1">
                <a:latin typeface="+mn-ea"/>
              </a:rPr>
              <a:t>machbase</a:t>
            </a:r>
            <a:r>
              <a:rPr lang="ko-KR" altLang="en-US" sz="1200" dirty="0">
                <a:latin typeface="+mn-ea"/>
              </a:rPr>
              <a:t> 로그</a:t>
            </a:r>
            <a:endParaRPr lang="en-US" altLang="ko-KR" sz="1200" dirty="0">
              <a:latin typeface="+mn-ea"/>
            </a:endParaRPr>
          </a:p>
          <a:p>
            <a:pPr>
              <a:lnSpc>
                <a:spcPct val="150000"/>
              </a:lnSpc>
            </a:pPr>
            <a:r>
              <a:rPr lang="en-US" altLang="ko-KR" sz="1200" dirty="0">
                <a:latin typeface="+mn-ea"/>
              </a:rPr>
              <a:t>    MWA.log :  </a:t>
            </a:r>
            <a:r>
              <a:rPr lang="en-US" altLang="ko-KR" sz="1200" dirty="0" err="1">
                <a:latin typeface="+mn-ea"/>
              </a:rPr>
              <a:t>machbase</a:t>
            </a:r>
            <a:r>
              <a:rPr lang="ko-KR" altLang="en-US" sz="1200" dirty="0">
                <a:latin typeface="+mn-ea"/>
              </a:rPr>
              <a:t> </a:t>
            </a:r>
            <a:r>
              <a:rPr lang="en-US" altLang="ko-KR" sz="1200" dirty="0">
                <a:latin typeface="+mn-ea"/>
              </a:rPr>
              <a:t>MWA server </a:t>
            </a:r>
            <a:r>
              <a:rPr lang="ko-KR" altLang="en-US" sz="1200" dirty="0">
                <a:latin typeface="+mn-ea"/>
              </a:rPr>
              <a:t>로그</a:t>
            </a:r>
            <a:endParaRPr lang="en-US" altLang="ko-KR" sz="1200" dirty="0">
              <a:latin typeface="+mn-ea"/>
            </a:endParaRPr>
          </a:p>
          <a:p>
            <a:pPr>
              <a:lnSpc>
                <a:spcPct val="150000"/>
              </a:lnSpc>
            </a:pPr>
            <a:endParaRPr lang="en-US" altLang="ko-KR" sz="1200" dirty="0">
              <a:latin typeface="+mn-ea"/>
            </a:endParaRPr>
          </a:p>
        </p:txBody>
      </p:sp>
      <p:pic>
        <p:nvPicPr>
          <p:cNvPr id="6" name="그림 5">
            <a:extLst>
              <a:ext uri="{FF2B5EF4-FFF2-40B4-BE49-F238E27FC236}">
                <a16:creationId xmlns:a16="http://schemas.microsoft.com/office/drawing/2014/main" id="{3E7D48C7-5C0D-4660-916D-BA30C3AB6398}"/>
              </a:ext>
            </a:extLst>
          </p:cNvPr>
          <p:cNvPicPr>
            <a:picLocks noChangeAspect="1"/>
          </p:cNvPicPr>
          <p:nvPr/>
        </p:nvPicPr>
        <p:blipFill>
          <a:blip r:embed="rId2"/>
          <a:stretch>
            <a:fillRect/>
          </a:stretch>
        </p:blipFill>
        <p:spPr>
          <a:xfrm>
            <a:off x="863589" y="3308220"/>
            <a:ext cx="6131238" cy="542925"/>
          </a:xfrm>
          <a:prstGeom prst="rect">
            <a:avLst/>
          </a:prstGeom>
        </p:spPr>
      </p:pic>
      <p:pic>
        <p:nvPicPr>
          <p:cNvPr id="11" name="그림 10">
            <a:extLst>
              <a:ext uri="{FF2B5EF4-FFF2-40B4-BE49-F238E27FC236}">
                <a16:creationId xmlns:a16="http://schemas.microsoft.com/office/drawing/2014/main" id="{1269337A-5A78-46FD-991D-16158FA36117}"/>
              </a:ext>
            </a:extLst>
          </p:cNvPr>
          <p:cNvPicPr>
            <a:picLocks noChangeAspect="1"/>
          </p:cNvPicPr>
          <p:nvPr/>
        </p:nvPicPr>
        <p:blipFill>
          <a:blip r:embed="rId3"/>
          <a:stretch>
            <a:fillRect/>
          </a:stretch>
        </p:blipFill>
        <p:spPr>
          <a:xfrm>
            <a:off x="863588" y="5272349"/>
            <a:ext cx="5940659" cy="604923"/>
          </a:xfrm>
          <a:prstGeom prst="rect">
            <a:avLst/>
          </a:prstGeom>
        </p:spPr>
      </p:pic>
    </p:spTree>
    <p:extLst>
      <p:ext uri="{BB962C8B-B14F-4D97-AF65-F5344CB8AC3E}">
        <p14:creationId xmlns:p14="http://schemas.microsoft.com/office/powerpoint/2010/main" val="18894762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ED98E155-652F-4F83-B81B-3AB861AA2741}"/>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(13/22)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7) RabbitMQ </a:t>
            </a:r>
            <a:r>
              <a:rPr lang="ko-KR" altLang="en-US" sz="1200" b="1" dirty="0">
                <a:latin typeface="+mn-ea"/>
              </a:rPr>
              <a:t>환경 설정</a:t>
            </a:r>
            <a:r>
              <a:rPr lang="en-US" altLang="ko-KR" sz="1200" b="1" dirty="0">
                <a:latin typeface="+mn-ea"/>
              </a:rPr>
              <a:t> </a:t>
            </a:r>
            <a:endParaRPr lang="ko-KR" altLang="en-US" sz="1200" b="1" baseline="-25000" dirty="0">
              <a:latin typeface="+mn-ea"/>
            </a:endParaRPr>
          </a:p>
        </p:txBody>
      </p:sp>
      <p:sp>
        <p:nvSpPr>
          <p:cNvPr id="3" name="TextBox 2">
            <a:extLst>
              <a:ext uri="{FF2B5EF4-FFF2-40B4-BE49-F238E27FC236}">
                <a16:creationId xmlns:a16="http://schemas.microsoft.com/office/drawing/2014/main" id="{79DD1C59-198F-488B-8C3B-18796038B00E}"/>
              </a:ext>
            </a:extLst>
          </p:cNvPr>
          <p:cNvSpPr txBox="1"/>
          <p:nvPr/>
        </p:nvSpPr>
        <p:spPr>
          <a:xfrm>
            <a:off x="593558" y="1217365"/>
            <a:ext cx="8154906" cy="2549609"/>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ko-KR" altLang="en-US" sz="1200" dirty="0">
                <a:latin typeface="+mn-ea"/>
              </a:rPr>
              <a:t>클라우드 서비스간 메시지 전달 기능 수행</a:t>
            </a:r>
            <a:endParaRPr lang="en-US" altLang="ko-KR" sz="1200" dirty="0">
              <a:latin typeface="+mn-ea"/>
            </a:endParaRPr>
          </a:p>
          <a:p>
            <a:pPr>
              <a:lnSpc>
                <a:spcPct val="150000"/>
              </a:lnSpc>
            </a:pPr>
            <a:r>
              <a:rPr lang="ko-KR" altLang="en-US" sz="1200" dirty="0">
                <a:latin typeface="+mn-ea"/>
              </a:rPr>
              <a:t>    서비스명 </a:t>
            </a:r>
            <a:r>
              <a:rPr lang="en-US" altLang="ko-KR" sz="1200" dirty="0">
                <a:latin typeface="+mn-ea"/>
              </a:rPr>
              <a:t>: </a:t>
            </a:r>
            <a:r>
              <a:rPr lang="en-US" altLang="ko-KR" sz="1200" dirty="0" err="1">
                <a:latin typeface="+mn-ea"/>
              </a:rPr>
              <a:t>rabbitmq</a:t>
            </a:r>
            <a:r>
              <a:rPr lang="en-US" altLang="ko-KR" sz="1200" dirty="0">
                <a:latin typeface="+mn-ea"/>
              </a:rPr>
              <a:t>-server</a:t>
            </a:r>
          </a:p>
          <a:p>
            <a:pPr>
              <a:lnSpc>
                <a:spcPct val="150000"/>
              </a:lnSpc>
            </a:pPr>
            <a:r>
              <a:rPr lang="ko-KR" altLang="en-US" sz="1200" dirty="0">
                <a:latin typeface="+mn-ea"/>
              </a:rPr>
              <a:t>    서비스 계정 </a:t>
            </a:r>
            <a:r>
              <a:rPr lang="en-US" altLang="ko-KR" sz="1200" dirty="0">
                <a:latin typeface="+mn-ea"/>
              </a:rPr>
              <a:t>: root, rabbitmq</a:t>
            </a: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설정파일</a:t>
            </a:r>
            <a:r>
              <a:rPr lang="en-US" altLang="ko-KR" sz="1200" dirty="0">
                <a:latin typeface="+mn-ea"/>
              </a:rPr>
              <a:t> </a:t>
            </a:r>
            <a:r>
              <a:rPr lang="ko-KR" altLang="en-US" sz="1200" dirty="0">
                <a:latin typeface="+mn-ea"/>
              </a:rPr>
              <a:t>위치 </a:t>
            </a:r>
            <a:r>
              <a:rPr lang="en-US" altLang="ko-KR" sz="1200" dirty="0">
                <a:latin typeface="+mn-ea"/>
              </a:rPr>
              <a:t>: </a:t>
            </a:r>
            <a:r>
              <a:rPr lang="ko-KR" altLang="en-US" sz="1200" dirty="0">
                <a:latin typeface="+mn-ea"/>
              </a:rPr>
              <a:t>없음</a:t>
            </a:r>
            <a:endParaRPr lang="en-US" altLang="ko-KR" sz="1200" dirty="0">
              <a:latin typeface="+mn-ea"/>
            </a:endParaRPr>
          </a:p>
          <a:p>
            <a:pPr marL="214313" indent="-214313">
              <a:lnSpc>
                <a:spcPct val="150000"/>
              </a:lnSpc>
              <a:buFont typeface="Arial" panose="020B0604020202020204" pitchFamily="34" charset="0"/>
              <a:buChar char="•"/>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로그파일 위치 </a:t>
            </a:r>
            <a:r>
              <a:rPr lang="en-US" altLang="ko-KR" sz="1200" dirty="0">
                <a:latin typeface="+mn-ea"/>
              </a:rPr>
              <a:t>: /var/log/</a:t>
            </a:r>
            <a:r>
              <a:rPr lang="en-US" altLang="ko-KR" sz="1200" dirty="0" err="1">
                <a:latin typeface="+mn-ea"/>
              </a:rPr>
              <a:t>rabbitmq</a:t>
            </a:r>
            <a:r>
              <a:rPr lang="en-US" altLang="ko-KR" sz="1200" dirty="0">
                <a:latin typeface="+mn-ea"/>
              </a:rPr>
              <a:t>/</a:t>
            </a:r>
          </a:p>
          <a:p>
            <a:pPr>
              <a:lnSpc>
                <a:spcPct val="150000"/>
              </a:lnSpc>
            </a:pPr>
            <a:r>
              <a:rPr lang="en-US" altLang="ko-KR" sz="1200" dirty="0">
                <a:latin typeface="+mn-ea"/>
              </a:rPr>
              <a:t>    rabbit@{</a:t>
            </a:r>
            <a:r>
              <a:rPr lang="ko-KR" altLang="en-US" sz="1200" dirty="0" err="1">
                <a:latin typeface="+mn-ea"/>
              </a:rPr>
              <a:t>서버명</a:t>
            </a:r>
            <a:r>
              <a:rPr lang="en-US" altLang="ko-KR" sz="1200" dirty="0">
                <a:latin typeface="+mn-ea"/>
              </a:rPr>
              <a:t>}.log : </a:t>
            </a:r>
            <a:r>
              <a:rPr lang="en-US" altLang="ko-KR" sz="1200" dirty="0" err="1">
                <a:latin typeface="+mn-ea"/>
              </a:rPr>
              <a:t>rabbitmq</a:t>
            </a:r>
            <a:r>
              <a:rPr lang="en-US" altLang="ko-KR" sz="1200" dirty="0">
                <a:latin typeface="+mn-ea"/>
              </a:rPr>
              <a:t> </a:t>
            </a:r>
            <a:r>
              <a:rPr lang="ko-KR" altLang="en-US" sz="1200" dirty="0">
                <a:latin typeface="+mn-ea"/>
              </a:rPr>
              <a:t>로그</a:t>
            </a:r>
            <a:endParaRPr lang="en-US" altLang="ko-KR" sz="1200" dirty="0">
              <a:latin typeface="+mn-ea"/>
            </a:endParaRPr>
          </a:p>
          <a:p>
            <a:pPr>
              <a:lnSpc>
                <a:spcPct val="150000"/>
              </a:lnSpc>
            </a:pPr>
            <a:r>
              <a:rPr lang="en-US" altLang="ko-KR" sz="1200" dirty="0">
                <a:latin typeface="+mn-ea"/>
              </a:rPr>
              <a:t>    log/crash.log : </a:t>
            </a:r>
            <a:r>
              <a:rPr lang="ko-KR" altLang="en-US" sz="1200" dirty="0">
                <a:latin typeface="+mn-ea"/>
              </a:rPr>
              <a:t>에러 로그</a:t>
            </a:r>
            <a:endParaRPr lang="en-US" altLang="ko-KR" sz="1200" dirty="0">
              <a:latin typeface="+mn-ea"/>
            </a:endParaRPr>
          </a:p>
        </p:txBody>
      </p:sp>
      <p:pic>
        <p:nvPicPr>
          <p:cNvPr id="6" name="그림 5">
            <a:extLst>
              <a:ext uri="{FF2B5EF4-FFF2-40B4-BE49-F238E27FC236}">
                <a16:creationId xmlns:a16="http://schemas.microsoft.com/office/drawing/2014/main" id="{3D1BA095-7E45-45B9-A937-940E496A3BF9}"/>
              </a:ext>
            </a:extLst>
          </p:cNvPr>
          <p:cNvPicPr>
            <a:picLocks noChangeAspect="1"/>
          </p:cNvPicPr>
          <p:nvPr/>
        </p:nvPicPr>
        <p:blipFill>
          <a:blip r:embed="rId2"/>
          <a:stretch>
            <a:fillRect/>
          </a:stretch>
        </p:blipFill>
        <p:spPr>
          <a:xfrm>
            <a:off x="899592" y="3861048"/>
            <a:ext cx="6503948" cy="1008112"/>
          </a:xfrm>
          <a:prstGeom prst="rect">
            <a:avLst/>
          </a:prstGeom>
        </p:spPr>
      </p:pic>
    </p:spTree>
    <p:extLst>
      <p:ext uri="{BB962C8B-B14F-4D97-AF65-F5344CB8AC3E}">
        <p14:creationId xmlns:p14="http://schemas.microsoft.com/office/powerpoint/2010/main" val="22008082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ED98E155-652F-4F83-B81B-3AB861AA2741}"/>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(14/22)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7) RabbitMQ </a:t>
            </a:r>
            <a:r>
              <a:rPr lang="ko-KR" altLang="en-US" sz="1200" b="1" dirty="0">
                <a:latin typeface="+mn-ea"/>
              </a:rPr>
              <a:t>환경 설정</a:t>
            </a:r>
            <a:r>
              <a:rPr lang="en-US" altLang="ko-KR" sz="1200" b="1" dirty="0">
                <a:latin typeface="+mn-ea"/>
              </a:rPr>
              <a:t> </a:t>
            </a:r>
            <a:endParaRPr lang="ko-KR" altLang="en-US" sz="1200" b="1" baseline="-25000" dirty="0">
              <a:latin typeface="+mn-ea"/>
            </a:endParaRPr>
          </a:p>
        </p:txBody>
      </p:sp>
      <p:sp>
        <p:nvSpPr>
          <p:cNvPr id="3" name="TextBox 2">
            <a:extLst>
              <a:ext uri="{FF2B5EF4-FFF2-40B4-BE49-F238E27FC236}">
                <a16:creationId xmlns:a16="http://schemas.microsoft.com/office/drawing/2014/main" id="{79DD1C59-198F-488B-8C3B-18796038B00E}"/>
              </a:ext>
            </a:extLst>
          </p:cNvPr>
          <p:cNvSpPr txBox="1"/>
          <p:nvPr/>
        </p:nvSpPr>
        <p:spPr>
          <a:xfrm>
            <a:off x="593558" y="1217365"/>
            <a:ext cx="8154906" cy="2828082"/>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ko-KR" altLang="en-US" sz="1200" dirty="0">
                <a:latin typeface="+mn-ea"/>
              </a:rPr>
              <a:t>설치 후 아래 명령어를 입력하여 </a:t>
            </a:r>
            <a:r>
              <a:rPr lang="en-US" altLang="ko-KR" sz="1200" dirty="0">
                <a:latin typeface="+mn-ea"/>
              </a:rPr>
              <a:t>RabbitMQ </a:t>
            </a:r>
            <a:r>
              <a:rPr lang="ko-KR" altLang="en-US" sz="1200" dirty="0">
                <a:latin typeface="+mn-ea"/>
              </a:rPr>
              <a:t>계정 생성 및 권한 부여</a:t>
            </a:r>
            <a:endParaRPr lang="en-US" altLang="ko-KR" sz="1200" dirty="0">
              <a:latin typeface="+mn-ea"/>
            </a:endParaRPr>
          </a:p>
          <a:p>
            <a:pPr marL="214313" indent="-214313">
              <a:lnSpc>
                <a:spcPct val="150000"/>
              </a:lnSpc>
              <a:buFont typeface="Arial" panose="020B0604020202020204" pitchFamily="34" charset="0"/>
              <a:buChar char="•"/>
            </a:pPr>
            <a:endParaRPr lang="en-US" altLang="ko-KR" sz="1200" dirty="0">
              <a:latin typeface="+mn-ea"/>
            </a:endParaRPr>
          </a:p>
          <a:p>
            <a:pPr>
              <a:lnSpc>
                <a:spcPct val="150000"/>
              </a:lnSpc>
            </a:pPr>
            <a:r>
              <a:rPr lang="en-US" altLang="ko-KR" sz="1200" b="1" dirty="0">
                <a:latin typeface="+mn-ea"/>
              </a:rPr>
              <a:t>    [RabbitMQ</a:t>
            </a:r>
            <a:r>
              <a:rPr lang="ko-KR" altLang="en-US" sz="1200" b="1" dirty="0">
                <a:latin typeface="+mn-ea"/>
              </a:rPr>
              <a:t> 계정 생성</a:t>
            </a:r>
            <a:r>
              <a:rPr lang="en-US" altLang="ko-KR" sz="1200" b="1" dirty="0">
                <a:latin typeface="+mn-ea"/>
              </a:rPr>
              <a:t>]</a:t>
            </a:r>
          </a:p>
          <a:p>
            <a:pPr>
              <a:lnSpc>
                <a:spcPct val="150000"/>
              </a:lnSpc>
            </a:pPr>
            <a:r>
              <a:rPr lang="en-US" altLang="ko-KR" sz="1200" dirty="0">
                <a:latin typeface="+mn-ea"/>
              </a:rPr>
              <a:t>    $ </a:t>
            </a:r>
            <a:r>
              <a:rPr lang="en-US" altLang="ko-KR" sz="1200" dirty="0" err="1">
                <a:latin typeface="+mn-ea"/>
              </a:rPr>
              <a:t>rabbitmqctl</a:t>
            </a:r>
            <a:r>
              <a:rPr lang="en-US" altLang="ko-KR" sz="1200" dirty="0">
                <a:latin typeface="+mn-ea"/>
              </a:rPr>
              <a:t> </a:t>
            </a:r>
            <a:r>
              <a:rPr lang="en-US" altLang="ko-KR" sz="1200" dirty="0" err="1">
                <a:latin typeface="+mn-ea"/>
              </a:rPr>
              <a:t>add_user</a:t>
            </a:r>
            <a:r>
              <a:rPr lang="en-US" altLang="ko-KR" sz="1200" dirty="0">
                <a:latin typeface="+mn-ea"/>
              </a:rPr>
              <a:t> {</a:t>
            </a:r>
            <a:r>
              <a:rPr lang="ko-KR" altLang="en-US" sz="1200" dirty="0">
                <a:latin typeface="+mn-ea"/>
              </a:rPr>
              <a:t>아이디</a:t>
            </a:r>
            <a:r>
              <a:rPr lang="en-US" altLang="ko-KR" sz="1200" dirty="0">
                <a:latin typeface="+mn-ea"/>
              </a:rPr>
              <a:t>} {</a:t>
            </a:r>
            <a:r>
              <a:rPr lang="ko-KR" altLang="en-US" sz="1200" dirty="0">
                <a:latin typeface="+mn-ea"/>
              </a:rPr>
              <a:t>패스워드</a:t>
            </a:r>
            <a:r>
              <a:rPr lang="en-US" altLang="ko-KR" sz="1200" dirty="0">
                <a:latin typeface="+mn-ea"/>
              </a:rPr>
              <a:t>}</a:t>
            </a:r>
          </a:p>
          <a:p>
            <a:pPr>
              <a:lnSpc>
                <a:spcPct val="150000"/>
              </a:lnSpc>
            </a:pPr>
            <a:endParaRPr lang="en-US" altLang="ko-KR" sz="1200" dirty="0">
              <a:latin typeface="+mn-ea"/>
            </a:endParaRPr>
          </a:p>
          <a:p>
            <a:pPr>
              <a:lnSpc>
                <a:spcPct val="150000"/>
              </a:lnSpc>
            </a:pPr>
            <a:r>
              <a:rPr lang="en-US" altLang="ko-KR" sz="1200" b="1" dirty="0">
                <a:latin typeface="+mn-ea"/>
              </a:rPr>
              <a:t>    [</a:t>
            </a:r>
            <a:r>
              <a:rPr lang="ko-KR" altLang="en-US" sz="1200" b="1" dirty="0">
                <a:latin typeface="+mn-ea"/>
              </a:rPr>
              <a:t>계정 태그 설정</a:t>
            </a:r>
            <a:r>
              <a:rPr lang="en-US" altLang="ko-KR" sz="1200" b="1" dirty="0">
                <a:latin typeface="+mn-ea"/>
              </a:rPr>
              <a:t>]</a:t>
            </a:r>
          </a:p>
          <a:p>
            <a:pPr>
              <a:lnSpc>
                <a:spcPct val="150000"/>
              </a:lnSpc>
            </a:pPr>
            <a:r>
              <a:rPr lang="en-US" altLang="ko-KR" sz="1200" dirty="0">
                <a:latin typeface="+mn-ea"/>
              </a:rPr>
              <a:t>    $ </a:t>
            </a:r>
            <a:r>
              <a:rPr lang="en-US" altLang="ko-KR" sz="1200" dirty="0" err="1">
                <a:latin typeface="+mn-ea"/>
              </a:rPr>
              <a:t>rabbitmqctl</a:t>
            </a:r>
            <a:r>
              <a:rPr lang="en-US" altLang="ko-KR" sz="1200" dirty="0">
                <a:latin typeface="+mn-ea"/>
              </a:rPr>
              <a:t> </a:t>
            </a:r>
            <a:r>
              <a:rPr lang="en-US" altLang="ko-KR" sz="1200" dirty="0" err="1">
                <a:latin typeface="+mn-ea"/>
              </a:rPr>
              <a:t>set_user_tags</a:t>
            </a:r>
            <a:r>
              <a:rPr lang="en-US" altLang="ko-KR" sz="1200" dirty="0">
                <a:latin typeface="+mn-ea"/>
              </a:rPr>
              <a:t> {</a:t>
            </a:r>
            <a:r>
              <a:rPr lang="ko-KR" altLang="en-US" sz="1200" dirty="0">
                <a:latin typeface="+mn-ea"/>
              </a:rPr>
              <a:t>아이디</a:t>
            </a:r>
            <a:r>
              <a:rPr lang="en-US" altLang="ko-KR" sz="1200" dirty="0">
                <a:latin typeface="+mn-ea"/>
              </a:rPr>
              <a:t>} {</a:t>
            </a:r>
            <a:r>
              <a:rPr lang="en-US" altLang="ko-KR" sz="1200" dirty="0" err="1">
                <a:latin typeface="+mn-ea"/>
              </a:rPr>
              <a:t>administrator|</a:t>
            </a:r>
            <a:r>
              <a:rPr lang="en-US" altLang="ko-KR" sz="1200" b="0" i="0" dirty="0" err="1">
                <a:solidFill>
                  <a:srgbClr val="000000"/>
                </a:solidFill>
                <a:effectLst/>
                <a:latin typeface="Raleway"/>
              </a:rPr>
              <a:t>management|monitoring</a:t>
            </a:r>
            <a:r>
              <a:rPr lang="en-US" altLang="ko-KR" sz="1200" dirty="0">
                <a:latin typeface="+mn-ea"/>
              </a:rPr>
              <a:t>}</a:t>
            </a:r>
          </a:p>
          <a:p>
            <a:pPr>
              <a:lnSpc>
                <a:spcPct val="150000"/>
              </a:lnSpc>
            </a:pPr>
            <a:endParaRPr lang="en-US" altLang="ko-KR" sz="1200" dirty="0">
              <a:latin typeface="+mn-ea"/>
            </a:endParaRPr>
          </a:p>
          <a:p>
            <a:pPr>
              <a:lnSpc>
                <a:spcPct val="150000"/>
              </a:lnSpc>
            </a:pPr>
            <a:r>
              <a:rPr lang="en-US" altLang="ko-KR" sz="1200" b="1" dirty="0">
                <a:latin typeface="+mn-ea"/>
              </a:rPr>
              <a:t>    [</a:t>
            </a:r>
            <a:r>
              <a:rPr lang="ko-KR" altLang="en-US" sz="1200" b="1" dirty="0">
                <a:latin typeface="+mn-ea"/>
              </a:rPr>
              <a:t>계정 권한 설정</a:t>
            </a:r>
            <a:r>
              <a:rPr lang="en-US" altLang="ko-KR" sz="1200" b="1" dirty="0">
                <a:latin typeface="+mn-ea"/>
              </a:rPr>
              <a:t>]</a:t>
            </a:r>
          </a:p>
          <a:p>
            <a:pPr>
              <a:lnSpc>
                <a:spcPct val="150000"/>
              </a:lnSpc>
            </a:pPr>
            <a:r>
              <a:rPr lang="en-US" altLang="ko-KR" sz="1200" dirty="0">
                <a:latin typeface="+mn-ea"/>
              </a:rPr>
              <a:t>    $ </a:t>
            </a:r>
            <a:r>
              <a:rPr lang="en-US" altLang="ko-KR" sz="1200" dirty="0" err="1">
                <a:latin typeface="+mn-ea"/>
              </a:rPr>
              <a:t>rabbitmqctl</a:t>
            </a:r>
            <a:r>
              <a:rPr lang="en-US" altLang="ko-KR" sz="1200" dirty="0">
                <a:latin typeface="+mn-ea"/>
              </a:rPr>
              <a:t> </a:t>
            </a:r>
            <a:r>
              <a:rPr lang="en-US" altLang="ko-KR" sz="1200" b="0" i="0" dirty="0" err="1">
                <a:solidFill>
                  <a:srgbClr val="000000"/>
                </a:solidFill>
                <a:effectLst/>
                <a:latin typeface="Ubuntu Condensed"/>
              </a:rPr>
              <a:t>set_permissions</a:t>
            </a:r>
            <a:r>
              <a:rPr lang="en-US" altLang="ko-KR" sz="1200" b="0" i="0" dirty="0">
                <a:solidFill>
                  <a:srgbClr val="000000"/>
                </a:solidFill>
                <a:effectLst/>
                <a:latin typeface="Ubuntu Condensed"/>
              </a:rPr>
              <a:t> -p {host} </a:t>
            </a:r>
            <a:r>
              <a:rPr lang="en-US" altLang="ko-KR" sz="1200" dirty="0">
                <a:latin typeface="+mn-ea"/>
              </a:rPr>
              <a:t>{</a:t>
            </a:r>
            <a:r>
              <a:rPr lang="ko-KR" altLang="en-US" sz="1200" dirty="0">
                <a:latin typeface="+mn-ea"/>
              </a:rPr>
              <a:t>아이디</a:t>
            </a:r>
            <a:r>
              <a:rPr lang="en-US" altLang="ko-KR" sz="1200" dirty="0">
                <a:latin typeface="+mn-ea"/>
              </a:rPr>
              <a:t>}</a:t>
            </a:r>
            <a:r>
              <a:rPr lang="en-US" altLang="ko-KR" sz="1200" b="0" i="0" dirty="0">
                <a:solidFill>
                  <a:srgbClr val="000000"/>
                </a:solidFill>
                <a:effectLst/>
                <a:latin typeface="Ubuntu Condensed"/>
              </a:rPr>
              <a:t> {</a:t>
            </a:r>
            <a:r>
              <a:rPr lang="en-US" altLang="ko-KR" sz="1200" dirty="0">
                <a:solidFill>
                  <a:srgbClr val="000000"/>
                </a:solidFill>
                <a:latin typeface="Ubuntu Condensed"/>
              </a:rPr>
              <a:t>conf</a:t>
            </a:r>
            <a:r>
              <a:rPr lang="en-US" altLang="ko-KR" sz="1200" b="0" i="0" dirty="0">
                <a:solidFill>
                  <a:srgbClr val="000000"/>
                </a:solidFill>
                <a:effectLst/>
                <a:latin typeface="Ubuntu Condensed"/>
              </a:rPr>
              <a:t>} {write} {read}</a:t>
            </a:r>
            <a:endParaRPr lang="en-US" altLang="ko-KR" sz="1200" dirty="0">
              <a:latin typeface="+mn-ea"/>
            </a:endParaRPr>
          </a:p>
        </p:txBody>
      </p:sp>
      <p:pic>
        <p:nvPicPr>
          <p:cNvPr id="5" name="그림 4">
            <a:extLst>
              <a:ext uri="{FF2B5EF4-FFF2-40B4-BE49-F238E27FC236}">
                <a16:creationId xmlns:a16="http://schemas.microsoft.com/office/drawing/2014/main" id="{5E5504B8-BBBB-4814-9B29-03948CC20F0E}"/>
              </a:ext>
            </a:extLst>
          </p:cNvPr>
          <p:cNvPicPr>
            <a:picLocks noChangeAspect="1"/>
          </p:cNvPicPr>
          <p:nvPr/>
        </p:nvPicPr>
        <p:blipFill>
          <a:blip r:embed="rId2"/>
          <a:stretch>
            <a:fillRect/>
          </a:stretch>
        </p:blipFill>
        <p:spPr>
          <a:xfrm>
            <a:off x="755576" y="4509120"/>
            <a:ext cx="5940152" cy="702207"/>
          </a:xfrm>
          <a:prstGeom prst="rect">
            <a:avLst/>
          </a:prstGeom>
        </p:spPr>
      </p:pic>
    </p:spTree>
    <p:extLst>
      <p:ext uri="{BB962C8B-B14F-4D97-AF65-F5344CB8AC3E}">
        <p14:creationId xmlns:p14="http://schemas.microsoft.com/office/powerpoint/2010/main" val="42243027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530C921D-A43C-4DB1-8914-093083B6980C}"/>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(15/22)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856984" cy="333617"/>
          </a:xfrm>
          <a:prstGeom prst="rect">
            <a:avLst/>
          </a:prstGeom>
          <a:noFill/>
        </p:spPr>
        <p:txBody>
          <a:bodyPr wrap="square" rtlCol="0">
            <a:spAutoFit/>
          </a:bodyPr>
          <a:lstStyle/>
          <a:p>
            <a:pPr>
              <a:lnSpc>
                <a:spcPct val="150000"/>
              </a:lnSpc>
            </a:pPr>
            <a:r>
              <a:rPr lang="en-US" altLang="ko-KR" sz="1200" b="1" dirty="0">
                <a:latin typeface="+mn-ea"/>
              </a:rPr>
              <a:t>8) gather </a:t>
            </a:r>
            <a:r>
              <a:rPr lang="ko-KR" altLang="en-US" sz="1200" b="1" dirty="0">
                <a:latin typeface="+mn-ea"/>
              </a:rPr>
              <a:t>환경 설정</a:t>
            </a:r>
            <a:r>
              <a:rPr lang="en-US" altLang="ko-KR" sz="1200" b="1" dirty="0">
                <a:latin typeface="+mn-ea"/>
              </a:rPr>
              <a:t> </a:t>
            </a:r>
            <a:endParaRPr lang="ko-KR" altLang="en-US" sz="1200" b="1" baseline="-25000" dirty="0">
              <a:latin typeface="+mn-ea"/>
            </a:endParaRPr>
          </a:p>
        </p:txBody>
      </p:sp>
      <p:sp>
        <p:nvSpPr>
          <p:cNvPr id="3" name="TextBox 2">
            <a:extLst>
              <a:ext uri="{FF2B5EF4-FFF2-40B4-BE49-F238E27FC236}">
                <a16:creationId xmlns:a16="http://schemas.microsoft.com/office/drawing/2014/main" id="{79DD1C59-198F-488B-8C3B-18796038B00E}"/>
              </a:ext>
            </a:extLst>
          </p:cNvPr>
          <p:cNvSpPr txBox="1"/>
          <p:nvPr/>
        </p:nvSpPr>
        <p:spPr>
          <a:xfrm>
            <a:off x="539552" y="1268760"/>
            <a:ext cx="8208912" cy="3103607"/>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en-US" altLang="ko-KR" sz="1200" dirty="0">
                <a:latin typeface="+mn-ea"/>
              </a:rPr>
              <a:t>OPC UA </a:t>
            </a:r>
            <a:r>
              <a:rPr lang="ko-KR" altLang="en-US" sz="1200" dirty="0">
                <a:latin typeface="+mn-ea"/>
              </a:rPr>
              <a:t>통신 프로토콜을 사용하여 </a:t>
            </a:r>
            <a:r>
              <a:rPr lang="en-US" altLang="ko-KR" sz="1200" dirty="0">
                <a:latin typeface="+mn-ea"/>
              </a:rPr>
              <a:t>Edge GW</a:t>
            </a:r>
            <a:r>
              <a:rPr lang="ko-KR" altLang="en-US" sz="1200" dirty="0">
                <a:latin typeface="+mn-ea"/>
              </a:rPr>
              <a:t>로 부터 </a:t>
            </a:r>
            <a:r>
              <a:rPr lang="en-US" altLang="ko-KR" sz="1200" dirty="0">
                <a:latin typeface="+mn-ea"/>
              </a:rPr>
              <a:t>TAG </a:t>
            </a:r>
            <a:r>
              <a:rPr lang="ko-KR" altLang="en-US" sz="1200" dirty="0">
                <a:latin typeface="+mn-ea"/>
              </a:rPr>
              <a:t>데이터를 실시간으로 수집</a:t>
            </a:r>
            <a:endParaRPr lang="en-US" altLang="ko-KR" sz="1200" dirty="0">
              <a:latin typeface="+mn-ea"/>
            </a:endParaRPr>
          </a:p>
          <a:p>
            <a:pPr>
              <a:lnSpc>
                <a:spcPct val="150000"/>
              </a:lnSpc>
            </a:pPr>
            <a:r>
              <a:rPr lang="ko-KR" altLang="en-US" sz="1200" dirty="0">
                <a:latin typeface="+mn-ea"/>
              </a:rPr>
              <a:t>    서비스명 </a:t>
            </a:r>
            <a:r>
              <a:rPr lang="en-US" altLang="ko-KR" sz="1200" dirty="0">
                <a:latin typeface="+mn-ea"/>
              </a:rPr>
              <a:t>: gather</a:t>
            </a:r>
          </a:p>
          <a:p>
            <a:pPr>
              <a:lnSpc>
                <a:spcPct val="150000"/>
              </a:lnSpc>
            </a:pPr>
            <a:r>
              <a:rPr lang="ko-KR" altLang="en-US" sz="1200" dirty="0">
                <a:latin typeface="+mn-ea"/>
              </a:rPr>
              <a:t>    서비스 계정 </a:t>
            </a:r>
            <a:r>
              <a:rPr lang="en-US" altLang="ko-KR" sz="1200" dirty="0">
                <a:latin typeface="+mn-ea"/>
              </a:rPr>
              <a:t>: root</a:t>
            </a: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설정파일</a:t>
            </a:r>
            <a:r>
              <a:rPr lang="en-US" altLang="ko-KR" sz="1200" dirty="0">
                <a:latin typeface="+mn-ea"/>
              </a:rPr>
              <a:t> </a:t>
            </a:r>
            <a:r>
              <a:rPr lang="ko-KR" altLang="en-US" sz="1200" dirty="0">
                <a:latin typeface="+mn-ea"/>
              </a:rPr>
              <a:t>위치 </a:t>
            </a:r>
            <a:r>
              <a:rPr lang="en-US" altLang="ko-KR" sz="1200" dirty="0">
                <a:latin typeface="+mn-ea"/>
              </a:rPr>
              <a:t>: /opt/</a:t>
            </a:r>
            <a:r>
              <a:rPr lang="en-US" altLang="ko-KR" sz="1200" dirty="0" err="1">
                <a:latin typeface="+mn-ea"/>
              </a:rPr>
              <a:t>cfg</a:t>
            </a:r>
            <a:r>
              <a:rPr lang="en-US" altLang="ko-KR" sz="1200" dirty="0">
                <a:latin typeface="+mn-ea"/>
              </a:rPr>
              <a:t>/</a:t>
            </a:r>
          </a:p>
          <a:p>
            <a:pPr>
              <a:lnSpc>
                <a:spcPct val="150000"/>
              </a:lnSpc>
            </a:pPr>
            <a:r>
              <a:rPr lang="en-US" altLang="ko-KR" sz="1200" dirty="0">
                <a:latin typeface="+mn-ea"/>
              </a:rPr>
              <a:t>     </a:t>
            </a:r>
            <a:r>
              <a:rPr lang="en-US" altLang="ko-KR" sz="1200" dirty="0" err="1">
                <a:latin typeface="+mn-ea"/>
              </a:rPr>
              <a:t>gather.json</a:t>
            </a:r>
            <a:r>
              <a:rPr lang="en-US" altLang="ko-KR" sz="1200" dirty="0">
                <a:latin typeface="+mn-ea"/>
              </a:rPr>
              <a:t> : gather </a:t>
            </a:r>
            <a:r>
              <a:rPr lang="ko-KR" altLang="en-US" sz="1200" dirty="0">
                <a:latin typeface="+mn-ea"/>
              </a:rPr>
              <a:t>설정</a:t>
            </a: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b="1" dirty="0">
                <a:latin typeface="+mn-ea"/>
              </a:rPr>
              <a:t>로그파일 위치 </a:t>
            </a:r>
            <a:r>
              <a:rPr lang="en-US" altLang="ko-KR" sz="1200" dirty="0">
                <a:latin typeface="+mn-ea"/>
              </a:rPr>
              <a:t>: /opt/log/</a:t>
            </a:r>
          </a:p>
          <a:p>
            <a:pPr>
              <a:lnSpc>
                <a:spcPct val="150000"/>
              </a:lnSpc>
            </a:pPr>
            <a:r>
              <a:rPr lang="en-US" altLang="ko-KR" sz="1200" dirty="0">
                <a:latin typeface="+mn-ea"/>
              </a:rPr>
              <a:t>    gather_{</a:t>
            </a:r>
            <a:r>
              <a:rPr lang="ko-KR" altLang="en-US" sz="1200" dirty="0">
                <a:latin typeface="+mn-ea"/>
              </a:rPr>
              <a:t>날짜</a:t>
            </a:r>
            <a:r>
              <a:rPr lang="en-US" altLang="ko-KR" sz="1200" dirty="0">
                <a:latin typeface="+mn-ea"/>
              </a:rPr>
              <a:t>}.log : gather </a:t>
            </a:r>
            <a:r>
              <a:rPr lang="ko-KR" altLang="en-US" sz="1200" dirty="0">
                <a:latin typeface="+mn-ea"/>
              </a:rPr>
              <a:t>로그</a:t>
            </a:r>
            <a:endParaRPr lang="en-US" altLang="ko-KR" sz="1200" dirty="0">
              <a:latin typeface="+mn-ea"/>
            </a:endParaRPr>
          </a:p>
        </p:txBody>
      </p:sp>
      <p:pic>
        <p:nvPicPr>
          <p:cNvPr id="5" name="그림 4">
            <a:extLst>
              <a:ext uri="{FF2B5EF4-FFF2-40B4-BE49-F238E27FC236}">
                <a16:creationId xmlns:a16="http://schemas.microsoft.com/office/drawing/2014/main" id="{B31E811F-FD64-4F5A-98C4-8BBFAF817FA2}"/>
              </a:ext>
            </a:extLst>
          </p:cNvPr>
          <p:cNvPicPr>
            <a:picLocks noChangeAspect="1"/>
          </p:cNvPicPr>
          <p:nvPr/>
        </p:nvPicPr>
        <p:blipFill>
          <a:blip r:embed="rId2"/>
          <a:stretch>
            <a:fillRect/>
          </a:stretch>
        </p:blipFill>
        <p:spPr>
          <a:xfrm>
            <a:off x="889666" y="3068960"/>
            <a:ext cx="3250286" cy="349972"/>
          </a:xfrm>
          <a:prstGeom prst="rect">
            <a:avLst/>
          </a:prstGeom>
        </p:spPr>
      </p:pic>
      <p:pic>
        <p:nvPicPr>
          <p:cNvPr id="8" name="그림 7">
            <a:extLst>
              <a:ext uri="{FF2B5EF4-FFF2-40B4-BE49-F238E27FC236}">
                <a16:creationId xmlns:a16="http://schemas.microsoft.com/office/drawing/2014/main" id="{CDE155DF-296C-44C4-9ABA-45CD1D17DD25}"/>
              </a:ext>
            </a:extLst>
          </p:cNvPr>
          <p:cNvPicPr>
            <a:picLocks noChangeAspect="1"/>
          </p:cNvPicPr>
          <p:nvPr/>
        </p:nvPicPr>
        <p:blipFill>
          <a:blip r:embed="rId3"/>
          <a:stretch>
            <a:fillRect/>
          </a:stretch>
        </p:blipFill>
        <p:spPr>
          <a:xfrm>
            <a:off x="889666" y="4437112"/>
            <a:ext cx="5842574" cy="900113"/>
          </a:xfrm>
          <a:prstGeom prst="rect">
            <a:avLst/>
          </a:prstGeom>
        </p:spPr>
      </p:pic>
    </p:spTree>
    <p:extLst>
      <p:ext uri="{BB962C8B-B14F-4D97-AF65-F5344CB8AC3E}">
        <p14:creationId xmlns:p14="http://schemas.microsoft.com/office/powerpoint/2010/main" val="1472729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6">
            <a:extLst>
              <a:ext uri="{FF2B5EF4-FFF2-40B4-BE49-F238E27FC236}">
                <a16:creationId xmlns:a16="http://schemas.microsoft.com/office/drawing/2014/main" id="{93EA2931-67F2-43A5-B4F9-8B2F3F66962E}"/>
              </a:ext>
            </a:extLst>
          </p:cNvPr>
          <p:cNvSpPr txBox="1">
            <a:spLocks/>
          </p:cNvSpPr>
          <p:nvPr/>
        </p:nvSpPr>
        <p:spPr>
          <a:xfrm>
            <a:off x="0" y="2204864"/>
            <a:ext cx="9144000" cy="528053"/>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ctr"/>
            <a:r>
              <a:rPr lang="en-US" altLang="ko-KR" sz="2800" dirty="0">
                <a:latin typeface="+mj-ea"/>
              </a:rPr>
              <a:t>2. </a:t>
            </a:r>
            <a:r>
              <a:rPr lang="ko-KR" altLang="en-US" sz="2800" dirty="0">
                <a:latin typeface="+mj-ea"/>
              </a:rPr>
              <a:t>클라우드 인스턴스 생성</a:t>
            </a:r>
            <a:endParaRPr lang="ko-KR" altLang="en-US" dirty="0">
              <a:solidFill>
                <a:srgbClr val="0070C0"/>
              </a:solidFill>
              <a:latin typeface="+mj-ea"/>
            </a:endParaRPr>
          </a:p>
        </p:txBody>
      </p:sp>
      <p:sp>
        <p:nvSpPr>
          <p:cNvPr id="4" name="제목 6">
            <a:extLst>
              <a:ext uri="{FF2B5EF4-FFF2-40B4-BE49-F238E27FC236}">
                <a16:creationId xmlns:a16="http://schemas.microsoft.com/office/drawing/2014/main" id="{CE6D12EE-761A-4096-8CE3-A2652946A7EE}"/>
              </a:ext>
            </a:extLst>
          </p:cNvPr>
          <p:cNvSpPr txBox="1">
            <a:spLocks/>
          </p:cNvSpPr>
          <p:nvPr/>
        </p:nvSpPr>
        <p:spPr>
          <a:xfrm>
            <a:off x="0" y="0"/>
            <a:ext cx="9143767" cy="620688"/>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r"/>
            <a:r>
              <a:rPr lang="en-US" altLang="ko-KR" sz="1800" dirty="0">
                <a:solidFill>
                  <a:schemeClr val="accent1">
                    <a:lumMod val="40000"/>
                    <a:lumOff val="60000"/>
                  </a:schemeClr>
                </a:solidFill>
                <a:latin typeface="+mj-ea"/>
              </a:rPr>
              <a:t>AAS</a:t>
            </a:r>
            <a:r>
              <a:rPr lang="ko-KR" altLang="en-US" sz="1800" dirty="0">
                <a:solidFill>
                  <a:schemeClr val="accent1">
                    <a:lumMod val="40000"/>
                    <a:lumOff val="60000"/>
                  </a:schemeClr>
                </a:solidFill>
                <a:latin typeface="+mj-ea"/>
              </a:rPr>
              <a:t> 기반 데이터 수집</a:t>
            </a:r>
            <a:r>
              <a:rPr lang="en-US" altLang="ko-KR" sz="1800" dirty="0">
                <a:solidFill>
                  <a:schemeClr val="accent1">
                    <a:lumMod val="40000"/>
                    <a:lumOff val="60000"/>
                  </a:schemeClr>
                </a:solidFill>
                <a:latin typeface="+mj-ea"/>
              </a:rPr>
              <a:t>/</a:t>
            </a:r>
            <a:r>
              <a:rPr lang="ko-KR" altLang="en-US" sz="1800" dirty="0">
                <a:solidFill>
                  <a:schemeClr val="accent1">
                    <a:lumMod val="40000"/>
                    <a:lumOff val="60000"/>
                  </a:schemeClr>
                </a:solidFill>
                <a:latin typeface="+mj-ea"/>
              </a:rPr>
              <a:t>저장 솔루션</a:t>
            </a:r>
            <a:br>
              <a:rPr lang="en-US" altLang="ko-KR" sz="1800" dirty="0">
                <a:solidFill>
                  <a:schemeClr val="accent1">
                    <a:lumMod val="40000"/>
                    <a:lumOff val="60000"/>
                  </a:schemeClr>
                </a:solidFill>
                <a:latin typeface="+mj-ea"/>
              </a:rPr>
            </a:br>
            <a:r>
              <a:rPr lang="ko-KR" altLang="en-US" sz="1800" dirty="0">
                <a:solidFill>
                  <a:schemeClr val="accent1">
                    <a:lumMod val="40000"/>
                    <a:lumOff val="60000"/>
                  </a:schemeClr>
                </a:solidFill>
                <a:latin typeface="+mj-ea"/>
              </a:rPr>
              <a:t>클라우드 플랫폼의 구성 및 데이터 활용</a:t>
            </a:r>
          </a:p>
        </p:txBody>
      </p:sp>
    </p:spTree>
    <p:extLst>
      <p:ext uri="{BB962C8B-B14F-4D97-AF65-F5344CB8AC3E}">
        <p14:creationId xmlns:p14="http://schemas.microsoft.com/office/powerpoint/2010/main" val="20721844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utoShape 2">
            <a:extLst>
              <a:ext uri="{FF2B5EF4-FFF2-40B4-BE49-F238E27FC236}">
                <a16:creationId xmlns:a16="http://schemas.microsoft.com/office/drawing/2014/main" id="{B4E50DB0-4236-49DC-BF07-862061170E8E}"/>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(16/22)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8) gather </a:t>
            </a:r>
            <a:r>
              <a:rPr lang="ko-KR" altLang="en-US" sz="1200" b="1" dirty="0">
                <a:latin typeface="+mn-ea"/>
              </a:rPr>
              <a:t>환경 설정</a:t>
            </a:r>
            <a:r>
              <a:rPr lang="en-US" altLang="ko-KR" sz="1200" b="1" dirty="0">
                <a:latin typeface="+mn-ea"/>
              </a:rPr>
              <a:t> </a:t>
            </a:r>
            <a:endParaRPr lang="ko-KR" altLang="en-US" sz="1200" b="1" baseline="-25000" dirty="0">
              <a:latin typeface="+mn-ea"/>
            </a:endParaRPr>
          </a:p>
        </p:txBody>
      </p:sp>
      <p:grpSp>
        <p:nvGrpSpPr>
          <p:cNvPr id="12" name="그룹 11">
            <a:extLst>
              <a:ext uri="{FF2B5EF4-FFF2-40B4-BE49-F238E27FC236}">
                <a16:creationId xmlns:a16="http://schemas.microsoft.com/office/drawing/2014/main" id="{3621C48D-15DD-48E7-9186-EC4688930EEF}"/>
              </a:ext>
            </a:extLst>
          </p:cNvPr>
          <p:cNvGrpSpPr/>
          <p:nvPr/>
        </p:nvGrpSpPr>
        <p:grpSpPr>
          <a:xfrm>
            <a:off x="611560" y="1412776"/>
            <a:ext cx="3672408" cy="4032448"/>
            <a:chOff x="911424" y="1447150"/>
            <a:chExt cx="4680520" cy="5103455"/>
          </a:xfrm>
        </p:grpSpPr>
        <p:sp>
          <p:nvSpPr>
            <p:cNvPr id="4" name="직사각형 3">
              <a:extLst>
                <a:ext uri="{FF2B5EF4-FFF2-40B4-BE49-F238E27FC236}">
                  <a16:creationId xmlns:a16="http://schemas.microsoft.com/office/drawing/2014/main" id="{8C3ABFC9-ED95-40D4-B4A1-649ED62833F7}"/>
                </a:ext>
              </a:extLst>
            </p:cNvPr>
            <p:cNvSpPr/>
            <p:nvPr/>
          </p:nvSpPr>
          <p:spPr>
            <a:xfrm>
              <a:off x="911424" y="1454770"/>
              <a:ext cx="4680520" cy="4926558"/>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5" name="TextBox 4">
              <a:extLst>
                <a:ext uri="{FF2B5EF4-FFF2-40B4-BE49-F238E27FC236}">
                  <a16:creationId xmlns:a16="http://schemas.microsoft.com/office/drawing/2014/main" id="{4DBF1DEC-94C9-4CB9-816E-EBC3A246D287}"/>
                </a:ext>
              </a:extLst>
            </p:cNvPr>
            <p:cNvSpPr txBox="1"/>
            <p:nvPr/>
          </p:nvSpPr>
          <p:spPr>
            <a:xfrm>
              <a:off x="911424" y="1447150"/>
              <a:ext cx="4680520" cy="444823"/>
            </a:xfrm>
            <a:prstGeom prst="rect">
              <a:avLst/>
            </a:prstGeom>
            <a:noFill/>
          </p:spPr>
          <p:txBody>
            <a:bodyPr wrap="square" rtlCol="0" anchor="ctr">
              <a:spAutoFit/>
            </a:bodyPr>
            <a:lstStyle/>
            <a:p>
              <a:pPr marL="214313" indent="-214313">
                <a:lnSpc>
                  <a:spcPct val="150000"/>
                </a:lnSpc>
                <a:buFontTx/>
                <a:buChar char="-"/>
              </a:pPr>
              <a:r>
                <a:rPr lang="en-US" altLang="ko-KR" sz="1200" dirty="0" err="1">
                  <a:latin typeface="+mn-ea"/>
                </a:rPr>
                <a:t>gather.json</a:t>
              </a:r>
              <a:r>
                <a:rPr lang="en-US" altLang="ko-KR" sz="1200" dirty="0">
                  <a:latin typeface="+mn-ea"/>
                </a:rPr>
                <a:t> </a:t>
              </a:r>
              <a:r>
                <a:rPr lang="ko-KR" altLang="en-US" sz="1200" b="1" dirty="0">
                  <a:latin typeface="+mn-ea"/>
                </a:rPr>
                <a:t>설정</a:t>
              </a:r>
              <a:r>
                <a:rPr lang="en-US" altLang="ko-KR" sz="1200" b="1" dirty="0">
                  <a:latin typeface="+mn-ea"/>
                </a:rPr>
                <a:t> </a:t>
              </a:r>
            </a:p>
          </p:txBody>
        </p:sp>
        <p:sp>
          <p:nvSpPr>
            <p:cNvPr id="7" name="TextBox 6">
              <a:extLst>
                <a:ext uri="{FF2B5EF4-FFF2-40B4-BE49-F238E27FC236}">
                  <a16:creationId xmlns:a16="http://schemas.microsoft.com/office/drawing/2014/main" id="{0A48E55E-2780-47D4-A3F8-F0F310C8F0D7}"/>
                </a:ext>
              </a:extLst>
            </p:cNvPr>
            <p:cNvSpPr txBox="1"/>
            <p:nvPr/>
          </p:nvSpPr>
          <p:spPr>
            <a:xfrm>
              <a:off x="911424" y="1995513"/>
              <a:ext cx="4680520" cy="4555092"/>
            </a:xfrm>
            <a:prstGeom prst="rect">
              <a:avLst/>
            </a:prstGeom>
            <a:noFill/>
          </p:spPr>
          <p:txBody>
            <a:bodyPr wrap="square" rtlCol="0">
              <a:spAutoFit/>
            </a:bodyPr>
            <a:lstStyle/>
            <a:p>
              <a:r>
                <a:rPr lang="en-US" altLang="ko-KR" sz="675" dirty="0"/>
                <a:t>{</a:t>
              </a:r>
            </a:p>
            <a:p>
              <a:r>
                <a:rPr lang="en-US" altLang="ko-KR" sz="675" dirty="0"/>
                <a:t>    "LOG_INFO": {</a:t>
              </a:r>
            </a:p>
            <a:p>
              <a:r>
                <a:rPr lang="en-US" altLang="ko-KR" sz="675" dirty="0"/>
                <a:t>        "PATH": "/opt/log",</a:t>
              </a:r>
            </a:p>
            <a:p>
              <a:r>
                <a:rPr lang="en-US" altLang="ko-KR" sz="675" dirty="0"/>
                <a:t>        "PREFIX": "gather",</a:t>
              </a:r>
            </a:p>
            <a:p>
              <a:r>
                <a:rPr lang="en-US" altLang="ko-KR" sz="675" dirty="0"/>
                <a:t>        "FLAG": "file",</a:t>
              </a:r>
            </a:p>
            <a:p>
              <a:r>
                <a:rPr lang="en-US" altLang="ko-KR" sz="675" dirty="0"/>
                <a:t>        "LEVEL": "info"</a:t>
              </a:r>
            </a:p>
            <a:p>
              <a:r>
                <a:rPr lang="en-US" altLang="ko-KR" sz="675" dirty="0"/>
                <a:t>    },</a:t>
              </a:r>
            </a:p>
            <a:p>
              <a:r>
                <a:rPr lang="en-US" altLang="ko-KR" sz="675" dirty="0"/>
                <a:t>    "AMQP_INFO": {</a:t>
              </a:r>
            </a:p>
            <a:p>
              <a:r>
                <a:rPr lang="en-US" altLang="ko-KR" sz="675" dirty="0"/>
                <a:t>        "HOST": "localhost",</a:t>
              </a:r>
            </a:p>
            <a:p>
              <a:r>
                <a:rPr lang="en-US" altLang="ko-KR" sz="675" dirty="0"/>
                <a:t>        "PORT": 5672,</a:t>
              </a:r>
            </a:p>
            <a:p>
              <a:r>
                <a:rPr lang="en-US" altLang="ko-KR" sz="675" dirty="0"/>
                <a:t>        "USER": “****",</a:t>
              </a:r>
            </a:p>
            <a:p>
              <a:r>
                <a:rPr lang="en-US" altLang="ko-KR" sz="675" dirty="0"/>
                <a:t>        "PWD_FILE": “****",</a:t>
              </a:r>
            </a:p>
            <a:p>
              <a:r>
                <a:rPr lang="en-US" altLang="ko-KR" sz="675" dirty="0"/>
                <a:t>        "EXCHANGE_SUB": "</a:t>
              </a:r>
              <a:r>
                <a:rPr lang="en-US" altLang="ko-KR" sz="675" dirty="0" err="1"/>
                <a:t>amq.topic</a:t>
              </a:r>
              <a:r>
                <a:rPr lang="en-US" altLang="ko-KR" sz="675" dirty="0"/>
                <a:t>",</a:t>
              </a:r>
            </a:p>
            <a:p>
              <a:r>
                <a:rPr lang="en-US" altLang="ko-KR" sz="675" dirty="0"/>
                <a:t>        "BINDKEY_SUB": "commands",</a:t>
              </a:r>
            </a:p>
            <a:p>
              <a:r>
                <a:rPr lang="en-US" altLang="ko-KR" sz="675" dirty="0"/>
                <a:t>        "EXCHANGE_PUB": "</a:t>
              </a:r>
              <a:r>
                <a:rPr lang="en-US" altLang="ko-KR" sz="675" dirty="0" err="1"/>
                <a:t>amq.topic</a:t>
              </a:r>
              <a:r>
                <a:rPr lang="en-US" altLang="ko-KR" sz="675" dirty="0"/>
                <a:t>",</a:t>
              </a:r>
            </a:p>
            <a:p>
              <a:r>
                <a:rPr lang="en-US" altLang="ko-KR" sz="675" dirty="0"/>
                <a:t>        "BINDKEY_PUB": "sensors",</a:t>
              </a:r>
            </a:p>
            <a:p>
              <a:r>
                <a:rPr lang="en-US" altLang="ko-KR" sz="675" dirty="0"/>
                <a:t>        "TIMEOUT": 5</a:t>
              </a:r>
            </a:p>
            <a:p>
              <a:r>
                <a:rPr lang="en-US" altLang="ko-KR" sz="675" dirty="0"/>
                <a:t>    },</a:t>
              </a:r>
            </a:p>
            <a:p>
              <a:r>
                <a:rPr lang="en-US" altLang="ko-KR" sz="675" dirty="0"/>
                <a:t>    "REPORT_INFO": {</a:t>
              </a:r>
            </a:p>
            <a:p>
              <a:r>
                <a:rPr lang="en-US" altLang="ko-KR" sz="675" dirty="0"/>
                <a:t>        "INTERVAL": 5</a:t>
              </a:r>
            </a:p>
            <a:p>
              <a:r>
                <a:rPr lang="en-US" altLang="ko-KR" sz="675" dirty="0"/>
                <a:t>    },</a:t>
              </a:r>
            </a:p>
            <a:p>
              <a:r>
                <a:rPr lang="en-US" altLang="ko-KR" sz="675" dirty="0"/>
                <a:t>    "OPCUA_INFO": {</a:t>
              </a:r>
            </a:p>
            <a:p>
              <a:r>
                <a:rPr lang="en-US" altLang="ko-KR" sz="675" dirty="0"/>
                <a:t>        "TIMEOUT": 5000,</a:t>
              </a:r>
            </a:p>
            <a:p>
              <a:r>
                <a:rPr lang="en-US" altLang="ko-KR" sz="675" dirty="0"/>
                <a:t>        "USER": “*****",</a:t>
              </a:r>
            </a:p>
            <a:p>
              <a:r>
                <a:rPr lang="en-US" altLang="ko-KR" sz="675" dirty="0"/>
                <a:t>        "PWD_FILE": “****",</a:t>
              </a:r>
            </a:p>
            <a:p>
              <a:r>
                <a:rPr lang="en-US" altLang="ko-KR" sz="675" dirty="0"/>
                <a:t>        "SYSCFG_FILE": "</a:t>
              </a:r>
              <a:r>
                <a:rPr lang="en-US" altLang="ko-KR" sz="675" dirty="0" err="1"/>
                <a:t>syscfg.json</a:t>
              </a:r>
              <a:r>
                <a:rPr lang="en-US" altLang="ko-KR" sz="675" dirty="0"/>
                <a:t>",</a:t>
              </a:r>
            </a:p>
            <a:p>
              <a:r>
                <a:rPr lang="en-US" altLang="ko-KR" sz="675" dirty="0"/>
                <a:t>        "ENGINEERING_FILE": "engineering.csv",</a:t>
              </a:r>
            </a:p>
            <a:p>
              <a:r>
                <a:rPr lang="en-US" altLang="ko-KR" sz="675" dirty="0"/>
                <a:t>        “ROUTING_FILE”:  "routing.csv“,</a:t>
              </a:r>
            </a:p>
            <a:p>
              <a:r>
                <a:rPr lang="en-US" altLang="ko-KR" sz="675" dirty="0"/>
                <a:t>        "CERT_FILE": "</a:t>
              </a:r>
              <a:r>
                <a:rPr lang="en-US" altLang="ko-KR" sz="675" dirty="0" err="1"/>
                <a:t>client_cert.der</a:t>
              </a:r>
              <a:r>
                <a:rPr lang="en-US" altLang="ko-KR" sz="675" dirty="0"/>
                <a:t>",</a:t>
              </a:r>
            </a:p>
            <a:p>
              <a:r>
                <a:rPr lang="en-US" altLang="ko-KR" sz="675" dirty="0"/>
                <a:t>        "KEY_FILE": "</a:t>
              </a:r>
              <a:r>
                <a:rPr lang="en-US" altLang="ko-KR" sz="675" dirty="0" err="1"/>
                <a:t>client_key.der</a:t>
              </a:r>
              <a:r>
                <a:rPr lang="en-US" altLang="ko-KR" sz="675" dirty="0"/>
                <a:t>"</a:t>
              </a:r>
            </a:p>
            <a:p>
              <a:r>
                <a:rPr lang="en-US" altLang="ko-KR" sz="675" dirty="0"/>
                <a:t>    }</a:t>
              </a:r>
            </a:p>
            <a:p>
              <a:r>
                <a:rPr lang="en-US" altLang="ko-KR" sz="675" dirty="0"/>
                <a:t>}</a:t>
              </a:r>
              <a:endParaRPr lang="ko-KR" altLang="en-US" sz="750" b="1" dirty="0"/>
            </a:p>
          </p:txBody>
        </p:sp>
      </p:grpSp>
      <p:sp>
        <p:nvSpPr>
          <p:cNvPr id="9" name="TextBox 8">
            <a:extLst>
              <a:ext uri="{FF2B5EF4-FFF2-40B4-BE49-F238E27FC236}">
                <a16:creationId xmlns:a16="http://schemas.microsoft.com/office/drawing/2014/main" id="{EE4F5AFE-50CD-4230-8A86-0AE94186E27D}"/>
              </a:ext>
            </a:extLst>
          </p:cNvPr>
          <p:cNvSpPr txBox="1"/>
          <p:nvPr/>
        </p:nvSpPr>
        <p:spPr>
          <a:xfrm>
            <a:off x="2366755" y="2089075"/>
            <a:ext cx="1701189" cy="416268"/>
          </a:xfrm>
          <a:prstGeom prst="rect">
            <a:avLst/>
          </a:prstGeom>
          <a:solidFill>
            <a:schemeClr val="bg1"/>
          </a:solidFill>
          <a:ln>
            <a:solidFill>
              <a:srgbClr val="FFC000"/>
            </a:solidFill>
          </a:ln>
        </p:spPr>
        <p:txBody>
          <a:bodyPr wrap="square" rtlCol="0">
            <a:spAutoFit/>
          </a:bodyPr>
          <a:lstStyle/>
          <a:p>
            <a:pPr>
              <a:lnSpc>
                <a:spcPct val="150000"/>
              </a:lnSpc>
            </a:pPr>
            <a:r>
              <a:rPr lang="en-US" altLang="ko-KR" sz="750" dirty="0">
                <a:latin typeface="+mn-ea"/>
              </a:rPr>
              <a:t>Gather </a:t>
            </a:r>
            <a:r>
              <a:rPr lang="ko-KR" altLang="en-US" sz="750" dirty="0">
                <a:latin typeface="+mn-ea"/>
              </a:rPr>
              <a:t>로그 위치</a:t>
            </a:r>
            <a:r>
              <a:rPr lang="en-US" altLang="ko-KR" sz="750" dirty="0">
                <a:latin typeface="+mn-ea"/>
              </a:rPr>
              <a:t>, </a:t>
            </a:r>
            <a:r>
              <a:rPr lang="ko-KR" altLang="en-US" sz="750" dirty="0">
                <a:latin typeface="+mn-ea"/>
              </a:rPr>
              <a:t>로그레벨</a:t>
            </a:r>
            <a:r>
              <a:rPr lang="en-US" altLang="ko-KR" sz="750" dirty="0">
                <a:latin typeface="+mn-ea"/>
              </a:rPr>
              <a:t>, Prefix </a:t>
            </a:r>
            <a:r>
              <a:rPr lang="ko-KR" altLang="en-US" sz="750" dirty="0">
                <a:latin typeface="+mn-ea"/>
              </a:rPr>
              <a:t>설정</a:t>
            </a:r>
            <a:endParaRPr lang="en-US" altLang="ko-KR" sz="750" dirty="0">
              <a:latin typeface="+mn-ea"/>
            </a:endParaRPr>
          </a:p>
        </p:txBody>
      </p:sp>
      <p:sp>
        <p:nvSpPr>
          <p:cNvPr id="3" name="TextBox 2">
            <a:extLst>
              <a:ext uri="{FF2B5EF4-FFF2-40B4-BE49-F238E27FC236}">
                <a16:creationId xmlns:a16="http://schemas.microsoft.com/office/drawing/2014/main" id="{FB58C190-C05B-4048-9286-591356291A82}"/>
              </a:ext>
            </a:extLst>
          </p:cNvPr>
          <p:cNvSpPr txBox="1"/>
          <p:nvPr/>
        </p:nvSpPr>
        <p:spPr>
          <a:xfrm>
            <a:off x="2356768" y="2629134"/>
            <a:ext cx="1701189" cy="589392"/>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수집 데이터를 통신 브로커에 전달하기 위한 </a:t>
            </a:r>
            <a:r>
              <a:rPr lang="en-US" altLang="ko-KR" sz="750" dirty="0">
                <a:latin typeface="+mn-ea"/>
              </a:rPr>
              <a:t>AMQP ID, PWD, PUB/SUB </a:t>
            </a:r>
            <a:r>
              <a:rPr lang="ko-KR" altLang="en-US" sz="750" dirty="0">
                <a:latin typeface="+mn-ea"/>
              </a:rPr>
              <a:t>토픽 지정</a:t>
            </a:r>
            <a:endParaRPr lang="en-US" altLang="ko-KR" sz="750" dirty="0">
              <a:latin typeface="+mn-ea"/>
            </a:endParaRPr>
          </a:p>
        </p:txBody>
      </p:sp>
      <p:sp>
        <p:nvSpPr>
          <p:cNvPr id="6" name="TextBox 5">
            <a:extLst>
              <a:ext uri="{FF2B5EF4-FFF2-40B4-BE49-F238E27FC236}">
                <a16:creationId xmlns:a16="http://schemas.microsoft.com/office/drawing/2014/main" id="{23CF70E0-BB92-4404-BEC1-38177DFCF21B}"/>
              </a:ext>
            </a:extLst>
          </p:cNvPr>
          <p:cNvSpPr txBox="1"/>
          <p:nvPr/>
        </p:nvSpPr>
        <p:spPr>
          <a:xfrm>
            <a:off x="2340793" y="3601243"/>
            <a:ext cx="1701189" cy="416268"/>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수집 통계를 로그하기 위한 </a:t>
            </a:r>
            <a:r>
              <a:rPr lang="en-US" altLang="ko-KR" sz="750" dirty="0">
                <a:latin typeface="+mn-ea"/>
              </a:rPr>
              <a:t>Interval </a:t>
            </a:r>
            <a:r>
              <a:rPr lang="ko-KR" altLang="en-US" sz="750" dirty="0">
                <a:latin typeface="+mn-ea"/>
              </a:rPr>
              <a:t>지정 </a:t>
            </a:r>
            <a:r>
              <a:rPr lang="en-US" altLang="ko-KR" sz="750" dirty="0">
                <a:latin typeface="+mn-ea"/>
              </a:rPr>
              <a:t>(</a:t>
            </a:r>
            <a:r>
              <a:rPr lang="ko-KR" altLang="en-US" sz="750" dirty="0">
                <a:latin typeface="+mn-ea"/>
              </a:rPr>
              <a:t>초</a:t>
            </a:r>
            <a:r>
              <a:rPr lang="en-US" altLang="ko-KR" sz="750" dirty="0">
                <a:latin typeface="+mn-ea"/>
              </a:rPr>
              <a:t>)</a:t>
            </a:r>
          </a:p>
        </p:txBody>
      </p:sp>
      <p:sp>
        <p:nvSpPr>
          <p:cNvPr id="8" name="TextBox 7">
            <a:extLst>
              <a:ext uri="{FF2B5EF4-FFF2-40B4-BE49-F238E27FC236}">
                <a16:creationId xmlns:a16="http://schemas.microsoft.com/office/drawing/2014/main" id="{930B1009-AC29-4804-9FD7-4298867E502B}"/>
              </a:ext>
            </a:extLst>
          </p:cNvPr>
          <p:cNvSpPr txBox="1"/>
          <p:nvPr/>
        </p:nvSpPr>
        <p:spPr>
          <a:xfrm>
            <a:off x="2339752" y="4087297"/>
            <a:ext cx="1701189" cy="243143"/>
          </a:xfrm>
          <a:prstGeom prst="rect">
            <a:avLst/>
          </a:prstGeom>
          <a:solidFill>
            <a:schemeClr val="bg1"/>
          </a:solidFill>
          <a:ln>
            <a:solidFill>
              <a:srgbClr val="FFC000"/>
            </a:solidFill>
          </a:ln>
        </p:spPr>
        <p:txBody>
          <a:bodyPr wrap="square" rtlCol="0">
            <a:spAutoFit/>
          </a:bodyPr>
          <a:lstStyle/>
          <a:p>
            <a:pPr>
              <a:lnSpc>
                <a:spcPct val="150000"/>
              </a:lnSpc>
            </a:pPr>
            <a:r>
              <a:rPr lang="en-US" altLang="ko-KR" sz="750" dirty="0">
                <a:latin typeface="+mn-ea"/>
              </a:rPr>
              <a:t>Edge GW </a:t>
            </a:r>
            <a:r>
              <a:rPr lang="ko-KR" altLang="en-US" sz="750" dirty="0">
                <a:latin typeface="+mn-ea"/>
              </a:rPr>
              <a:t>접속 정보를 지정한다</a:t>
            </a:r>
            <a:r>
              <a:rPr lang="en-US" altLang="ko-KR" sz="750" dirty="0">
                <a:latin typeface="+mn-ea"/>
              </a:rPr>
              <a:t>.</a:t>
            </a:r>
          </a:p>
        </p:txBody>
      </p:sp>
    </p:spTree>
    <p:extLst>
      <p:ext uri="{BB962C8B-B14F-4D97-AF65-F5344CB8AC3E}">
        <p14:creationId xmlns:p14="http://schemas.microsoft.com/office/powerpoint/2010/main" val="26377142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A875B545-D1B3-4CC4-BC9B-8F867AC7AA2E}"/>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(17/22)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9) </a:t>
            </a:r>
            <a:r>
              <a:rPr lang="en-US" altLang="ko-KR" sz="1200" b="1" dirty="0" err="1">
                <a:latin typeface="+mn-ea"/>
              </a:rPr>
              <a:t>mtsdb</a:t>
            </a:r>
            <a:r>
              <a:rPr lang="en-US" altLang="ko-KR" sz="1200" b="1" dirty="0">
                <a:latin typeface="+mn-ea"/>
              </a:rPr>
              <a:t> </a:t>
            </a:r>
            <a:r>
              <a:rPr lang="ko-KR" altLang="en-US" sz="1200" b="1" dirty="0">
                <a:latin typeface="+mn-ea"/>
              </a:rPr>
              <a:t>환경 설정</a:t>
            </a:r>
            <a:endParaRPr lang="ko-KR" altLang="en-US" sz="1200" b="1" baseline="-25000" dirty="0">
              <a:latin typeface="+mn-ea"/>
            </a:endParaRPr>
          </a:p>
        </p:txBody>
      </p:sp>
      <p:sp>
        <p:nvSpPr>
          <p:cNvPr id="3" name="TextBox 2">
            <a:extLst>
              <a:ext uri="{FF2B5EF4-FFF2-40B4-BE49-F238E27FC236}">
                <a16:creationId xmlns:a16="http://schemas.microsoft.com/office/drawing/2014/main" id="{79DD1C59-198F-488B-8C3B-18796038B00E}"/>
              </a:ext>
            </a:extLst>
          </p:cNvPr>
          <p:cNvSpPr txBox="1"/>
          <p:nvPr/>
        </p:nvSpPr>
        <p:spPr>
          <a:xfrm>
            <a:off x="539552" y="1196752"/>
            <a:ext cx="8316924" cy="3103607"/>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ko-KR" altLang="en-US" sz="1200" dirty="0">
                <a:latin typeface="+mn-ea"/>
              </a:rPr>
              <a:t>수집된 데이터를 시계열 데이터 베이스로 저장</a:t>
            </a:r>
            <a:endParaRPr lang="en-US" altLang="ko-KR" sz="1200" dirty="0">
              <a:latin typeface="+mn-ea"/>
            </a:endParaRPr>
          </a:p>
          <a:p>
            <a:pPr>
              <a:lnSpc>
                <a:spcPct val="150000"/>
              </a:lnSpc>
            </a:pPr>
            <a:r>
              <a:rPr lang="ko-KR" altLang="en-US" sz="1200" dirty="0">
                <a:latin typeface="+mn-ea"/>
              </a:rPr>
              <a:t>    서비스명 </a:t>
            </a:r>
            <a:r>
              <a:rPr lang="en-US" altLang="ko-KR" sz="1200" dirty="0">
                <a:latin typeface="+mn-ea"/>
              </a:rPr>
              <a:t>: </a:t>
            </a:r>
            <a:r>
              <a:rPr lang="en-US" altLang="ko-KR" sz="1200" dirty="0" err="1">
                <a:latin typeface="+mn-ea"/>
              </a:rPr>
              <a:t>mtsdb</a:t>
            </a:r>
            <a:endParaRPr lang="en-US" altLang="ko-KR" sz="1200" dirty="0">
              <a:latin typeface="+mn-ea"/>
            </a:endParaRPr>
          </a:p>
          <a:p>
            <a:pPr>
              <a:lnSpc>
                <a:spcPct val="150000"/>
              </a:lnSpc>
            </a:pPr>
            <a:r>
              <a:rPr lang="ko-KR" altLang="en-US" sz="1200" dirty="0">
                <a:latin typeface="+mn-ea"/>
              </a:rPr>
              <a:t>    서비스 계정 </a:t>
            </a:r>
            <a:r>
              <a:rPr lang="en-US" altLang="ko-KR" sz="1200" dirty="0">
                <a:latin typeface="+mn-ea"/>
              </a:rPr>
              <a:t>: root</a:t>
            </a: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설정파일</a:t>
            </a:r>
            <a:r>
              <a:rPr lang="en-US" altLang="ko-KR" sz="1200" dirty="0">
                <a:latin typeface="+mn-ea"/>
              </a:rPr>
              <a:t> </a:t>
            </a:r>
            <a:r>
              <a:rPr lang="ko-KR" altLang="en-US" sz="1200" dirty="0">
                <a:latin typeface="+mn-ea"/>
              </a:rPr>
              <a:t>위치 </a:t>
            </a:r>
            <a:r>
              <a:rPr lang="en-US" altLang="ko-KR" sz="1200" dirty="0">
                <a:latin typeface="+mn-ea"/>
              </a:rPr>
              <a:t>: /opt/</a:t>
            </a:r>
            <a:r>
              <a:rPr lang="en-US" altLang="ko-KR" sz="1200" dirty="0" err="1">
                <a:latin typeface="+mn-ea"/>
              </a:rPr>
              <a:t>cfg</a:t>
            </a:r>
            <a:r>
              <a:rPr lang="en-US" altLang="ko-KR" sz="1200" dirty="0">
                <a:latin typeface="+mn-ea"/>
              </a:rPr>
              <a:t>/</a:t>
            </a:r>
          </a:p>
          <a:p>
            <a:pPr>
              <a:lnSpc>
                <a:spcPct val="150000"/>
              </a:lnSpc>
            </a:pPr>
            <a:r>
              <a:rPr lang="en-US" altLang="ko-KR" sz="1200" dirty="0">
                <a:latin typeface="+mn-ea"/>
              </a:rPr>
              <a:t>    </a:t>
            </a:r>
            <a:r>
              <a:rPr lang="en-US" altLang="ko-KR" sz="1200" dirty="0" err="1">
                <a:latin typeface="+mn-ea"/>
              </a:rPr>
              <a:t>mtsdb.json</a:t>
            </a:r>
            <a:r>
              <a:rPr lang="en-US" altLang="ko-KR" sz="1200" dirty="0">
                <a:latin typeface="+mn-ea"/>
              </a:rPr>
              <a:t> : </a:t>
            </a:r>
            <a:r>
              <a:rPr lang="en-US" altLang="ko-KR" sz="1200" dirty="0" err="1">
                <a:latin typeface="+mn-ea"/>
              </a:rPr>
              <a:t>mtsdb</a:t>
            </a:r>
            <a:r>
              <a:rPr lang="en-US" altLang="ko-KR" sz="1200" dirty="0">
                <a:latin typeface="+mn-ea"/>
              </a:rPr>
              <a:t> </a:t>
            </a:r>
            <a:r>
              <a:rPr lang="ko-KR" altLang="en-US" sz="1200" dirty="0">
                <a:latin typeface="+mn-ea"/>
              </a:rPr>
              <a:t>설정</a:t>
            </a: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로그파일 위치 </a:t>
            </a:r>
            <a:r>
              <a:rPr lang="en-US" altLang="ko-KR" sz="1200" dirty="0">
                <a:latin typeface="+mn-ea"/>
              </a:rPr>
              <a:t>: /opt/log/</a:t>
            </a:r>
          </a:p>
          <a:p>
            <a:pPr>
              <a:lnSpc>
                <a:spcPct val="150000"/>
              </a:lnSpc>
            </a:pPr>
            <a:r>
              <a:rPr lang="en-US" altLang="ko-KR" sz="1200" dirty="0">
                <a:latin typeface="+mn-ea"/>
              </a:rPr>
              <a:t>    </a:t>
            </a:r>
            <a:r>
              <a:rPr lang="en-US" altLang="ko-KR" sz="1200" dirty="0" err="1">
                <a:latin typeface="+mn-ea"/>
              </a:rPr>
              <a:t>mtsdb</a:t>
            </a:r>
            <a:r>
              <a:rPr lang="en-US" altLang="ko-KR" sz="1200" dirty="0">
                <a:latin typeface="+mn-ea"/>
              </a:rPr>
              <a:t>_{</a:t>
            </a:r>
            <a:r>
              <a:rPr lang="ko-KR" altLang="en-US" sz="1200" dirty="0">
                <a:latin typeface="+mn-ea"/>
              </a:rPr>
              <a:t>날짜</a:t>
            </a:r>
            <a:r>
              <a:rPr lang="en-US" altLang="ko-KR" sz="1200" dirty="0">
                <a:latin typeface="+mn-ea"/>
              </a:rPr>
              <a:t>}.log : </a:t>
            </a:r>
            <a:r>
              <a:rPr lang="en-US" altLang="ko-KR" sz="1200" dirty="0" err="1">
                <a:latin typeface="+mn-ea"/>
              </a:rPr>
              <a:t>mtsdb</a:t>
            </a:r>
            <a:r>
              <a:rPr lang="en-US" altLang="ko-KR" sz="1200" dirty="0">
                <a:latin typeface="+mn-ea"/>
              </a:rPr>
              <a:t> </a:t>
            </a:r>
            <a:r>
              <a:rPr lang="ko-KR" altLang="en-US" sz="1200" dirty="0">
                <a:latin typeface="+mn-ea"/>
              </a:rPr>
              <a:t>로그</a:t>
            </a:r>
            <a:endParaRPr lang="en-US" altLang="ko-KR" sz="1200" dirty="0">
              <a:latin typeface="+mn-ea"/>
            </a:endParaRPr>
          </a:p>
        </p:txBody>
      </p:sp>
      <p:pic>
        <p:nvPicPr>
          <p:cNvPr id="6" name="그림 5">
            <a:extLst>
              <a:ext uri="{FF2B5EF4-FFF2-40B4-BE49-F238E27FC236}">
                <a16:creationId xmlns:a16="http://schemas.microsoft.com/office/drawing/2014/main" id="{08653CBD-1567-45AC-BB6F-24328D4C2C8A}"/>
              </a:ext>
            </a:extLst>
          </p:cNvPr>
          <p:cNvPicPr>
            <a:picLocks noChangeAspect="1"/>
          </p:cNvPicPr>
          <p:nvPr/>
        </p:nvPicPr>
        <p:blipFill>
          <a:blip r:embed="rId2"/>
          <a:stretch>
            <a:fillRect/>
          </a:stretch>
        </p:blipFill>
        <p:spPr>
          <a:xfrm>
            <a:off x="827584" y="3056384"/>
            <a:ext cx="2228850" cy="228600"/>
          </a:xfrm>
          <a:prstGeom prst="rect">
            <a:avLst/>
          </a:prstGeom>
        </p:spPr>
      </p:pic>
      <p:pic>
        <p:nvPicPr>
          <p:cNvPr id="9" name="그림 8">
            <a:extLst>
              <a:ext uri="{FF2B5EF4-FFF2-40B4-BE49-F238E27FC236}">
                <a16:creationId xmlns:a16="http://schemas.microsoft.com/office/drawing/2014/main" id="{7F12B5FE-0D95-4C0E-8E7D-FAE9AF45CDF1}"/>
              </a:ext>
            </a:extLst>
          </p:cNvPr>
          <p:cNvPicPr>
            <a:picLocks noChangeAspect="1"/>
          </p:cNvPicPr>
          <p:nvPr/>
        </p:nvPicPr>
        <p:blipFill>
          <a:blip r:embed="rId3"/>
          <a:stretch>
            <a:fillRect/>
          </a:stretch>
        </p:blipFill>
        <p:spPr>
          <a:xfrm>
            <a:off x="827584" y="4394727"/>
            <a:ext cx="5657850" cy="878681"/>
          </a:xfrm>
          <a:prstGeom prst="rect">
            <a:avLst/>
          </a:prstGeom>
        </p:spPr>
      </p:pic>
    </p:spTree>
    <p:extLst>
      <p:ext uri="{BB962C8B-B14F-4D97-AF65-F5344CB8AC3E}">
        <p14:creationId xmlns:p14="http://schemas.microsoft.com/office/powerpoint/2010/main" val="8611779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utoShape 2">
            <a:extLst>
              <a:ext uri="{FF2B5EF4-FFF2-40B4-BE49-F238E27FC236}">
                <a16:creationId xmlns:a16="http://schemas.microsoft.com/office/drawing/2014/main" id="{43A652CE-32F2-439A-9040-C6B8DBA79031}"/>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(18/22)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9) </a:t>
            </a:r>
            <a:r>
              <a:rPr lang="en-US" altLang="ko-KR" sz="1200" b="1" dirty="0" err="1">
                <a:latin typeface="+mn-ea"/>
              </a:rPr>
              <a:t>mtsdb</a:t>
            </a:r>
            <a:r>
              <a:rPr lang="en-US" altLang="ko-KR" sz="1200" b="1" dirty="0">
                <a:latin typeface="+mn-ea"/>
              </a:rPr>
              <a:t> </a:t>
            </a:r>
            <a:r>
              <a:rPr lang="ko-KR" altLang="en-US" sz="1200" b="1" dirty="0">
                <a:latin typeface="+mn-ea"/>
              </a:rPr>
              <a:t>환경 설정</a:t>
            </a:r>
            <a:r>
              <a:rPr lang="en-US" altLang="ko-KR" sz="1200" b="1" dirty="0">
                <a:latin typeface="+mn-ea"/>
              </a:rPr>
              <a:t> </a:t>
            </a:r>
            <a:endParaRPr lang="ko-KR" altLang="en-US" sz="1200" b="1" baseline="-25000" dirty="0">
              <a:latin typeface="+mn-ea"/>
            </a:endParaRPr>
          </a:p>
        </p:txBody>
      </p:sp>
      <p:grpSp>
        <p:nvGrpSpPr>
          <p:cNvPr id="12" name="그룹 11">
            <a:extLst>
              <a:ext uri="{FF2B5EF4-FFF2-40B4-BE49-F238E27FC236}">
                <a16:creationId xmlns:a16="http://schemas.microsoft.com/office/drawing/2014/main" id="{3621C48D-15DD-48E7-9186-EC4688930EEF}"/>
              </a:ext>
            </a:extLst>
          </p:cNvPr>
          <p:cNvGrpSpPr/>
          <p:nvPr/>
        </p:nvGrpSpPr>
        <p:grpSpPr>
          <a:xfrm>
            <a:off x="611560" y="1412776"/>
            <a:ext cx="3960440" cy="3700634"/>
            <a:chOff x="911424" y="1447150"/>
            <a:chExt cx="4680520" cy="4934178"/>
          </a:xfrm>
        </p:grpSpPr>
        <p:sp>
          <p:nvSpPr>
            <p:cNvPr id="4" name="직사각형 3">
              <a:extLst>
                <a:ext uri="{FF2B5EF4-FFF2-40B4-BE49-F238E27FC236}">
                  <a16:creationId xmlns:a16="http://schemas.microsoft.com/office/drawing/2014/main" id="{8C3ABFC9-ED95-40D4-B4A1-649ED62833F7}"/>
                </a:ext>
              </a:extLst>
            </p:cNvPr>
            <p:cNvSpPr/>
            <p:nvPr/>
          </p:nvSpPr>
          <p:spPr>
            <a:xfrm>
              <a:off x="911424" y="1454770"/>
              <a:ext cx="4680520" cy="4926558"/>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5" name="TextBox 4">
              <a:extLst>
                <a:ext uri="{FF2B5EF4-FFF2-40B4-BE49-F238E27FC236}">
                  <a16:creationId xmlns:a16="http://schemas.microsoft.com/office/drawing/2014/main" id="{4DBF1DEC-94C9-4CB9-816E-EBC3A246D287}"/>
                </a:ext>
              </a:extLst>
            </p:cNvPr>
            <p:cNvSpPr txBox="1"/>
            <p:nvPr/>
          </p:nvSpPr>
          <p:spPr>
            <a:xfrm>
              <a:off x="911424" y="1447150"/>
              <a:ext cx="4680520" cy="444823"/>
            </a:xfrm>
            <a:prstGeom prst="rect">
              <a:avLst/>
            </a:prstGeom>
            <a:noFill/>
          </p:spPr>
          <p:txBody>
            <a:bodyPr wrap="square" rtlCol="0" anchor="ctr">
              <a:spAutoFit/>
            </a:bodyPr>
            <a:lstStyle/>
            <a:p>
              <a:pPr marL="214313" indent="-214313">
                <a:lnSpc>
                  <a:spcPct val="150000"/>
                </a:lnSpc>
                <a:buFontTx/>
                <a:buChar char="-"/>
              </a:pPr>
              <a:r>
                <a:rPr lang="en-US" altLang="ko-KR" sz="1200" dirty="0" err="1">
                  <a:latin typeface="+mn-ea"/>
                </a:rPr>
                <a:t>mtsdb.json</a:t>
              </a:r>
              <a:r>
                <a:rPr lang="en-US" altLang="ko-KR" sz="1200" dirty="0">
                  <a:latin typeface="+mn-ea"/>
                </a:rPr>
                <a:t> </a:t>
              </a:r>
              <a:r>
                <a:rPr lang="ko-KR" altLang="en-US" sz="1200" b="1" dirty="0">
                  <a:latin typeface="+mn-ea"/>
                </a:rPr>
                <a:t>설정</a:t>
              </a:r>
              <a:r>
                <a:rPr lang="en-US" altLang="ko-KR" sz="1200" b="1" dirty="0">
                  <a:latin typeface="+mn-ea"/>
                </a:rPr>
                <a:t> </a:t>
              </a:r>
            </a:p>
          </p:txBody>
        </p:sp>
        <p:sp>
          <p:nvSpPr>
            <p:cNvPr id="7" name="TextBox 6">
              <a:extLst>
                <a:ext uri="{FF2B5EF4-FFF2-40B4-BE49-F238E27FC236}">
                  <a16:creationId xmlns:a16="http://schemas.microsoft.com/office/drawing/2014/main" id="{0A48E55E-2780-47D4-A3F8-F0F310C8F0D7}"/>
                </a:ext>
              </a:extLst>
            </p:cNvPr>
            <p:cNvSpPr txBox="1"/>
            <p:nvPr/>
          </p:nvSpPr>
          <p:spPr>
            <a:xfrm>
              <a:off x="911424" y="1995513"/>
              <a:ext cx="4680520" cy="3724095"/>
            </a:xfrm>
            <a:prstGeom prst="rect">
              <a:avLst/>
            </a:prstGeom>
            <a:noFill/>
          </p:spPr>
          <p:txBody>
            <a:bodyPr wrap="square" rtlCol="0">
              <a:spAutoFit/>
            </a:bodyPr>
            <a:lstStyle/>
            <a:p>
              <a:r>
                <a:rPr lang="en-US" altLang="ko-KR" sz="675" dirty="0"/>
                <a:t>{</a:t>
              </a:r>
            </a:p>
            <a:p>
              <a:r>
                <a:rPr lang="en-US" altLang="ko-KR" sz="675" dirty="0"/>
                <a:t>    "LOG_INFO": {</a:t>
              </a:r>
            </a:p>
            <a:p>
              <a:r>
                <a:rPr lang="en-US" altLang="ko-KR" sz="675" dirty="0"/>
                <a:t>        "PATH": "/opt/log",</a:t>
              </a:r>
            </a:p>
            <a:p>
              <a:r>
                <a:rPr lang="en-US" altLang="ko-KR" sz="675" dirty="0"/>
                <a:t>        "PREFIX": "</a:t>
              </a:r>
              <a:r>
                <a:rPr lang="en-US" altLang="ko-KR" sz="675" dirty="0" err="1"/>
                <a:t>mtsdb</a:t>
              </a:r>
              <a:r>
                <a:rPr lang="en-US" altLang="ko-KR" sz="675" dirty="0"/>
                <a:t>",</a:t>
              </a:r>
            </a:p>
            <a:p>
              <a:r>
                <a:rPr lang="en-US" altLang="ko-KR" sz="675" dirty="0"/>
                <a:t>        "FLAG": "file",</a:t>
              </a:r>
            </a:p>
            <a:p>
              <a:r>
                <a:rPr lang="en-US" altLang="ko-KR" sz="675" dirty="0"/>
                <a:t>        "LEVEL": "info"</a:t>
              </a:r>
            </a:p>
            <a:p>
              <a:r>
                <a:rPr lang="en-US" altLang="ko-KR" sz="675" dirty="0"/>
                <a:t>    },</a:t>
              </a:r>
            </a:p>
            <a:p>
              <a:r>
                <a:rPr lang="en-US" altLang="ko-KR" sz="675" dirty="0"/>
                <a:t>    "AMQP_INFO": {</a:t>
              </a:r>
            </a:p>
            <a:p>
              <a:r>
                <a:rPr lang="en-US" altLang="ko-KR" sz="675" dirty="0"/>
                <a:t>        "HOST": "localhost",</a:t>
              </a:r>
            </a:p>
            <a:p>
              <a:r>
                <a:rPr lang="en-US" altLang="ko-KR" sz="675" dirty="0"/>
                <a:t>        "PORT": 5672,</a:t>
              </a:r>
            </a:p>
            <a:p>
              <a:r>
                <a:rPr lang="en-US" altLang="ko-KR" sz="675" dirty="0"/>
                <a:t>        "USER": “****",</a:t>
              </a:r>
            </a:p>
            <a:p>
              <a:r>
                <a:rPr lang="en-US" altLang="ko-KR" sz="675" dirty="0"/>
                <a:t>        "PWD_FILE": “****",</a:t>
              </a:r>
            </a:p>
            <a:p>
              <a:r>
                <a:rPr lang="en-US" altLang="ko-KR" sz="675" dirty="0"/>
                <a:t>        "EXCHANGE_SUB": "</a:t>
              </a:r>
              <a:r>
                <a:rPr lang="en-US" altLang="ko-KR" sz="675" dirty="0" err="1"/>
                <a:t>amq.topic</a:t>
              </a:r>
              <a:r>
                <a:rPr lang="en-US" altLang="ko-KR" sz="675" dirty="0"/>
                <a:t>",</a:t>
              </a:r>
            </a:p>
            <a:p>
              <a:r>
                <a:rPr lang="en-US" altLang="ko-KR" sz="675" dirty="0"/>
                <a:t>        "BINDKEY_SUB": "sensors.#",</a:t>
              </a:r>
            </a:p>
            <a:p>
              <a:r>
                <a:rPr lang="en-US" altLang="ko-KR" sz="675" dirty="0"/>
                <a:t>        "TIMEOUT": 5</a:t>
              </a:r>
            </a:p>
            <a:p>
              <a:r>
                <a:rPr lang="en-US" altLang="ko-KR" sz="675" dirty="0"/>
                <a:t>    },</a:t>
              </a:r>
            </a:p>
            <a:p>
              <a:r>
                <a:rPr lang="en-US" altLang="ko-KR" sz="675" dirty="0"/>
                <a:t>    "REPORT_INFO": {</a:t>
              </a:r>
            </a:p>
            <a:p>
              <a:r>
                <a:rPr lang="en-US" altLang="ko-KR" sz="675" dirty="0"/>
                <a:t>        "INTERVAL": 5</a:t>
              </a:r>
            </a:p>
            <a:p>
              <a:r>
                <a:rPr lang="en-US" altLang="ko-KR" sz="675" dirty="0"/>
                <a:t>    },</a:t>
              </a:r>
            </a:p>
            <a:p>
              <a:r>
                <a:rPr lang="en-US" altLang="ko-KR" sz="675" dirty="0"/>
                <a:t>    "TSDB_INFO": {</a:t>
              </a:r>
            </a:p>
            <a:p>
              <a:r>
                <a:rPr lang="en-US" altLang="ko-KR" sz="675" dirty="0"/>
                <a:t>        "HOST": "127.0.0.1",</a:t>
              </a:r>
            </a:p>
            <a:p>
              <a:r>
                <a:rPr lang="en-US" altLang="ko-KR" sz="675" dirty="0"/>
                <a:t>        "PORT": 5656,</a:t>
              </a:r>
            </a:p>
            <a:p>
              <a:r>
                <a:rPr lang="en-US" altLang="ko-KR" sz="675" dirty="0"/>
                <a:t>        "UID": “****",</a:t>
              </a:r>
            </a:p>
            <a:p>
              <a:r>
                <a:rPr lang="en-US" altLang="ko-KR" sz="675" dirty="0"/>
                <a:t>        "PWD_FILE": “****"</a:t>
              </a:r>
            </a:p>
            <a:p>
              <a:r>
                <a:rPr lang="en-US" altLang="ko-KR" sz="675" dirty="0"/>
                <a:t>    }</a:t>
              </a:r>
            </a:p>
            <a:p>
              <a:r>
                <a:rPr lang="en-US" altLang="ko-KR" sz="675" dirty="0"/>
                <a:t>}</a:t>
              </a:r>
            </a:p>
          </p:txBody>
        </p:sp>
      </p:grpSp>
      <p:sp>
        <p:nvSpPr>
          <p:cNvPr id="3" name="TextBox 2">
            <a:extLst>
              <a:ext uri="{FF2B5EF4-FFF2-40B4-BE49-F238E27FC236}">
                <a16:creationId xmlns:a16="http://schemas.microsoft.com/office/drawing/2014/main" id="{8889E47A-5A7F-4507-99C3-0FEEF268C756}"/>
              </a:ext>
            </a:extLst>
          </p:cNvPr>
          <p:cNvSpPr txBox="1"/>
          <p:nvPr/>
        </p:nvSpPr>
        <p:spPr>
          <a:xfrm>
            <a:off x="2353468" y="2089075"/>
            <a:ext cx="2071216" cy="243143"/>
          </a:xfrm>
          <a:prstGeom prst="rect">
            <a:avLst/>
          </a:prstGeom>
          <a:solidFill>
            <a:schemeClr val="bg1"/>
          </a:solidFill>
          <a:ln>
            <a:solidFill>
              <a:srgbClr val="FFC000"/>
            </a:solidFill>
          </a:ln>
        </p:spPr>
        <p:txBody>
          <a:bodyPr wrap="square" rtlCol="0">
            <a:spAutoFit/>
          </a:bodyPr>
          <a:lstStyle/>
          <a:p>
            <a:pPr>
              <a:lnSpc>
                <a:spcPct val="150000"/>
              </a:lnSpc>
            </a:pPr>
            <a:r>
              <a:rPr lang="en-US" altLang="ko-KR" sz="750" dirty="0" err="1">
                <a:latin typeface="+mn-ea"/>
              </a:rPr>
              <a:t>mtsdb</a:t>
            </a:r>
            <a:r>
              <a:rPr lang="en-US" altLang="ko-KR" sz="750" dirty="0">
                <a:latin typeface="+mn-ea"/>
              </a:rPr>
              <a:t> </a:t>
            </a:r>
            <a:r>
              <a:rPr lang="ko-KR" altLang="en-US" sz="750" dirty="0">
                <a:latin typeface="+mn-ea"/>
              </a:rPr>
              <a:t>로그 위치</a:t>
            </a:r>
            <a:r>
              <a:rPr lang="en-US" altLang="ko-KR" sz="750" dirty="0">
                <a:latin typeface="+mn-ea"/>
              </a:rPr>
              <a:t>, </a:t>
            </a:r>
            <a:r>
              <a:rPr lang="ko-KR" altLang="en-US" sz="750" dirty="0">
                <a:latin typeface="+mn-ea"/>
              </a:rPr>
              <a:t>로그레벨</a:t>
            </a:r>
            <a:r>
              <a:rPr lang="en-US" altLang="ko-KR" sz="750" dirty="0">
                <a:latin typeface="+mn-ea"/>
              </a:rPr>
              <a:t>, Prefix </a:t>
            </a:r>
            <a:r>
              <a:rPr lang="ko-KR" altLang="en-US" sz="750" dirty="0">
                <a:latin typeface="+mn-ea"/>
              </a:rPr>
              <a:t>설정</a:t>
            </a:r>
            <a:endParaRPr lang="en-US" altLang="ko-KR" sz="750" dirty="0">
              <a:latin typeface="+mn-ea"/>
            </a:endParaRPr>
          </a:p>
        </p:txBody>
      </p:sp>
      <p:sp>
        <p:nvSpPr>
          <p:cNvPr id="6" name="TextBox 5">
            <a:extLst>
              <a:ext uri="{FF2B5EF4-FFF2-40B4-BE49-F238E27FC236}">
                <a16:creationId xmlns:a16="http://schemas.microsoft.com/office/drawing/2014/main" id="{FC20B2C5-9A70-4ADE-A204-4B5C0331908D}"/>
              </a:ext>
            </a:extLst>
          </p:cNvPr>
          <p:cNvSpPr txBox="1"/>
          <p:nvPr/>
        </p:nvSpPr>
        <p:spPr>
          <a:xfrm>
            <a:off x="2356768" y="2629134"/>
            <a:ext cx="2071216" cy="416268"/>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통신 브로커로 </a:t>
            </a:r>
            <a:r>
              <a:rPr lang="ko-KR" altLang="en-US" sz="750" dirty="0" err="1">
                <a:latin typeface="+mn-ea"/>
              </a:rPr>
              <a:t>부터</a:t>
            </a:r>
            <a:r>
              <a:rPr lang="ko-KR" altLang="en-US" sz="750" dirty="0">
                <a:latin typeface="+mn-ea"/>
              </a:rPr>
              <a:t> 수집 데이터를  수신하기 위한 </a:t>
            </a:r>
            <a:r>
              <a:rPr lang="en-US" altLang="ko-KR" sz="750" dirty="0">
                <a:latin typeface="+mn-ea"/>
              </a:rPr>
              <a:t>AMQP ID, PWD, SUB </a:t>
            </a:r>
            <a:r>
              <a:rPr lang="ko-KR" altLang="en-US" sz="750" dirty="0">
                <a:latin typeface="+mn-ea"/>
              </a:rPr>
              <a:t>토픽 지정</a:t>
            </a:r>
            <a:endParaRPr lang="en-US" altLang="ko-KR" sz="750" dirty="0">
              <a:latin typeface="+mn-ea"/>
            </a:endParaRPr>
          </a:p>
        </p:txBody>
      </p:sp>
      <p:sp>
        <p:nvSpPr>
          <p:cNvPr id="8" name="TextBox 7">
            <a:extLst>
              <a:ext uri="{FF2B5EF4-FFF2-40B4-BE49-F238E27FC236}">
                <a16:creationId xmlns:a16="http://schemas.microsoft.com/office/drawing/2014/main" id="{FB0D9021-CE6A-4451-B3C9-98EFBEE9040B}"/>
              </a:ext>
            </a:extLst>
          </p:cNvPr>
          <p:cNvSpPr txBox="1"/>
          <p:nvPr/>
        </p:nvSpPr>
        <p:spPr>
          <a:xfrm>
            <a:off x="2339929" y="3434017"/>
            <a:ext cx="2088055"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저장 통계를 로그하기 위한 </a:t>
            </a:r>
            <a:r>
              <a:rPr lang="en-US" altLang="ko-KR" sz="750" dirty="0">
                <a:latin typeface="+mn-ea"/>
              </a:rPr>
              <a:t>Interval </a:t>
            </a:r>
            <a:r>
              <a:rPr lang="ko-KR" altLang="en-US" sz="750" dirty="0">
                <a:latin typeface="+mn-ea"/>
              </a:rPr>
              <a:t>지정 </a:t>
            </a:r>
            <a:r>
              <a:rPr lang="en-US" altLang="ko-KR" sz="750" dirty="0">
                <a:latin typeface="+mn-ea"/>
              </a:rPr>
              <a:t>(</a:t>
            </a:r>
            <a:r>
              <a:rPr lang="ko-KR" altLang="en-US" sz="750" dirty="0">
                <a:latin typeface="+mn-ea"/>
              </a:rPr>
              <a:t>초</a:t>
            </a:r>
            <a:r>
              <a:rPr lang="en-US" altLang="ko-KR" sz="750" dirty="0">
                <a:latin typeface="+mn-ea"/>
              </a:rPr>
              <a:t>)</a:t>
            </a:r>
          </a:p>
        </p:txBody>
      </p:sp>
      <p:sp>
        <p:nvSpPr>
          <p:cNvPr id="14" name="TextBox 13">
            <a:extLst>
              <a:ext uri="{FF2B5EF4-FFF2-40B4-BE49-F238E27FC236}">
                <a16:creationId xmlns:a16="http://schemas.microsoft.com/office/drawing/2014/main" id="{1C7C032D-F7F8-426F-86E4-B27E696E0A39}"/>
              </a:ext>
            </a:extLst>
          </p:cNvPr>
          <p:cNvSpPr txBox="1"/>
          <p:nvPr/>
        </p:nvSpPr>
        <p:spPr>
          <a:xfrm>
            <a:off x="2339929" y="3925826"/>
            <a:ext cx="2088055" cy="243143"/>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마크베이스 접속 정보</a:t>
            </a:r>
            <a:endParaRPr lang="en-US" altLang="ko-KR" sz="750" dirty="0">
              <a:latin typeface="+mn-ea"/>
            </a:endParaRPr>
          </a:p>
        </p:txBody>
      </p:sp>
    </p:spTree>
    <p:extLst>
      <p:ext uri="{BB962C8B-B14F-4D97-AF65-F5344CB8AC3E}">
        <p14:creationId xmlns:p14="http://schemas.microsoft.com/office/powerpoint/2010/main" val="13319813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1C8535C1-299C-4ED9-BFB6-8D5CEB5196B5}"/>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(19/22)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10) Regi </a:t>
            </a:r>
            <a:r>
              <a:rPr lang="ko-KR" altLang="en-US" sz="1200" b="1" dirty="0">
                <a:latin typeface="+mn-ea"/>
              </a:rPr>
              <a:t>환경 설정</a:t>
            </a:r>
            <a:endParaRPr lang="ko-KR" altLang="en-US" sz="1200" b="1" baseline="-25000" dirty="0">
              <a:latin typeface="+mn-ea"/>
            </a:endParaRPr>
          </a:p>
        </p:txBody>
      </p:sp>
      <p:sp>
        <p:nvSpPr>
          <p:cNvPr id="3" name="TextBox 2">
            <a:extLst>
              <a:ext uri="{FF2B5EF4-FFF2-40B4-BE49-F238E27FC236}">
                <a16:creationId xmlns:a16="http://schemas.microsoft.com/office/drawing/2014/main" id="{79DD1C59-198F-488B-8C3B-18796038B00E}"/>
              </a:ext>
            </a:extLst>
          </p:cNvPr>
          <p:cNvSpPr txBox="1"/>
          <p:nvPr/>
        </p:nvSpPr>
        <p:spPr>
          <a:xfrm>
            <a:off x="611560" y="1268760"/>
            <a:ext cx="8316924" cy="3103607"/>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en-US" altLang="ko-KR" sz="1200" dirty="0">
                <a:latin typeface="+mn-ea"/>
              </a:rPr>
              <a:t>Edge GW</a:t>
            </a:r>
            <a:r>
              <a:rPr lang="ko-KR" altLang="en-US" sz="1200" dirty="0">
                <a:latin typeface="+mn-ea"/>
              </a:rPr>
              <a:t>의 등록 및 설정 파일을 </a:t>
            </a:r>
            <a:r>
              <a:rPr lang="en-US" altLang="ko-KR" sz="1200" dirty="0">
                <a:latin typeface="+mn-ea"/>
              </a:rPr>
              <a:t>Edge GW</a:t>
            </a:r>
            <a:r>
              <a:rPr lang="ko-KR" altLang="en-US" sz="1200" dirty="0">
                <a:latin typeface="+mn-ea"/>
              </a:rPr>
              <a:t>로 전송하기 위한 에이전트</a:t>
            </a:r>
            <a:endParaRPr lang="en-US" altLang="ko-KR" sz="1200" dirty="0">
              <a:latin typeface="+mn-ea"/>
            </a:endParaRPr>
          </a:p>
          <a:p>
            <a:pPr>
              <a:lnSpc>
                <a:spcPct val="150000"/>
              </a:lnSpc>
            </a:pPr>
            <a:r>
              <a:rPr lang="ko-KR" altLang="en-US" sz="1200" dirty="0">
                <a:latin typeface="+mn-ea"/>
              </a:rPr>
              <a:t>    서비스명 </a:t>
            </a:r>
            <a:r>
              <a:rPr lang="en-US" altLang="ko-KR" sz="1200" dirty="0">
                <a:latin typeface="+mn-ea"/>
              </a:rPr>
              <a:t>: </a:t>
            </a:r>
            <a:r>
              <a:rPr lang="en-US" altLang="ko-KR" sz="1200" dirty="0" err="1">
                <a:latin typeface="+mn-ea"/>
              </a:rPr>
              <a:t>regi</a:t>
            </a:r>
            <a:endParaRPr lang="en-US" altLang="ko-KR" sz="1200" dirty="0">
              <a:latin typeface="+mn-ea"/>
            </a:endParaRPr>
          </a:p>
          <a:p>
            <a:pPr>
              <a:lnSpc>
                <a:spcPct val="150000"/>
              </a:lnSpc>
            </a:pPr>
            <a:r>
              <a:rPr lang="ko-KR" altLang="en-US" sz="1200" dirty="0">
                <a:latin typeface="+mn-ea"/>
              </a:rPr>
              <a:t>    서비스 계정 </a:t>
            </a:r>
            <a:r>
              <a:rPr lang="en-US" altLang="ko-KR" sz="1200" dirty="0">
                <a:latin typeface="+mn-ea"/>
              </a:rPr>
              <a:t>: root</a:t>
            </a: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설정파일</a:t>
            </a:r>
            <a:r>
              <a:rPr lang="en-US" altLang="ko-KR" sz="1200" dirty="0">
                <a:latin typeface="+mn-ea"/>
              </a:rPr>
              <a:t> </a:t>
            </a:r>
            <a:r>
              <a:rPr lang="ko-KR" altLang="en-US" sz="1200" dirty="0">
                <a:latin typeface="+mn-ea"/>
              </a:rPr>
              <a:t>위치 </a:t>
            </a:r>
            <a:r>
              <a:rPr lang="en-US" altLang="ko-KR" sz="1200" dirty="0">
                <a:latin typeface="+mn-ea"/>
              </a:rPr>
              <a:t>: /opt/</a:t>
            </a:r>
            <a:r>
              <a:rPr lang="en-US" altLang="ko-KR" sz="1200" dirty="0" err="1">
                <a:latin typeface="+mn-ea"/>
              </a:rPr>
              <a:t>cfg</a:t>
            </a:r>
            <a:r>
              <a:rPr lang="en-US" altLang="ko-KR" sz="1200" dirty="0">
                <a:latin typeface="+mn-ea"/>
              </a:rPr>
              <a:t>/</a:t>
            </a:r>
          </a:p>
          <a:p>
            <a:pPr>
              <a:lnSpc>
                <a:spcPct val="150000"/>
              </a:lnSpc>
            </a:pPr>
            <a:r>
              <a:rPr lang="en-US" altLang="ko-KR" sz="1200" dirty="0">
                <a:latin typeface="+mn-ea"/>
              </a:rPr>
              <a:t>     </a:t>
            </a:r>
            <a:r>
              <a:rPr lang="en-US" altLang="ko-KR" sz="1200" dirty="0" err="1">
                <a:latin typeface="+mn-ea"/>
              </a:rPr>
              <a:t>regi.json</a:t>
            </a:r>
            <a:r>
              <a:rPr lang="en-US" altLang="ko-KR" sz="1200" dirty="0">
                <a:latin typeface="+mn-ea"/>
              </a:rPr>
              <a:t> : </a:t>
            </a:r>
            <a:r>
              <a:rPr lang="en-US" altLang="ko-KR" sz="1200" dirty="0" err="1">
                <a:latin typeface="+mn-ea"/>
              </a:rPr>
              <a:t>regi</a:t>
            </a:r>
            <a:r>
              <a:rPr lang="en-US" altLang="ko-KR" sz="1200" dirty="0">
                <a:latin typeface="+mn-ea"/>
              </a:rPr>
              <a:t> </a:t>
            </a:r>
            <a:r>
              <a:rPr lang="ko-KR" altLang="en-US" sz="1200" dirty="0">
                <a:latin typeface="+mn-ea"/>
              </a:rPr>
              <a:t>설정</a:t>
            </a: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로그파일 위치 </a:t>
            </a:r>
            <a:r>
              <a:rPr lang="en-US" altLang="ko-KR" sz="1200" dirty="0">
                <a:latin typeface="+mn-ea"/>
              </a:rPr>
              <a:t>: /opt/log/</a:t>
            </a:r>
          </a:p>
          <a:p>
            <a:pPr>
              <a:lnSpc>
                <a:spcPct val="150000"/>
              </a:lnSpc>
            </a:pPr>
            <a:r>
              <a:rPr lang="en-US" altLang="ko-KR" sz="1200" dirty="0">
                <a:latin typeface="+mn-ea"/>
              </a:rPr>
              <a:t>    </a:t>
            </a:r>
            <a:r>
              <a:rPr lang="en-US" altLang="ko-KR" sz="1200" dirty="0" err="1">
                <a:latin typeface="+mn-ea"/>
              </a:rPr>
              <a:t>regi</a:t>
            </a:r>
            <a:r>
              <a:rPr lang="en-US" altLang="ko-KR" sz="1200" dirty="0">
                <a:latin typeface="+mn-ea"/>
              </a:rPr>
              <a:t>_{</a:t>
            </a:r>
            <a:r>
              <a:rPr lang="ko-KR" altLang="en-US" sz="1200" dirty="0">
                <a:latin typeface="+mn-ea"/>
              </a:rPr>
              <a:t>날짜</a:t>
            </a:r>
            <a:r>
              <a:rPr lang="en-US" altLang="ko-KR" sz="1200" dirty="0">
                <a:latin typeface="+mn-ea"/>
              </a:rPr>
              <a:t>}.log : </a:t>
            </a:r>
            <a:r>
              <a:rPr lang="en-US" altLang="ko-KR" sz="1200" dirty="0" err="1">
                <a:latin typeface="+mn-ea"/>
              </a:rPr>
              <a:t>regi</a:t>
            </a:r>
            <a:r>
              <a:rPr lang="en-US" altLang="ko-KR" sz="1200" dirty="0">
                <a:latin typeface="+mn-ea"/>
              </a:rPr>
              <a:t> </a:t>
            </a:r>
            <a:r>
              <a:rPr lang="ko-KR" altLang="en-US" sz="1200" dirty="0">
                <a:latin typeface="+mn-ea"/>
              </a:rPr>
              <a:t>로그</a:t>
            </a:r>
            <a:endParaRPr lang="en-US" altLang="ko-KR" sz="1200" dirty="0">
              <a:latin typeface="+mn-ea"/>
            </a:endParaRPr>
          </a:p>
        </p:txBody>
      </p:sp>
      <p:pic>
        <p:nvPicPr>
          <p:cNvPr id="6" name="그림 5">
            <a:extLst>
              <a:ext uri="{FF2B5EF4-FFF2-40B4-BE49-F238E27FC236}">
                <a16:creationId xmlns:a16="http://schemas.microsoft.com/office/drawing/2014/main" id="{08653CBD-1567-45AC-BB6F-24328D4C2C8A}"/>
              </a:ext>
            </a:extLst>
          </p:cNvPr>
          <p:cNvPicPr>
            <a:picLocks noChangeAspect="1"/>
          </p:cNvPicPr>
          <p:nvPr/>
        </p:nvPicPr>
        <p:blipFill>
          <a:blip r:embed="rId2"/>
          <a:stretch>
            <a:fillRect/>
          </a:stretch>
        </p:blipFill>
        <p:spPr>
          <a:xfrm>
            <a:off x="971600" y="3140968"/>
            <a:ext cx="2228850" cy="228600"/>
          </a:xfrm>
          <a:prstGeom prst="rect">
            <a:avLst/>
          </a:prstGeom>
        </p:spPr>
      </p:pic>
    </p:spTree>
    <p:extLst>
      <p:ext uri="{BB962C8B-B14F-4D97-AF65-F5344CB8AC3E}">
        <p14:creationId xmlns:p14="http://schemas.microsoft.com/office/powerpoint/2010/main" val="1906828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2">
            <a:extLst>
              <a:ext uri="{FF2B5EF4-FFF2-40B4-BE49-F238E27FC236}">
                <a16:creationId xmlns:a16="http://schemas.microsoft.com/office/drawing/2014/main" id="{F01573D1-3240-4D5C-A982-2483718B8D7A}"/>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(20/22)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10) Regi </a:t>
            </a:r>
            <a:r>
              <a:rPr lang="ko-KR" altLang="en-US" sz="1200" b="1" dirty="0">
                <a:latin typeface="+mn-ea"/>
              </a:rPr>
              <a:t>환경 설정</a:t>
            </a:r>
            <a:r>
              <a:rPr lang="en-US" altLang="ko-KR" sz="1200" b="1" dirty="0">
                <a:latin typeface="+mn-ea"/>
              </a:rPr>
              <a:t> </a:t>
            </a:r>
            <a:endParaRPr lang="ko-KR" altLang="en-US" sz="1200" b="1" baseline="-25000" dirty="0">
              <a:latin typeface="+mn-ea"/>
            </a:endParaRPr>
          </a:p>
        </p:txBody>
      </p:sp>
      <p:grpSp>
        <p:nvGrpSpPr>
          <p:cNvPr id="12" name="그룹 11">
            <a:extLst>
              <a:ext uri="{FF2B5EF4-FFF2-40B4-BE49-F238E27FC236}">
                <a16:creationId xmlns:a16="http://schemas.microsoft.com/office/drawing/2014/main" id="{3621C48D-15DD-48E7-9186-EC4688930EEF}"/>
              </a:ext>
            </a:extLst>
          </p:cNvPr>
          <p:cNvGrpSpPr/>
          <p:nvPr/>
        </p:nvGrpSpPr>
        <p:grpSpPr>
          <a:xfrm>
            <a:off x="683568" y="1412776"/>
            <a:ext cx="3816424" cy="3700634"/>
            <a:chOff x="911424" y="1447150"/>
            <a:chExt cx="4680520" cy="4934178"/>
          </a:xfrm>
        </p:grpSpPr>
        <p:sp>
          <p:nvSpPr>
            <p:cNvPr id="4" name="직사각형 3">
              <a:extLst>
                <a:ext uri="{FF2B5EF4-FFF2-40B4-BE49-F238E27FC236}">
                  <a16:creationId xmlns:a16="http://schemas.microsoft.com/office/drawing/2014/main" id="{8C3ABFC9-ED95-40D4-B4A1-649ED62833F7}"/>
                </a:ext>
              </a:extLst>
            </p:cNvPr>
            <p:cNvSpPr/>
            <p:nvPr/>
          </p:nvSpPr>
          <p:spPr>
            <a:xfrm>
              <a:off x="911424" y="1454770"/>
              <a:ext cx="4680520" cy="4926558"/>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5" name="TextBox 4">
              <a:extLst>
                <a:ext uri="{FF2B5EF4-FFF2-40B4-BE49-F238E27FC236}">
                  <a16:creationId xmlns:a16="http://schemas.microsoft.com/office/drawing/2014/main" id="{4DBF1DEC-94C9-4CB9-816E-EBC3A246D287}"/>
                </a:ext>
              </a:extLst>
            </p:cNvPr>
            <p:cNvSpPr txBox="1"/>
            <p:nvPr/>
          </p:nvSpPr>
          <p:spPr>
            <a:xfrm>
              <a:off x="911424" y="1447150"/>
              <a:ext cx="4680520" cy="444823"/>
            </a:xfrm>
            <a:prstGeom prst="rect">
              <a:avLst/>
            </a:prstGeom>
            <a:noFill/>
          </p:spPr>
          <p:txBody>
            <a:bodyPr wrap="square" rtlCol="0" anchor="ctr">
              <a:spAutoFit/>
            </a:bodyPr>
            <a:lstStyle/>
            <a:p>
              <a:pPr marL="214313" indent="-214313">
                <a:lnSpc>
                  <a:spcPct val="150000"/>
                </a:lnSpc>
                <a:buFontTx/>
                <a:buChar char="-"/>
              </a:pPr>
              <a:r>
                <a:rPr lang="en-US" altLang="ko-KR" sz="1200" dirty="0" err="1">
                  <a:latin typeface="+mn-ea"/>
                </a:rPr>
                <a:t>regi.json</a:t>
              </a:r>
              <a:r>
                <a:rPr lang="en-US" altLang="ko-KR" sz="1200" dirty="0">
                  <a:latin typeface="+mn-ea"/>
                </a:rPr>
                <a:t> </a:t>
              </a:r>
              <a:r>
                <a:rPr lang="ko-KR" altLang="en-US" sz="1200" b="1" dirty="0">
                  <a:latin typeface="+mn-ea"/>
                </a:rPr>
                <a:t>설정</a:t>
              </a:r>
              <a:r>
                <a:rPr lang="en-US" altLang="ko-KR" sz="1200" b="1" dirty="0">
                  <a:latin typeface="+mn-ea"/>
                </a:rPr>
                <a:t> </a:t>
              </a:r>
            </a:p>
          </p:txBody>
        </p:sp>
        <p:sp>
          <p:nvSpPr>
            <p:cNvPr id="7" name="TextBox 6">
              <a:extLst>
                <a:ext uri="{FF2B5EF4-FFF2-40B4-BE49-F238E27FC236}">
                  <a16:creationId xmlns:a16="http://schemas.microsoft.com/office/drawing/2014/main" id="{0A48E55E-2780-47D4-A3F8-F0F310C8F0D7}"/>
                </a:ext>
              </a:extLst>
            </p:cNvPr>
            <p:cNvSpPr txBox="1"/>
            <p:nvPr/>
          </p:nvSpPr>
          <p:spPr>
            <a:xfrm>
              <a:off x="911424" y="1995513"/>
              <a:ext cx="4680520" cy="2477601"/>
            </a:xfrm>
            <a:prstGeom prst="rect">
              <a:avLst/>
            </a:prstGeom>
            <a:noFill/>
          </p:spPr>
          <p:txBody>
            <a:bodyPr wrap="square" rtlCol="0">
              <a:spAutoFit/>
            </a:bodyPr>
            <a:lstStyle/>
            <a:p>
              <a:r>
                <a:rPr lang="en-US" altLang="ko-KR" sz="675" dirty="0"/>
                <a:t>{</a:t>
              </a:r>
            </a:p>
            <a:p>
              <a:r>
                <a:rPr lang="en-US" altLang="ko-KR" sz="675" dirty="0"/>
                <a:t>    "LOG_INFO": {</a:t>
              </a:r>
            </a:p>
            <a:p>
              <a:r>
                <a:rPr lang="en-US" altLang="ko-KR" sz="675" dirty="0"/>
                <a:t>        "PATH": "/opt/log",</a:t>
              </a:r>
            </a:p>
            <a:p>
              <a:r>
                <a:rPr lang="en-US" altLang="ko-KR" sz="675" dirty="0"/>
                <a:t>        "PREFIX": "</a:t>
              </a:r>
              <a:r>
                <a:rPr lang="en-US" altLang="ko-KR" sz="675" dirty="0" err="1"/>
                <a:t>regi</a:t>
              </a:r>
              <a:r>
                <a:rPr lang="en-US" altLang="ko-KR" sz="675" dirty="0"/>
                <a:t>",</a:t>
              </a:r>
            </a:p>
            <a:p>
              <a:r>
                <a:rPr lang="en-US" altLang="ko-KR" sz="675" dirty="0"/>
                <a:t>        "FLAG": "file",</a:t>
              </a:r>
            </a:p>
            <a:p>
              <a:r>
                <a:rPr lang="en-US" altLang="ko-KR" sz="675" dirty="0"/>
                <a:t>        "LEVEL": "info"</a:t>
              </a:r>
            </a:p>
            <a:p>
              <a:r>
                <a:rPr lang="en-US" altLang="ko-KR" sz="675" dirty="0"/>
                <a:t>    },</a:t>
              </a:r>
            </a:p>
            <a:p>
              <a:r>
                <a:rPr lang="en-US" altLang="ko-KR" sz="675" dirty="0"/>
                <a:t>    "AMQP_INFO": {</a:t>
              </a:r>
            </a:p>
            <a:p>
              <a:r>
                <a:rPr lang="en-US" altLang="ko-KR" sz="675" dirty="0"/>
                <a:t>        "HOST": "localhost",</a:t>
              </a:r>
            </a:p>
            <a:p>
              <a:r>
                <a:rPr lang="en-US" altLang="ko-KR" sz="675" dirty="0"/>
                <a:t>        "PORT": 5672,</a:t>
              </a:r>
            </a:p>
            <a:p>
              <a:r>
                <a:rPr lang="en-US" altLang="ko-KR" sz="675" dirty="0"/>
                <a:t>        "USER": “****",</a:t>
              </a:r>
            </a:p>
            <a:p>
              <a:r>
                <a:rPr lang="en-US" altLang="ko-KR" sz="675" dirty="0"/>
                <a:t>        "PWD_FILE": “****",</a:t>
              </a:r>
            </a:p>
            <a:p>
              <a:r>
                <a:rPr lang="en-US" altLang="ko-KR" sz="675" dirty="0"/>
                <a:t>        "EXCHANGE_SUB": "</a:t>
              </a:r>
              <a:r>
                <a:rPr lang="en-US" altLang="ko-KR" sz="675" dirty="0" err="1"/>
                <a:t>aasEvent</a:t>
              </a:r>
              <a:r>
                <a:rPr lang="en-US" altLang="ko-KR" sz="675" dirty="0"/>
                <a:t>",</a:t>
              </a:r>
            </a:p>
            <a:p>
              <a:r>
                <a:rPr lang="en-US" altLang="ko-KR" sz="675" dirty="0"/>
                <a:t>        "BINDKEY_SUB": "</a:t>
              </a:r>
              <a:r>
                <a:rPr lang="en-US" altLang="ko-KR" sz="675" dirty="0" err="1"/>
                <a:t>cloud.event</a:t>
              </a:r>
              <a:r>
                <a:rPr lang="en-US" altLang="ko-KR" sz="675" dirty="0"/>
                <a:t>",</a:t>
              </a:r>
            </a:p>
            <a:p>
              <a:r>
                <a:rPr lang="en-US" altLang="ko-KR" sz="675" dirty="0"/>
                <a:t>        "TIMEOUT": 5</a:t>
              </a:r>
            </a:p>
            <a:p>
              <a:r>
                <a:rPr lang="en-US" altLang="ko-KR" sz="675" dirty="0"/>
                <a:t>    }</a:t>
              </a:r>
            </a:p>
            <a:p>
              <a:r>
                <a:rPr lang="en-US" altLang="ko-KR" sz="675" dirty="0"/>
                <a:t>}</a:t>
              </a:r>
            </a:p>
          </p:txBody>
        </p:sp>
      </p:grpSp>
      <p:sp>
        <p:nvSpPr>
          <p:cNvPr id="6" name="TextBox 5">
            <a:extLst>
              <a:ext uri="{FF2B5EF4-FFF2-40B4-BE49-F238E27FC236}">
                <a16:creationId xmlns:a16="http://schemas.microsoft.com/office/drawing/2014/main" id="{84DFCA9D-8EAB-470A-A019-E05F6757DEC3}"/>
              </a:ext>
            </a:extLst>
          </p:cNvPr>
          <p:cNvSpPr txBox="1"/>
          <p:nvPr/>
        </p:nvSpPr>
        <p:spPr>
          <a:xfrm>
            <a:off x="2357754" y="1958552"/>
            <a:ext cx="1926214" cy="243143"/>
          </a:xfrm>
          <a:prstGeom prst="rect">
            <a:avLst/>
          </a:prstGeom>
          <a:solidFill>
            <a:schemeClr val="bg1"/>
          </a:solidFill>
          <a:ln>
            <a:solidFill>
              <a:srgbClr val="FFC000"/>
            </a:solidFill>
          </a:ln>
        </p:spPr>
        <p:txBody>
          <a:bodyPr wrap="square" rtlCol="0">
            <a:spAutoFit/>
          </a:bodyPr>
          <a:lstStyle/>
          <a:p>
            <a:pPr>
              <a:lnSpc>
                <a:spcPct val="150000"/>
              </a:lnSpc>
            </a:pPr>
            <a:r>
              <a:rPr lang="en-US" altLang="ko-KR" sz="750" dirty="0" err="1">
                <a:latin typeface="+mn-ea"/>
              </a:rPr>
              <a:t>regi</a:t>
            </a:r>
            <a:r>
              <a:rPr lang="ko-KR" altLang="en-US" sz="750" dirty="0">
                <a:latin typeface="+mn-ea"/>
              </a:rPr>
              <a:t> </a:t>
            </a:r>
            <a:r>
              <a:rPr lang="en-US" altLang="ko-KR" sz="750" dirty="0">
                <a:latin typeface="+mn-ea"/>
              </a:rPr>
              <a:t> </a:t>
            </a:r>
            <a:r>
              <a:rPr lang="ko-KR" altLang="en-US" sz="750" dirty="0">
                <a:latin typeface="+mn-ea"/>
              </a:rPr>
              <a:t>로그 위치</a:t>
            </a:r>
            <a:r>
              <a:rPr lang="en-US" altLang="ko-KR" sz="750" dirty="0">
                <a:latin typeface="+mn-ea"/>
              </a:rPr>
              <a:t>, </a:t>
            </a:r>
            <a:r>
              <a:rPr lang="ko-KR" altLang="en-US" sz="750" dirty="0">
                <a:latin typeface="+mn-ea"/>
              </a:rPr>
              <a:t>로그레벨</a:t>
            </a:r>
            <a:r>
              <a:rPr lang="en-US" altLang="ko-KR" sz="750" dirty="0">
                <a:latin typeface="+mn-ea"/>
              </a:rPr>
              <a:t>, Prefix </a:t>
            </a:r>
            <a:r>
              <a:rPr lang="ko-KR" altLang="en-US" sz="750" dirty="0">
                <a:latin typeface="+mn-ea"/>
              </a:rPr>
              <a:t>설정</a:t>
            </a:r>
            <a:endParaRPr lang="en-US" altLang="ko-KR" sz="750" dirty="0">
              <a:latin typeface="+mn-ea"/>
            </a:endParaRPr>
          </a:p>
        </p:txBody>
      </p:sp>
      <p:sp>
        <p:nvSpPr>
          <p:cNvPr id="8" name="TextBox 7">
            <a:extLst>
              <a:ext uri="{FF2B5EF4-FFF2-40B4-BE49-F238E27FC236}">
                <a16:creationId xmlns:a16="http://schemas.microsoft.com/office/drawing/2014/main" id="{1C7F4094-ED78-475D-92D8-DAE4CFE57055}"/>
              </a:ext>
            </a:extLst>
          </p:cNvPr>
          <p:cNvSpPr txBox="1"/>
          <p:nvPr/>
        </p:nvSpPr>
        <p:spPr>
          <a:xfrm>
            <a:off x="2357754" y="2647504"/>
            <a:ext cx="1926214" cy="416268"/>
          </a:xfrm>
          <a:prstGeom prst="rect">
            <a:avLst/>
          </a:prstGeom>
          <a:solidFill>
            <a:schemeClr val="bg1"/>
          </a:solidFill>
          <a:ln>
            <a:solidFill>
              <a:srgbClr val="FFC000"/>
            </a:solidFill>
          </a:ln>
        </p:spPr>
        <p:txBody>
          <a:bodyPr wrap="square" rtlCol="0">
            <a:spAutoFit/>
          </a:bodyPr>
          <a:lstStyle/>
          <a:p>
            <a:pPr>
              <a:lnSpc>
                <a:spcPct val="150000"/>
              </a:lnSpc>
            </a:pPr>
            <a:r>
              <a:rPr lang="en-US" altLang="ko-KR" sz="750" dirty="0">
                <a:latin typeface="+mn-ea"/>
              </a:rPr>
              <a:t>Edge GW</a:t>
            </a:r>
            <a:r>
              <a:rPr lang="ko-KR" altLang="en-US" sz="750" dirty="0">
                <a:latin typeface="+mn-ea"/>
              </a:rPr>
              <a:t>로 명령을 수신하기 위한 </a:t>
            </a:r>
            <a:r>
              <a:rPr lang="en-US" altLang="ko-KR" sz="750" dirty="0">
                <a:latin typeface="+mn-ea"/>
              </a:rPr>
              <a:t>AMQP ID, PWD, SUB </a:t>
            </a:r>
            <a:r>
              <a:rPr lang="ko-KR" altLang="en-US" sz="750" dirty="0">
                <a:latin typeface="+mn-ea"/>
              </a:rPr>
              <a:t>토픽 지정</a:t>
            </a:r>
            <a:endParaRPr lang="en-US" altLang="ko-KR" sz="750" dirty="0">
              <a:latin typeface="+mn-ea"/>
            </a:endParaRPr>
          </a:p>
        </p:txBody>
      </p:sp>
    </p:spTree>
    <p:extLst>
      <p:ext uri="{BB962C8B-B14F-4D97-AF65-F5344CB8AC3E}">
        <p14:creationId xmlns:p14="http://schemas.microsoft.com/office/powerpoint/2010/main" val="2454423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8FC9E3C5-A64D-42E5-AD9E-B743A07860CD}"/>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(21/22)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11) </a:t>
            </a:r>
            <a:r>
              <a:rPr lang="en-US" altLang="ko-KR" sz="1200" b="1" dirty="0" err="1">
                <a:latin typeface="+mn-ea"/>
              </a:rPr>
              <a:t>mgmtTag</a:t>
            </a:r>
            <a:r>
              <a:rPr lang="en-US" altLang="ko-KR" sz="1200" b="1" dirty="0">
                <a:latin typeface="+mn-ea"/>
              </a:rPr>
              <a:t> </a:t>
            </a:r>
            <a:r>
              <a:rPr lang="ko-KR" altLang="en-US" sz="1200" b="1" dirty="0">
                <a:latin typeface="+mn-ea"/>
              </a:rPr>
              <a:t>환경 설정</a:t>
            </a:r>
            <a:endParaRPr lang="ko-KR" altLang="en-US" sz="1200" b="1" baseline="-25000" dirty="0">
              <a:latin typeface="+mn-ea"/>
            </a:endParaRPr>
          </a:p>
        </p:txBody>
      </p:sp>
      <p:sp>
        <p:nvSpPr>
          <p:cNvPr id="3" name="TextBox 2">
            <a:extLst>
              <a:ext uri="{FF2B5EF4-FFF2-40B4-BE49-F238E27FC236}">
                <a16:creationId xmlns:a16="http://schemas.microsoft.com/office/drawing/2014/main" id="{79DD1C59-198F-488B-8C3B-18796038B00E}"/>
              </a:ext>
            </a:extLst>
          </p:cNvPr>
          <p:cNvSpPr txBox="1"/>
          <p:nvPr/>
        </p:nvSpPr>
        <p:spPr>
          <a:xfrm>
            <a:off x="647564" y="1196752"/>
            <a:ext cx="8316924" cy="3103607"/>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ko-KR" altLang="en-US" sz="1200" dirty="0">
                <a:latin typeface="+mn-ea"/>
              </a:rPr>
              <a:t>수동으로 입력한 태그 값을 </a:t>
            </a:r>
            <a:r>
              <a:rPr lang="en-US" altLang="ko-KR" sz="1200" dirty="0">
                <a:latin typeface="+mn-ea"/>
              </a:rPr>
              <a:t>3D </a:t>
            </a:r>
            <a:r>
              <a:rPr lang="ko-KR" altLang="en-US" sz="1200" dirty="0">
                <a:latin typeface="+mn-ea"/>
              </a:rPr>
              <a:t>그래픽으로 전송하기 위한 에이전트 </a:t>
            </a:r>
            <a:endParaRPr lang="en-US" altLang="ko-KR" sz="1200" dirty="0">
              <a:latin typeface="+mn-ea"/>
            </a:endParaRPr>
          </a:p>
          <a:p>
            <a:pPr>
              <a:lnSpc>
                <a:spcPct val="150000"/>
              </a:lnSpc>
            </a:pPr>
            <a:r>
              <a:rPr lang="ko-KR" altLang="en-US" sz="1200" dirty="0">
                <a:latin typeface="+mn-ea"/>
              </a:rPr>
              <a:t>    서비스명 </a:t>
            </a:r>
            <a:r>
              <a:rPr lang="en-US" altLang="ko-KR" sz="1200" dirty="0">
                <a:latin typeface="+mn-ea"/>
              </a:rPr>
              <a:t>: </a:t>
            </a:r>
            <a:r>
              <a:rPr lang="en-US" altLang="ko-KR" sz="1200" dirty="0" err="1">
                <a:latin typeface="+mn-ea"/>
              </a:rPr>
              <a:t>mgmtTag</a:t>
            </a:r>
            <a:endParaRPr lang="en-US" altLang="ko-KR" sz="1200" dirty="0">
              <a:latin typeface="+mn-ea"/>
            </a:endParaRPr>
          </a:p>
          <a:p>
            <a:pPr>
              <a:lnSpc>
                <a:spcPct val="150000"/>
              </a:lnSpc>
            </a:pPr>
            <a:r>
              <a:rPr lang="ko-KR" altLang="en-US" sz="1200" dirty="0">
                <a:latin typeface="+mn-ea"/>
              </a:rPr>
              <a:t>    서비스 계정 </a:t>
            </a:r>
            <a:r>
              <a:rPr lang="en-US" altLang="ko-KR" sz="1200" dirty="0">
                <a:latin typeface="+mn-ea"/>
              </a:rPr>
              <a:t>: root</a:t>
            </a: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설정파일</a:t>
            </a:r>
            <a:r>
              <a:rPr lang="en-US" altLang="ko-KR" sz="1200" dirty="0">
                <a:latin typeface="+mn-ea"/>
              </a:rPr>
              <a:t> </a:t>
            </a:r>
            <a:r>
              <a:rPr lang="ko-KR" altLang="en-US" sz="1200" dirty="0">
                <a:latin typeface="+mn-ea"/>
              </a:rPr>
              <a:t>위치 </a:t>
            </a:r>
            <a:r>
              <a:rPr lang="en-US" altLang="ko-KR" sz="1200" dirty="0">
                <a:latin typeface="+mn-ea"/>
              </a:rPr>
              <a:t>: /opt/</a:t>
            </a:r>
            <a:r>
              <a:rPr lang="en-US" altLang="ko-KR" sz="1200" dirty="0" err="1">
                <a:latin typeface="+mn-ea"/>
              </a:rPr>
              <a:t>cfg</a:t>
            </a:r>
            <a:r>
              <a:rPr lang="en-US" altLang="ko-KR" sz="1200" dirty="0">
                <a:latin typeface="+mn-ea"/>
              </a:rPr>
              <a:t>/</a:t>
            </a:r>
          </a:p>
          <a:p>
            <a:pPr>
              <a:lnSpc>
                <a:spcPct val="150000"/>
              </a:lnSpc>
            </a:pPr>
            <a:r>
              <a:rPr lang="en-US" altLang="ko-KR" sz="1200" dirty="0">
                <a:latin typeface="+mn-ea"/>
              </a:rPr>
              <a:t>    </a:t>
            </a:r>
            <a:r>
              <a:rPr lang="en-US" altLang="ko-KR" sz="1200" dirty="0" err="1">
                <a:latin typeface="+mn-ea"/>
              </a:rPr>
              <a:t>mgmtTag.json</a:t>
            </a:r>
            <a:r>
              <a:rPr lang="en-US" altLang="ko-KR" sz="1200" dirty="0">
                <a:latin typeface="+mn-ea"/>
              </a:rPr>
              <a:t> : </a:t>
            </a:r>
            <a:r>
              <a:rPr lang="en-US" altLang="ko-KR" sz="1200" dirty="0" err="1">
                <a:latin typeface="+mn-ea"/>
              </a:rPr>
              <a:t>mgmtTag</a:t>
            </a:r>
            <a:r>
              <a:rPr lang="en-US" altLang="ko-KR" sz="1200" dirty="0">
                <a:latin typeface="+mn-ea"/>
              </a:rPr>
              <a:t> </a:t>
            </a:r>
            <a:r>
              <a:rPr lang="ko-KR" altLang="en-US" sz="1200" dirty="0">
                <a:latin typeface="+mn-ea"/>
              </a:rPr>
              <a:t>설정</a:t>
            </a: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로그파일 위치 </a:t>
            </a:r>
            <a:r>
              <a:rPr lang="en-US" altLang="ko-KR" sz="1200" dirty="0">
                <a:latin typeface="+mn-ea"/>
              </a:rPr>
              <a:t>: /opt/log/</a:t>
            </a:r>
          </a:p>
          <a:p>
            <a:pPr>
              <a:lnSpc>
                <a:spcPct val="150000"/>
              </a:lnSpc>
            </a:pPr>
            <a:r>
              <a:rPr lang="en-US" altLang="ko-KR" sz="1200" dirty="0">
                <a:latin typeface="+mn-ea"/>
              </a:rPr>
              <a:t>    </a:t>
            </a:r>
            <a:r>
              <a:rPr lang="en-US" altLang="ko-KR" sz="1200" dirty="0" err="1">
                <a:latin typeface="+mn-ea"/>
              </a:rPr>
              <a:t>mgmtTag</a:t>
            </a:r>
            <a:r>
              <a:rPr lang="en-US" altLang="ko-KR" sz="1200" dirty="0">
                <a:latin typeface="+mn-ea"/>
              </a:rPr>
              <a:t>_{</a:t>
            </a:r>
            <a:r>
              <a:rPr lang="ko-KR" altLang="en-US" sz="1200" dirty="0">
                <a:latin typeface="+mn-ea"/>
              </a:rPr>
              <a:t>날짜</a:t>
            </a:r>
            <a:r>
              <a:rPr lang="en-US" altLang="ko-KR" sz="1200" dirty="0">
                <a:latin typeface="+mn-ea"/>
              </a:rPr>
              <a:t>}.log : </a:t>
            </a:r>
            <a:r>
              <a:rPr lang="en-US" altLang="ko-KR" sz="1200" dirty="0" err="1">
                <a:latin typeface="+mn-ea"/>
              </a:rPr>
              <a:t>mgmtTag</a:t>
            </a:r>
            <a:r>
              <a:rPr lang="en-US" altLang="ko-KR" sz="1200" dirty="0">
                <a:latin typeface="+mn-ea"/>
              </a:rPr>
              <a:t> </a:t>
            </a:r>
            <a:r>
              <a:rPr lang="ko-KR" altLang="en-US" sz="1200" dirty="0">
                <a:latin typeface="+mn-ea"/>
              </a:rPr>
              <a:t>로그</a:t>
            </a:r>
            <a:endParaRPr lang="en-US" altLang="ko-KR" sz="1200" dirty="0">
              <a:latin typeface="+mn-ea"/>
            </a:endParaRPr>
          </a:p>
        </p:txBody>
      </p:sp>
      <p:pic>
        <p:nvPicPr>
          <p:cNvPr id="5" name="그림 4">
            <a:extLst>
              <a:ext uri="{FF2B5EF4-FFF2-40B4-BE49-F238E27FC236}">
                <a16:creationId xmlns:a16="http://schemas.microsoft.com/office/drawing/2014/main" id="{DEDE02FD-1D14-4454-84E3-23378C677DD8}"/>
              </a:ext>
            </a:extLst>
          </p:cNvPr>
          <p:cNvPicPr>
            <a:picLocks noChangeAspect="1"/>
          </p:cNvPicPr>
          <p:nvPr/>
        </p:nvPicPr>
        <p:blipFill>
          <a:blip r:embed="rId2"/>
          <a:stretch>
            <a:fillRect/>
          </a:stretch>
        </p:blipFill>
        <p:spPr>
          <a:xfrm>
            <a:off x="971600" y="3018745"/>
            <a:ext cx="2364581" cy="242888"/>
          </a:xfrm>
          <a:prstGeom prst="rect">
            <a:avLst/>
          </a:prstGeom>
        </p:spPr>
      </p:pic>
      <p:pic>
        <p:nvPicPr>
          <p:cNvPr id="8" name="그림 7">
            <a:extLst>
              <a:ext uri="{FF2B5EF4-FFF2-40B4-BE49-F238E27FC236}">
                <a16:creationId xmlns:a16="http://schemas.microsoft.com/office/drawing/2014/main" id="{2AFC4C87-A71F-4459-ADBE-F376F56C0425}"/>
              </a:ext>
            </a:extLst>
          </p:cNvPr>
          <p:cNvPicPr>
            <a:picLocks noChangeAspect="1"/>
          </p:cNvPicPr>
          <p:nvPr/>
        </p:nvPicPr>
        <p:blipFill>
          <a:blip r:embed="rId3"/>
          <a:stretch>
            <a:fillRect/>
          </a:stretch>
        </p:blipFill>
        <p:spPr>
          <a:xfrm>
            <a:off x="755577" y="4482846"/>
            <a:ext cx="6265069" cy="900113"/>
          </a:xfrm>
          <a:prstGeom prst="rect">
            <a:avLst/>
          </a:prstGeom>
        </p:spPr>
      </p:pic>
    </p:spTree>
    <p:extLst>
      <p:ext uri="{BB962C8B-B14F-4D97-AF65-F5344CB8AC3E}">
        <p14:creationId xmlns:p14="http://schemas.microsoft.com/office/powerpoint/2010/main" val="32064058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a:extLst>
              <a:ext uri="{FF2B5EF4-FFF2-40B4-BE49-F238E27FC236}">
                <a16:creationId xmlns:a16="http://schemas.microsoft.com/office/drawing/2014/main" id="{D499E11D-67B1-421A-B8EF-7863DEAEC2F1}"/>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6. </a:t>
            </a:r>
            <a:r>
              <a:rPr lang="ko-KR" altLang="en-US" sz="2000" dirty="0">
                <a:latin typeface="+mj-ea"/>
              </a:rPr>
              <a:t>클라우드 서비스 환경 설정 </a:t>
            </a:r>
            <a:r>
              <a:rPr lang="en-US" altLang="ko-KR" sz="2000" dirty="0">
                <a:latin typeface="+mj-ea"/>
              </a:rPr>
              <a:t>(22/22)</a:t>
            </a:r>
            <a:endParaRPr kumimoji="1" lang="x-none"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11) </a:t>
            </a:r>
            <a:r>
              <a:rPr lang="en-US" altLang="ko-KR" sz="1200" b="1" dirty="0" err="1">
                <a:latin typeface="+mn-ea"/>
              </a:rPr>
              <a:t>mgmtTag</a:t>
            </a:r>
            <a:r>
              <a:rPr lang="en-US" altLang="ko-KR" sz="1200" b="1" dirty="0">
                <a:latin typeface="+mn-ea"/>
              </a:rPr>
              <a:t> </a:t>
            </a:r>
            <a:r>
              <a:rPr lang="ko-KR" altLang="en-US" sz="1200" b="1" dirty="0">
                <a:latin typeface="+mn-ea"/>
              </a:rPr>
              <a:t>환경 설정</a:t>
            </a:r>
            <a:r>
              <a:rPr lang="en-US" altLang="ko-KR" sz="1200" b="1" dirty="0">
                <a:latin typeface="+mn-ea"/>
              </a:rPr>
              <a:t> </a:t>
            </a:r>
            <a:endParaRPr lang="ko-KR" altLang="en-US" sz="1200" b="1" baseline="-25000" dirty="0">
              <a:latin typeface="+mn-ea"/>
            </a:endParaRPr>
          </a:p>
        </p:txBody>
      </p:sp>
      <p:grpSp>
        <p:nvGrpSpPr>
          <p:cNvPr id="12" name="그룹 11">
            <a:extLst>
              <a:ext uri="{FF2B5EF4-FFF2-40B4-BE49-F238E27FC236}">
                <a16:creationId xmlns:a16="http://schemas.microsoft.com/office/drawing/2014/main" id="{3621C48D-15DD-48E7-9186-EC4688930EEF}"/>
              </a:ext>
            </a:extLst>
          </p:cNvPr>
          <p:cNvGrpSpPr/>
          <p:nvPr/>
        </p:nvGrpSpPr>
        <p:grpSpPr>
          <a:xfrm>
            <a:off x="683568" y="1412776"/>
            <a:ext cx="4248472" cy="3700634"/>
            <a:chOff x="911424" y="1447150"/>
            <a:chExt cx="4680520" cy="4934178"/>
          </a:xfrm>
        </p:grpSpPr>
        <p:sp>
          <p:nvSpPr>
            <p:cNvPr id="4" name="직사각형 3">
              <a:extLst>
                <a:ext uri="{FF2B5EF4-FFF2-40B4-BE49-F238E27FC236}">
                  <a16:creationId xmlns:a16="http://schemas.microsoft.com/office/drawing/2014/main" id="{8C3ABFC9-ED95-40D4-B4A1-649ED62833F7}"/>
                </a:ext>
              </a:extLst>
            </p:cNvPr>
            <p:cNvSpPr/>
            <p:nvPr/>
          </p:nvSpPr>
          <p:spPr>
            <a:xfrm>
              <a:off x="911424" y="1454770"/>
              <a:ext cx="4680520" cy="4926558"/>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5" name="TextBox 4">
              <a:extLst>
                <a:ext uri="{FF2B5EF4-FFF2-40B4-BE49-F238E27FC236}">
                  <a16:creationId xmlns:a16="http://schemas.microsoft.com/office/drawing/2014/main" id="{4DBF1DEC-94C9-4CB9-816E-EBC3A246D287}"/>
                </a:ext>
              </a:extLst>
            </p:cNvPr>
            <p:cNvSpPr txBox="1"/>
            <p:nvPr/>
          </p:nvSpPr>
          <p:spPr>
            <a:xfrm>
              <a:off x="911424" y="1447150"/>
              <a:ext cx="4680520" cy="444823"/>
            </a:xfrm>
            <a:prstGeom prst="rect">
              <a:avLst/>
            </a:prstGeom>
            <a:noFill/>
          </p:spPr>
          <p:txBody>
            <a:bodyPr wrap="square" rtlCol="0" anchor="ctr">
              <a:spAutoFit/>
            </a:bodyPr>
            <a:lstStyle/>
            <a:p>
              <a:pPr marL="214313" indent="-214313">
                <a:lnSpc>
                  <a:spcPct val="150000"/>
                </a:lnSpc>
                <a:buFontTx/>
                <a:buChar char="-"/>
              </a:pPr>
              <a:r>
                <a:rPr lang="en-US" altLang="ko-KR" sz="1200" dirty="0" err="1">
                  <a:latin typeface="+mn-ea"/>
                </a:rPr>
                <a:t>mgmtTag.json</a:t>
              </a:r>
              <a:r>
                <a:rPr lang="en-US" altLang="ko-KR" sz="1200" dirty="0">
                  <a:latin typeface="+mn-ea"/>
                </a:rPr>
                <a:t> </a:t>
              </a:r>
              <a:r>
                <a:rPr lang="ko-KR" altLang="en-US" sz="1200" b="1" dirty="0">
                  <a:latin typeface="+mn-ea"/>
                </a:rPr>
                <a:t>설정</a:t>
              </a:r>
              <a:r>
                <a:rPr lang="en-US" altLang="ko-KR" sz="1200" b="1" dirty="0">
                  <a:latin typeface="+mn-ea"/>
                </a:rPr>
                <a:t> </a:t>
              </a:r>
            </a:p>
          </p:txBody>
        </p:sp>
        <p:sp>
          <p:nvSpPr>
            <p:cNvPr id="7" name="TextBox 6">
              <a:extLst>
                <a:ext uri="{FF2B5EF4-FFF2-40B4-BE49-F238E27FC236}">
                  <a16:creationId xmlns:a16="http://schemas.microsoft.com/office/drawing/2014/main" id="{0A48E55E-2780-47D4-A3F8-F0F310C8F0D7}"/>
                </a:ext>
              </a:extLst>
            </p:cNvPr>
            <p:cNvSpPr txBox="1"/>
            <p:nvPr/>
          </p:nvSpPr>
          <p:spPr>
            <a:xfrm>
              <a:off x="911424" y="1995513"/>
              <a:ext cx="4680520" cy="3447097"/>
            </a:xfrm>
            <a:prstGeom prst="rect">
              <a:avLst/>
            </a:prstGeom>
            <a:noFill/>
          </p:spPr>
          <p:txBody>
            <a:bodyPr wrap="square" rtlCol="0">
              <a:spAutoFit/>
            </a:bodyPr>
            <a:lstStyle/>
            <a:p>
              <a:r>
                <a:rPr lang="en-US" altLang="ko-KR" sz="675" dirty="0"/>
                <a:t>{</a:t>
              </a:r>
            </a:p>
            <a:p>
              <a:r>
                <a:rPr lang="en-US" altLang="ko-KR" sz="675" dirty="0"/>
                <a:t>    "LOG_INFO": {</a:t>
              </a:r>
            </a:p>
            <a:p>
              <a:r>
                <a:rPr lang="en-US" altLang="ko-KR" sz="675" dirty="0"/>
                <a:t>        “PATH”: “/opt/log”,</a:t>
              </a:r>
            </a:p>
            <a:p>
              <a:r>
                <a:rPr lang="en-US" altLang="ko-KR" sz="675" dirty="0"/>
                <a:t>        “PREFIX”: “</a:t>
              </a:r>
              <a:r>
                <a:rPr lang="en-US" altLang="ko-KR" sz="675" dirty="0" err="1"/>
                <a:t>mgmtTag</a:t>
              </a:r>
              <a:r>
                <a:rPr lang="en-US" altLang="ko-KR" sz="675" dirty="0"/>
                <a:t>”,</a:t>
              </a:r>
            </a:p>
            <a:p>
              <a:r>
                <a:rPr lang="en-US" altLang="ko-KR" sz="675" dirty="0"/>
                <a:t>        “FLAG”: “file”,</a:t>
              </a:r>
            </a:p>
            <a:p>
              <a:r>
                <a:rPr lang="en-US" altLang="ko-KR" sz="675" dirty="0"/>
                <a:t>        “LEVEL”: “info”</a:t>
              </a:r>
            </a:p>
            <a:p>
              <a:r>
                <a:rPr lang="en-US" altLang="ko-KR" sz="675" dirty="0"/>
                <a:t>    },</a:t>
              </a:r>
            </a:p>
            <a:p>
              <a:r>
                <a:rPr lang="en-US" altLang="ko-KR" sz="675" dirty="0"/>
                <a:t>    “AMQP_INFO”: {</a:t>
              </a:r>
            </a:p>
            <a:p>
              <a:r>
                <a:rPr lang="en-US" altLang="ko-KR" sz="675" dirty="0"/>
                <a:t>        “HOST”: “localhost”,</a:t>
              </a:r>
            </a:p>
            <a:p>
              <a:r>
                <a:rPr lang="en-US" altLang="ko-KR" sz="675" dirty="0"/>
                <a:t>        “PORT”: 5672,</a:t>
              </a:r>
            </a:p>
            <a:p>
              <a:r>
                <a:rPr lang="en-US" altLang="ko-KR" sz="675" dirty="0"/>
                <a:t>        “USER”: “****”,</a:t>
              </a:r>
            </a:p>
            <a:p>
              <a:r>
                <a:rPr lang="en-US" altLang="ko-KR" sz="675" dirty="0"/>
                <a:t>        “PWD_FILE”: “****”,</a:t>
              </a:r>
            </a:p>
            <a:p>
              <a:r>
                <a:rPr lang="en-US" altLang="ko-KR" sz="675" dirty="0"/>
                <a:t>        “EXCHANGE_PUB”: “</a:t>
              </a:r>
              <a:r>
                <a:rPr lang="en-US" altLang="ko-KR" sz="675" dirty="0" err="1"/>
                <a:t>amq.topic</a:t>
              </a:r>
              <a:r>
                <a:rPr lang="en-US" altLang="ko-KR" sz="675" dirty="0"/>
                <a:t>”,</a:t>
              </a:r>
            </a:p>
            <a:p>
              <a:r>
                <a:rPr lang="en-US" altLang="ko-KR" sz="675" dirty="0"/>
                <a:t>        “BINDKEY_PUB”: “sensors”,</a:t>
              </a:r>
            </a:p>
            <a:p>
              <a:r>
                <a:rPr lang="en-US" altLang="ko-KR" sz="675" dirty="0"/>
                <a:t>        “TIMEOUT”: 5</a:t>
              </a:r>
            </a:p>
            <a:p>
              <a:r>
                <a:rPr lang="en-US" altLang="ko-KR" sz="675" dirty="0"/>
                <a:t>    },</a:t>
              </a:r>
            </a:p>
            <a:p>
              <a:r>
                <a:rPr lang="en-US" altLang="ko-KR" sz="675" dirty="0"/>
                <a:t>    “DB_INFO”: {</a:t>
              </a:r>
            </a:p>
            <a:p>
              <a:r>
                <a:rPr lang="en-US" altLang="ko-KR" sz="675" dirty="0"/>
                <a:t>        “HOST”: “localhost”,</a:t>
              </a:r>
            </a:p>
            <a:p>
              <a:r>
                <a:rPr lang="en-US" altLang="ko-KR" sz="675" dirty="0"/>
                <a:t>        “NAME”: “****”,</a:t>
              </a:r>
            </a:p>
            <a:p>
              <a:r>
                <a:rPr lang="en-US" altLang="ko-KR" sz="675" dirty="0"/>
                <a:t>        “USER”: “****”,</a:t>
              </a:r>
            </a:p>
            <a:p>
              <a:r>
                <a:rPr lang="en-US" altLang="ko-KR" sz="675" dirty="0"/>
                <a:t>        "PWD_FILE": “****",</a:t>
              </a:r>
            </a:p>
            <a:p>
              <a:r>
                <a:rPr lang="en-US" altLang="ko-KR" sz="675" dirty="0"/>
                <a:t>        "TABLE": "TAG"</a:t>
              </a:r>
            </a:p>
            <a:p>
              <a:r>
                <a:rPr lang="en-US" altLang="ko-KR" sz="675" dirty="0"/>
                <a:t>    }</a:t>
              </a:r>
            </a:p>
            <a:p>
              <a:r>
                <a:rPr lang="en-US" altLang="ko-KR" sz="675" dirty="0"/>
                <a:t>}</a:t>
              </a:r>
            </a:p>
          </p:txBody>
        </p:sp>
      </p:grpSp>
      <p:sp>
        <p:nvSpPr>
          <p:cNvPr id="3" name="TextBox 2">
            <a:extLst>
              <a:ext uri="{FF2B5EF4-FFF2-40B4-BE49-F238E27FC236}">
                <a16:creationId xmlns:a16="http://schemas.microsoft.com/office/drawing/2014/main" id="{C239BDDC-AA4E-4C8C-B661-E9DD060C4513}"/>
              </a:ext>
            </a:extLst>
          </p:cNvPr>
          <p:cNvSpPr txBox="1"/>
          <p:nvPr/>
        </p:nvSpPr>
        <p:spPr>
          <a:xfrm>
            <a:off x="2438763" y="2089075"/>
            <a:ext cx="2349261" cy="243143"/>
          </a:xfrm>
          <a:prstGeom prst="rect">
            <a:avLst/>
          </a:prstGeom>
          <a:solidFill>
            <a:schemeClr val="bg1"/>
          </a:solidFill>
          <a:ln>
            <a:solidFill>
              <a:srgbClr val="FFC000"/>
            </a:solidFill>
          </a:ln>
        </p:spPr>
        <p:txBody>
          <a:bodyPr wrap="square" rtlCol="0">
            <a:spAutoFit/>
          </a:bodyPr>
          <a:lstStyle/>
          <a:p>
            <a:pPr>
              <a:lnSpc>
                <a:spcPct val="150000"/>
              </a:lnSpc>
            </a:pPr>
            <a:r>
              <a:rPr lang="en-US" altLang="ko-KR" sz="750" dirty="0" err="1">
                <a:latin typeface="+mn-ea"/>
              </a:rPr>
              <a:t>mgmtTag</a:t>
            </a:r>
            <a:r>
              <a:rPr lang="en-US" altLang="ko-KR" sz="750" dirty="0">
                <a:latin typeface="+mn-ea"/>
              </a:rPr>
              <a:t> </a:t>
            </a:r>
            <a:r>
              <a:rPr lang="ko-KR" altLang="en-US" sz="750" dirty="0">
                <a:latin typeface="+mn-ea"/>
              </a:rPr>
              <a:t>로그 위치</a:t>
            </a:r>
            <a:r>
              <a:rPr lang="en-US" altLang="ko-KR" sz="750" dirty="0">
                <a:latin typeface="+mn-ea"/>
              </a:rPr>
              <a:t>, </a:t>
            </a:r>
            <a:r>
              <a:rPr lang="ko-KR" altLang="en-US" sz="750" dirty="0">
                <a:latin typeface="+mn-ea"/>
              </a:rPr>
              <a:t>로그레벨</a:t>
            </a:r>
            <a:r>
              <a:rPr lang="en-US" altLang="ko-KR" sz="750" dirty="0">
                <a:latin typeface="+mn-ea"/>
              </a:rPr>
              <a:t>, Prefix </a:t>
            </a:r>
            <a:r>
              <a:rPr lang="ko-KR" altLang="en-US" sz="750" dirty="0">
                <a:latin typeface="+mn-ea"/>
              </a:rPr>
              <a:t>설정</a:t>
            </a:r>
            <a:endParaRPr lang="en-US" altLang="ko-KR" sz="750" dirty="0">
              <a:latin typeface="+mn-ea"/>
            </a:endParaRPr>
          </a:p>
        </p:txBody>
      </p:sp>
      <p:sp>
        <p:nvSpPr>
          <p:cNvPr id="6" name="TextBox 5">
            <a:extLst>
              <a:ext uri="{FF2B5EF4-FFF2-40B4-BE49-F238E27FC236}">
                <a16:creationId xmlns:a16="http://schemas.microsoft.com/office/drawing/2014/main" id="{071C63C0-9F75-4F45-873F-7C3B9A102930}"/>
              </a:ext>
            </a:extLst>
          </p:cNvPr>
          <p:cNvSpPr txBox="1"/>
          <p:nvPr/>
        </p:nvSpPr>
        <p:spPr>
          <a:xfrm>
            <a:off x="2441025" y="2629134"/>
            <a:ext cx="2346999" cy="416268"/>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수기 입력된 </a:t>
            </a:r>
            <a:r>
              <a:rPr lang="en-US" altLang="ko-KR" sz="750" dirty="0">
                <a:latin typeface="+mn-ea"/>
              </a:rPr>
              <a:t>TAG</a:t>
            </a:r>
            <a:r>
              <a:rPr lang="ko-KR" altLang="en-US" sz="750" dirty="0">
                <a:latin typeface="+mn-ea"/>
              </a:rPr>
              <a:t> 값을 </a:t>
            </a:r>
            <a:r>
              <a:rPr lang="en-US" altLang="ko-KR" sz="750" dirty="0">
                <a:latin typeface="+mn-ea"/>
              </a:rPr>
              <a:t>3D </a:t>
            </a:r>
            <a:r>
              <a:rPr lang="ko-KR" altLang="en-US" sz="750" dirty="0">
                <a:latin typeface="+mn-ea"/>
              </a:rPr>
              <a:t>그래픽으로 전송하기 위한 </a:t>
            </a:r>
            <a:r>
              <a:rPr lang="en-US" altLang="ko-KR" sz="750" dirty="0">
                <a:latin typeface="+mn-ea"/>
              </a:rPr>
              <a:t>AMQP ID, PWD, SUB </a:t>
            </a:r>
            <a:r>
              <a:rPr lang="ko-KR" altLang="en-US" sz="750" dirty="0">
                <a:latin typeface="+mn-ea"/>
              </a:rPr>
              <a:t>토픽 지정</a:t>
            </a:r>
            <a:endParaRPr lang="en-US" altLang="ko-KR" sz="750" dirty="0">
              <a:latin typeface="+mn-ea"/>
            </a:endParaRPr>
          </a:p>
        </p:txBody>
      </p:sp>
      <p:sp>
        <p:nvSpPr>
          <p:cNvPr id="8" name="TextBox 7">
            <a:extLst>
              <a:ext uri="{FF2B5EF4-FFF2-40B4-BE49-F238E27FC236}">
                <a16:creationId xmlns:a16="http://schemas.microsoft.com/office/drawing/2014/main" id="{305B23C0-9F8D-419A-A7D5-817A85177C99}"/>
              </a:ext>
            </a:extLst>
          </p:cNvPr>
          <p:cNvSpPr txBox="1"/>
          <p:nvPr/>
        </p:nvSpPr>
        <p:spPr>
          <a:xfrm>
            <a:off x="2438763" y="3436646"/>
            <a:ext cx="2346999" cy="416268"/>
          </a:xfrm>
          <a:prstGeom prst="rect">
            <a:avLst/>
          </a:prstGeom>
          <a:solidFill>
            <a:schemeClr val="bg1"/>
          </a:solidFill>
          <a:ln>
            <a:solidFill>
              <a:srgbClr val="FFC000"/>
            </a:solidFill>
          </a:ln>
        </p:spPr>
        <p:txBody>
          <a:bodyPr wrap="square" rtlCol="0">
            <a:spAutoFit/>
          </a:bodyPr>
          <a:lstStyle/>
          <a:p>
            <a:pPr>
              <a:lnSpc>
                <a:spcPct val="150000"/>
              </a:lnSpc>
            </a:pPr>
            <a:r>
              <a:rPr lang="ko-KR" altLang="en-US" sz="750" dirty="0">
                <a:latin typeface="+mn-ea"/>
              </a:rPr>
              <a:t>수기 입력된 </a:t>
            </a:r>
            <a:r>
              <a:rPr lang="en-US" altLang="ko-KR" sz="750" dirty="0">
                <a:latin typeface="+mn-ea"/>
              </a:rPr>
              <a:t>TAG</a:t>
            </a:r>
            <a:r>
              <a:rPr lang="ko-KR" altLang="en-US" sz="750" dirty="0">
                <a:latin typeface="+mn-ea"/>
              </a:rPr>
              <a:t> 값을 관리 </a:t>
            </a:r>
            <a:r>
              <a:rPr lang="en-US" altLang="ko-KR" sz="750" dirty="0">
                <a:latin typeface="+mn-ea"/>
              </a:rPr>
              <a:t>DB</a:t>
            </a:r>
            <a:r>
              <a:rPr lang="ko-KR" altLang="en-US" sz="750" dirty="0">
                <a:latin typeface="+mn-ea"/>
              </a:rPr>
              <a:t>에서 읽기위한 </a:t>
            </a:r>
            <a:r>
              <a:rPr lang="en-US" altLang="ko-KR" sz="750" dirty="0">
                <a:latin typeface="+mn-ea"/>
              </a:rPr>
              <a:t>DB </a:t>
            </a:r>
            <a:r>
              <a:rPr lang="ko-KR" altLang="en-US" sz="750" dirty="0">
                <a:latin typeface="+mn-ea"/>
              </a:rPr>
              <a:t>접속 정보</a:t>
            </a:r>
            <a:endParaRPr lang="en-US" altLang="ko-KR" sz="750" dirty="0">
              <a:latin typeface="+mn-ea"/>
            </a:endParaRPr>
          </a:p>
        </p:txBody>
      </p:sp>
    </p:spTree>
    <p:extLst>
      <p:ext uri="{BB962C8B-B14F-4D97-AF65-F5344CB8AC3E}">
        <p14:creationId xmlns:p14="http://schemas.microsoft.com/office/powerpoint/2010/main" val="10226702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6">
            <a:extLst>
              <a:ext uri="{FF2B5EF4-FFF2-40B4-BE49-F238E27FC236}">
                <a16:creationId xmlns:a16="http://schemas.microsoft.com/office/drawing/2014/main" id="{607D520F-4F59-4FEB-906A-5913D86EF207}"/>
              </a:ext>
            </a:extLst>
          </p:cNvPr>
          <p:cNvSpPr txBox="1">
            <a:spLocks/>
          </p:cNvSpPr>
          <p:nvPr/>
        </p:nvSpPr>
        <p:spPr>
          <a:xfrm>
            <a:off x="0" y="2204864"/>
            <a:ext cx="9144000" cy="528053"/>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ctr"/>
            <a:r>
              <a:rPr lang="en-US" altLang="ko-KR" sz="2800" dirty="0">
                <a:latin typeface="+mj-ea"/>
              </a:rPr>
              <a:t>7. </a:t>
            </a:r>
            <a:r>
              <a:rPr lang="ko-KR" altLang="en-US" sz="2800" dirty="0">
                <a:latin typeface="+mj-ea"/>
              </a:rPr>
              <a:t>클라우드 서비스 관리</a:t>
            </a:r>
            <a:endParaRPr lang="ko-KR" altLang="en-US" dirty="0">
              <a:solidFill>
                <a:srgbClr val="0070C0"/>
              </a:solidFill>
              <a:latin typeface="+mj-ea"/>
            </a:endParaRPr>
          </a:p>
        </p:txBody>
      </p:sp>
      <p:sp>
        <p:nvSpPr>
          <p:cNvPr id="4" name="제목 6">
            <a:extLst>
              <a:ext uri="{FF2B5EF4-FFF2-40B4-BE49-F238E27FC236}">
                <a16:creationId xmlns:a16="http://schemas.microsoft.com/office/drawing/2014/main" id="{C1E01D70-42EB-4257-8BDE-94926259C892}"/>
              </a:ext>
            </a:extLst>
          </p:cNvPr>
          <p:cNvSpPr txBox="1">
            <a:spLocks/>
          </p:cNvSpPr>
          <p:nvPr/>
        </p:nvSpPr>
        <p:spPr>
          <a:xfrm>
            <a:off x="0" y="0"/>
            <a:ext cx="9143767" cy="620688"/>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r"/>
            <a:r>
              <a:rPr lang="en-US" altLang="ko-KR" sz="1800" dirty="0">
                <a:solidFill>
                  <a:schemeClr val="accent1">
                    <a:lumMod val="40000"/>
                    <a:lumOff val="60000"/>
                  </a:schemeClr>
                </a:solidFill>
                <a:latin typeface="+mj-ea"/>
              </a:rPr>
              <a:t>AAS</a:t>
            </a:r>
            <a:r>
              <a:rPr lang="ko-KR" altLang="en-US" sz="1800" dirty="0">
                <a:solidFill>
                  <a:schemeClr val="accent1">
                    <a:lumMod val="40000"/>
                    <a:lumOff val="60000"/>
                  </a:schemeClr>
                </a:solidFill>
                <a:latin typeface="+mj-ea"/>
              </a:rPr>
              <a:t> 기반 데이터 수집</a:t>
            </a:r>
            <a:r>
              <a:rPr lang="en-US" altLang="ko-KR" sz="1800" dirty="0">
                <a:solidFill>
                  <a:schemeClr val="accent1">
                    <a:lumMod val="40000"/>
                    <a:lumOff val="60000"/>
                  </a:schemeClr>
                </a:solidFill>
                <a:latin typeface="+mj-ea"/>
              </a:rPr>
              <a:t>/</a:t>
            </a:r>
            <a:r>
              <a:rPr lang="ko-KR" altLang="en-US" sz="1800" dirty="0">
                <a:solidFill>
                  <a:schemeClr val="accent1">
                    <a:lumMod val="40000"/>
                    <a:lumOff val="60000"/>
                  </a:schemeClr>
                </a:solidFill>
                <a:latin typeface="+mj-ea"/>
              </a:rPr>
              <a:t>저장 솔루션</a:t>
            </a:r>
            <a:br>
              <a:rPr lang="en-US" altLang="ko-KR" sz="1800" dirty="0">
                <a:solidFill>
                  <a:schemeClr val="accent1">
                    <a:lumMod val="40000"/>
                    <a:lumOff val="60000"/>
                  </a:schemeClr>
                </a:solidFill>
                <a:latin typeface="+mj-ea"/>
              </a:rPr>
            </a:br>
            <a:r>
              <a:rPr lang="ko-KR" altLang="en-US" sz="1800" dirty="0">
                <a:solidFill>
                  <a:schemeClr val="accent1">
                    <a:lumMod val="40000"/>
                    <a:lumOff val="60000"/>
                  </a:schemeClr>
                </a:solidFill>
                <a:latin typeface="+mj-ea"/>
              </a:rPr>
              <a:t>클라우드 플랫폼의 구성 및 데이터 활용</a:t>
            </a:r>
          </a:p>
        </p:txBody>
      </p:sp>
    </p:spTree>
    <p:extLst>
      <p:ext uri="{BB962C8B-B14F-4D97-AF65-F5344CB8AC3E}">
        <p14:creationId xmlns:p14="http://schemas.microsoft.com/office/powerpoint/2010/main" val="16324519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AutoShape 2">
            <a:extLst>
              <a:ext uri="{FF2B5EF4-FFF2-40B4-BE49-F238E27FC236}">
                <a16:creationId xmlns:a16="http://schemas.microsoft.com/office/drawing/2014/main" id="{6E7D09C3-DB07-4181-8B83-DEBC7DCA4A72}"/>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pic>
        <p:nvPicPr>
          <p:cNvPr id="9" name="그림 8">
            <a:extLst>
              <a:ext uri="{FF2B5EF4-FFF2-40B4-BE49-F238E27FC236}">
                <a16:creationId xmlns:a16="http://schemas.microsoft.com/office/drawing/2014/main" id="{795AAC42-E06B-4128-BF8A-EF864AC7F6FB}"/>
              </a:ext>
            </a:extLst>
          </p:cNvPr>
          <p:cNvPicPr>
            <a:picLocks noChangeAspect="1"/>
          </p:cNvPicPr>
          <p:nvPr/>
        </p:nvPicPr>
        <p:blipFill>
          <a:blip r:embed="rId2"/>
          <a:stretch>
            <a:fillRect/>
          </a:stretch>
        </p:blipFill>
        <p:spPr>
          <a:xfrm>
            <a:off x="1162796" y="2321528"/>
            <a:ext cx="4705348" cy="270989"/>
          </a:xfrm>
          <a:prstGeom prst="rect">
            <a:avLst/>
          </a:prstGeom>
        </p:spPr>
      </p:pic>
      <p:sp>
        <p:nvSpPr>
          <p:cNvPr id="4" name="TextBox 3">
            <a:extLst>
              <a:ext uri="{FF2B5EF4-FFF2-40B4-BE49-F238E27FC236}">
                <a16:creationId xmlns:a16="http://schemas.microsoft.com/office/drawing/2014/main" id="{627FA1CD-2297-4A1B-9EE6-E25DE3781D65}"/>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1) </a:t>
            </a:r>
            <a:r>
              <a:rPr lang="ko-KR" altLang="en-US" sz="1200" b="1" dirty="0">
                <a:latin typeface="+mn-ea"/>
              </a:rPr>
              <a:t>서비스 상태 조회 </a:t>
            </a: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7. </a:t>
            </a:r>
            <a:r>
              <a:rPr lang="ko-KR" altLang="en-US" sz="2000" dirty="0">
                <a:latin typeface="+mj-ea"/>
              </a:rPr>
              <a:t>클라우드 서비스 관리 </a:t>
            </a:r>
            <a:r>
              <a:rPr lang="en-US" altLang="ko-KR" sz="2000" dirty="0">
                <a:latin typeface="+mj-ea"/>
              </a:rPr>
              <a:t>(1/3)</a:t>
            </a:r>
            <a:endParaRPr kumimoji="1" lang="x-none" altLang="en-US" sz="2000" dirty="0">
              <a:latin typeface="+mj-ea"/>
            </a:endParaRPr>
          </a:p>
        </p:txBody>
      </p:sp>
      <p:sp>
        <p:nvSpPr>
          <p:cNvPr id="3" name="TextBox 2">
            <a:extLst>
              <a:ext uri="{FF2B5EF4-FFF2-40B4-BE49-F238E27FC236}">
                <a16:creationId xmlns:a16="http://schemas.microsoft.com/office/drawing/2014/main" id="{27F02D05-3CC4-4B79-9E1F-B370B607795D}"/>
              </a:ext>
            </a:extLst>
          </p:cNvPr>
          <p:cNvSpPr txBox="1"/>
          <p:nvPr/>
        </p:nvSpPr>
        <p:spPr>
          <a:xfrm>
            <a:off x="539552" y="1268760"/>
            <a:ext cx="8100900" cy="2965107"/>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ko-KR" altLang="en-US" sz="1200" dirty="0">
                <a:latin typeface="+mn-ea"/>
              </a:rPr>
              <a:t>프로세스 확인</a:t>
            </a:r>
            <a:endParaRPr lang="en-US" altLang="ko-KR" sz="1200" dirty="0">
              <a:latin typeface="+mn-ea"/>
            </a:endParaRPr>
          </a:p>
          <a:p>
            <a:pPr>
              <a:lnSpc>
                <a:spcPct val="150000"/>
              </a:lnSpc>
            </a:pPr>
            <a:r>
              <a:rPr lang="en-US" altLang="ko-KR" sz="1200" b="1" dirty="0">
                <a:latin typeface="+mn-ea"/>
              </a:rPr>
              <a:t>     </a:t>
            </a:r>
            <a:r>
              <a:rPr lang="en-US" altLang="ko-KR" sz="1200" b="1" dirty="0" err="1">
                <a:latin typeface="+mn-ea"/>
              </a:rPr>
              <a:t>ps</a:t>
            </a:r>
            <a:r>
              <a:rPr lang="en-US" altLang="ko-KR" sz="1200" b="1" dirty="0">
                <a:latin typeface="+mn-ea"/>
              </a:rPr>
              <a:t> -</a:t>
            </a:r>
            <a:r>
              <a:rPr lang="en-US" altLang="ko-KR" sz="1200" b="1" dirty="0" err="1">
                <a:latin typeface="+mn-ea"/>
              </a:rPr>
              <a:t>ef</a:t>
            </a:r>
            <a:r>
              <a:rPr lang="en-US" altLang="ko-KR" sz="1200" b="1" dirty="0">
                <a:latin typeface="+mn-ea"/>
              </a:rPr>
              <a:t> | grep {</a:t>
            </a:r>
            <a:r>
              <a:rPr lang="ko-KR" altLang="en-US" sz="1200" b="1" dirty="0">
                <a:latin typeface="+mn-ea"/>
              </a:rPr>
              <a:t>프로세스명</a:t>
            </a:r>
            <a:r>
              <a:rPr lang="en-US" altLang="ko-KR" sz="1200" b="1" dirty="0">
                <a:latin typeface="+mn-ea"/>
              </a:rPr>
              <a:t>}</a:t>
            </a:r>
          </a:p>
          <a:p>
            <a:pPr>
              <a:lnSpc>
                <a:spcPct val="150000"/>
              </a:lnSpc>
            </a:pPr>
            <a:r>
              <a:rPr lang="en-US" altLang="ko-KR" sz="1200" dirty="0">
                <a:latin typeface="+mn-ea"/>
              </a:rPr>
              <a:t>     ex)</a:t>
            </a:r>
            <a:r>
              <a:rPr lang="ko-KR" altLang="en-US" sz="1200" dirty="0">
                <a:latin typeface="+mn-ea"/>
              </a:rPr>
              <a:t> </a:t>
            </a:r>
            <a:r>
              <a:rPr lang="en-US" altLang="ko-KR" sz="1200" b="1" dirty="0" err="1">
                <a:latin typeface="+mn-ea"/>
              </a:rPr>
              <a:t>ps</a:t>
            </a:r>
            <a:r>
              <a:rPr lang="ko-KR" altLang="en-US" sz="1200" b="1" dirty="0">
                <a:latin typeface="+mn-ea"/>
              </a:rPr>
              <a:t> </a:t>
            </a:r>
            <a:r>
              <a:rPr lang="en-US" altLang="ko-KR" sz="1200" b="1" dirty="0">
                <a:latin typeface="+mn-ea"/>
              </a:rPr>
              <a:t>-</a:t>
            </a:r>
            <a:r>
              <a:rPr lang="en-US" altLang="ko-KR" sz="1200" b="1" dirty="0" err="1">
                <a:latin typeface="+mn-ea"/>
              </a:rPr>
              <a:t>ef</a:t>
            </a:r>
            <a:r>
              <a:rPr lang="en-US" altLang="ko-KR" sz="1200" b="1" dirty="0">
                <a:latin typeface="+mn-ea"/>
              </a:rPr>
              <a:t> | grep </a:t>
            </a:r>
            <a:r>
              <a:rPr lang="en-US" altLang="ko-KR" sz="1200" b="1" kern="100" dirty="0" err="1">
                <a:latin typeface="+mn-ea"/>
              </a:rPr>
              <a:t>mariadbd</a:t>
            </a:r>
            <a:r>
              <a:rPr lang="en-US" altLang="ko-KR" sz="1200" b="1" dirty="0">
                <a:latin typeface="+mn-ea"/>
              </a:rPr>
              <a:t> | grep</a:t>
            </a:r>
            <a:r>
              <a:rPr lang="ko-KR" altLang="en-US" sz="1200" b="1" dirty="0">
                <a:latin typeface="+mn-ea"/>
              </a:rPr>
              <a:t> </a:t>
            </a:r>
            <a:r>
              <a:rPr lang="en-US" altLang="ko-KR" sz="1200" b="1" dirty="0">
                <a:latin typeface="+mn-ea"/>
              </a:rPr>
              <a:t>–v</a:t>
            </a:r>
            <a:r>
              <a:rPr lang="ko-KR" altLang="en-US" sz="1200" b="1" dirty="0">
                <a:latin typeface="+mn-ea"/>
              </a:rPr>
              <a:t> </a:t>
            </a:r>
            <a:r>
              <a:rPr lang="en-US" altLang="ko-KR" sz="1200" b="1" dirty="0">
                <a:latin typeface="+mn-ea"/>
              </a:rPr>
              <a:t>grep </a:t>
            </a:r>
            <a:r>
              <a:rPr lang="en-US" altLang="ko-KR" sz="1200" dirty="0">
                <a:latin typeface="+mn-ea"/>
              </a:rPr>
              <a:t>(</a:t>
            </a:r>
            <a:r>
              <a:rPr lang="ko-KR" altLang="en-US" sz="1200" dirty="0">
                <a:latin typeface="+mn-ea"/>
              </a:rPr>
              <a:t>클라우드 메인 데이터베이스 상태 조회</a:t>
            </a:r>
            <a:r>
              <a:rPr lang="en-US" altLang="ko-KR" sz="1200" dirty="0">
                <a:latin typeface="+mn-ea"/>
              </a:rPr>
              <a:t>)</a:t>
            </a:r>
          </a:p>
          <a:p>
            <a:pPr>
              <a:lnSpc>
                <a:spcPct val="150000"/>
              </a:lnSpc>
            </a:pPr>
            <a:endParaRPr lang="en-US" altLang="ko-KR" sz="900" dirty="0">
              <a:latin typeface="+mn-ea"/>
            </a:endParaRPr>
          </a:p>
          <a:p>
            <a:pPr>
              <a:lnSpc>
                <a:spcPct val="150000"/>
              </a:lnSpc>
            </a:pPr>
            <a:endParaRPr lang="en-US" altLang="ko-KR" sz="900" dirty="0">
              <a:latin typeface="+mn-ea"/>
            </a:endParaRPr>
          </a:p>
          <a:p>
            <a:pPr>
              <a:lnSpc>
                <a:spcPct val="150000"/>
              </a:lnSpc>
            </a:pPr>
            <a:endParaRPr lang="en-US" altLang="ko-KR" sz="900" dirty="0">
              <a:latin typeface="+mn-ea"/>
            </a:endParaRPr>
          </a:p>
          <a:p>
            <a:pPr marL="214313" indent="-214313">
              <a:lnSpc>
                <a:spcPct val="150000"/>
              </a:lnSpc>
              <a:buFontTx/>
              <a:buChar char="-"/>
            </a:pPr>
            <a:endParaRPr lang="en-US" altLang="ko-KR" sz="900" dirty="0">
              <a:latin typeface="+mn-ea"/>
            </a:endParaRPr>
          </a:p>
          <a:p>
            <a:pPr marL="214313" indent="-214313">
              <a:lnSpc>
                <a:spcPct val="150000"/>
              </a:lnSpc>
              <a:buFontTx/>
              <a:buChar char="-"/>
            </a:pPr>
            <a:endParaRPr lang="en-US" altLang="ko-KR" sz="900" dirty="0">
              <a:latin typeface="+mn-ea"/>
            </a:endParaRPr>
          </a:p>
          <a:p>
            <a:pPr marL="214313" indent="-214313">
              <a:lnSpc>
                <a:spcPct val="150000"/>
              </a:lnSpc>
              <a:buFontTx/>
              <a:buChar char="-"/>
            </a:pPr>
            <a:endParaRPr lang="en-US" altLang="ko-KR" sz="900" dirty="0">
              <a:latin typeface="+mn-ea"/>
            </a:endParaRPr>
          </a:p>
          <a:p>
            <a:pPr marL="214313" indent="-214313">
              <a:lnSpc>
                <a:spcPct val="150000"/>
              </a:lnSpc>
              <a:buFont typeface="Arial" panose="020B0604020202020204" pitchFamily="34" charset="0"/>
              <a:buChar char="•"/>
            </a:pPr>
            <a:r>
              <a:rPr lang="ko-KR" altLang="en-US" sz="1200" dirty="0">
                <a:latin typeface="+mn-ea"/>
              </a:rPr>
              <a:t>서비스 확인 </a:t>
            </a:r>
            <a:r>
              <a:rPr lang="en-US" altLang="ko-KR" sz="1200" dirty="0">
                <a:latin typeface="+mn-ea"/>
              </a:rPr>
              <a:t>(root </a:t>
            </a:r>
            <a:r>
              <a:rPr lang="ko-KR" altLang="en-US" sz="1200" dirty="0">
                <a:latin typeface="+mn-ea"/>
              </a:rPr>
              <a:t>권한 필요</a:t>
            </a:r>
            <a:r>
              <a:rPr lang="en-US" altLang="ko-KR" sz="1200" dirty="0">
                <a:latin typeface="+mn-ea"/>
              </a:rPr>
              <a:t>)</a:t>
            </a:r>
            <a:endParaRPr lang="en-US" altLang="ko-KR" sz="1200" b="1" dirty="0">
              <a:latin typeface="+mn-ea"/>
            </a:endParaRPr>
          </a:p>
          <a:p>
            <a:pPr>
              <a:lnSpc>
                <a:spcPct val="150000"/>
              </a:lnSpc>
            </a:pPr>
            <a:r>
              <a:rPr lang="en-US" altLang="ko-KR" sz="1200" b="1" dirty="0">
                <a:latin typeface="+mn-ea"/>
              </a:rPr>
              <a:t>     </a:t>
            </a:r>
            <a:r>
              <a:rPr lang="en-US" altLang="ko-KR" sz="1200" b="1" dirty="0" err="1">
                <a:latin typeface="+mn-ea"/>
              </a:rPr>
              <a:t>systemctl</a:t>
            </a:r>
            <a:r>
              <a:rPr lang="ko-KR" altLang="en-US" sz="1200" b="1" dirty="0">
                <a:latin typeface="+mn-ea"/>
              </a:rPr>
              <a:t> </a:t>
            </a:r>
            <a:r>
              <a:rPr lang="en-US" altLang="ko-KR" sz="1200" b="1" dirty="0">
                <a:latin typeface="+mn-ea"/>
              </a:rPr>
              <a:t>status</a:t>
            </a:r>
            <a:r>
              <a:rPr lang="ko-KR" altLang="en-US" sz="1200" b="1" dirty="0">
                <a:latin typeface="+mn-ea"/>
              </a:rPr>
              <a:t> </a:t>
            </a:r>
            <a:r>
              <a:rPr lang="en-US" altLang="ko-KR" sz="1200" b="1" dirty="0">
                <a:latin typeface="+mn-ea"/>
              </a:rPr>
              <a:t>{</a:t>
            </a:r>
            <a:r>
              <a:rPr lang="ko-KR" altLang="en-US" sz="1200" b="1" dirty="0">
                <a:latin typeface="+mn-ea"/>
              </a:rPr>
              <a:t>서비스명</a:t>
            </a:r>
            <a:r>
              <a:rPr lang="en-US" altLang="ko-KR" sz="1200" b="1" dirty="0">
                <a:latin typeface="+mn-ea"/>
              </a:rPr>
              <a:t>}</a:t>
            </a:r>
          </a:p>
          <a:p>
            <a:pPr>
              <a:lnSpc>
                <a:spcPct val="150000"/>
              </a:lnSpc>
            </a:pPr>
            <a:r>
              <a:rPr lang="en-US" altLang="ko-KR" sz="1200" dirty="0">
                <a:latin typeface="+mn-ea"/>
              </a:rPr>
              <a:t>     ex) </a:t>
            </a:r>
            <a:r>
              <a:rPr lang="en-US" altLang="ko-KR" sz="1200" b="1" dirty="0" err="1">
                <a:latin typeface="+mn-ea"/>
              </a:rPr>
              <a:t>systemctl</a:t>
            </a:r>
            <a:r>
              <a:rPr lang="en-US" altLang="ko-KR" sz="1200" b="1" dirty="0">
                <a:latin typeface="+mn-ea"/>
              </a:rPr>
              <a:t> status rabbitmq-server</a:t>
            </a:r>
            <a:r>
              <a:rPr lang="ko-KR" altLang="en-US" sz="1200" b="1" dirty="0">
                <a:latin typeface="+mn-ea"/>
              </a:rPr>
              <a:t> </a:t>
            </a:r>
            <a:r>
              <a:rPr lang="en-US" altLang="ko-KR" sz="1200" dirty="0">
                <a:latin typeface="+mn-ea"/>
              </a:rPr>
              <a:t>(</a:t>
            </a:r>
            <a:r>
              <a:rPr lang="ko-KR" altLang="en-US" sz="1200" kern="100" dirty="0">
                <a:latin typeface="+mn-ea"/>
                <a:cs typeface="굴림" panose="020B0600000101010101" pitchFamily="50" charset="-127"/>
              </a:rPr>
              <a:t>클라우드 </a:t>
            </a:r>
            <a:r>
              <a:rPr lang="ko-KR" altLang="en-US" sz="1200" kern="100" dirty="0" err="1">
                <a:latin typeface="+mn-ea"/>
                <a:cs typeface="굴림" panose="020B0600000101010101" pitchFamily="50" charset="-127"/>
              </a:rPr>
              <a:t>메세지</a:t>
            </a:r>
            <a:r>
              <a:rPr lang="ko-KR" altLang="en-US" sz="1200" kern="100" dirty="0">
                <a:latin typeface="+mn-ea"/>
                <a:cs typeface="굴림" panose="020B0600000101010101" pitchFamily="50" charset="-127"/>
              </a:rPr>
              <a:t> 브로커 프로그램</a:t>
            </a:r>
            <a:r>
              <a:rPr lang="en-US" altLang="ko-KR" sz="1200" kern="100" dirty="0">
                <a:latin typeface="+mn-ea"/>
                <a:cs typeface="굴림" panose="020B0600000101010101" pitchFamily="50" charset="-127"/>
              </a:rPr>
              <a:t> </a:t>
            </a:r>
            <a:r>
              <a:rPr lang="ko-KR" altLang="en-US" sz="1200" kern="100" dirty="0">
                <a:latin typeface="+mn-ea"/>
                <a:cs typeface="굴림" panose="020B0600000101010101" pitchFamily="50" charset="-127"/>
              </a:rPr>
              <a:t>상태 조회</a:t>
            </a:r>
            <a:r>
              <a:rPr lang="en-US" altLang="ko-KR" sz="1200" dirty="0">
                <a:latin typeface="+mn-ea"/>
              </a:rPr>
              <a:t>)</a:t>
            </a:r>
          </a:p>
        </p:txBody>
      </p:sp>
      <p:pic>
        <p:nvPicPr>
          <p:cNvPr id="7" name="그림 6">
            <a:extLst>
              <a:ext uri="{FF2B5EF4-FFF2-40B4-BE49-F238E27FC236}">
                <a16:creationId xmlns:a16="http://schemas.microsoft.com/office/drawing/2014/main" id="{2181549A-DF67-45D6-A91F-9E11313D83D7}"/>
              </a:ext>
            </a:extLst>
          </p:cNvPr>
          <p:cNvPicPr>
            <a:picLocks noChangeAspect="1"/>
          </p:cNvPicPr>
          <p:nvPr/>
        </p:nvPicPr>
        <p:blipFill>
          <a:blip r:embed="rId3"/>
          <a:stretch>
            <a:fillRect/>
          </a:stretch>
        </p:blipFill>
        <p:spPr>
          <a:xfrm>
            <a:off x="1034787" y="4325974"/>
            <a:ext cx="3329038" cy="1335274"/>
          </a:xfrm>
          <a:prstGeom prst="rect">
            <a:avLst/>
          </a:prstGeom>
        </p:spPr>
      </p:pic>
      <p:sp>
        <p:nvSpPr>
          <p:cNvPr id="8" name="TextBox 7">
            <a:extLst>
              <a:ext uri="{FF2B5EF4-FFF2-40B4-BE49-F238E27FC236}">
                <a16:creationId xmlns:a16="http://schemas.microsoft.com/office/drawing/2014/main" id="{A5971DFA-6A76-4EFE-A9CD-2588DB6A6163}"/>
              </a:ext>
            </a:extLst>
          </p:cNvPr>
          <p:cNvSpPr txBox="1"/>
          <p:nvPr/>
        </p:nvSpPr>
        <p:spPr>
          <a:xfrm>
            <a:off x="1149291" y="2782973"/>
            <a:ext cx="597953" cy="213007"/>
          </a:xfrm>
          <a:prstGeom prst="rect">
            <a:avLst/>
          </a:prstGeom>
          <a:solidFill>
            <a:schemeClr val="bg1"/>
          </a:solidFill>
          <a:ln>
            <a:solidFill>
              <a:srgbClr val="FFC000"/>
            </a:solidFill>
          </a:ln>
        </p:spPr>
        <p:txBody>
          <a:bodyPr wrap="square" rtlCol="0">
            <a:spAutoFit/>
          </a:bodyPr>
          <a:lstStyle/>
          <a:p>
            <a:pPr>
              <a:lnSpc>
                <a:spcPct val="150000"/>
              </a:lnSpc>
            </a:pPr>
            <a:r>
              <a:rPr lang="ko-KR" altLang="en-US" sz="600" dirty="0">
                <a:latin typeface="+mn-ea"/>
              </a:rPr>
              <a:t>서비스 계정</a:t>
            </a:r>
            <a:endParaRPr lang="en-US" altLang="ko-KR" sz="600" dirty="0">
              <a:latin typeface="+mn-ea"/>
            </a:endParaRPr>
          </a:p>
        </p:txBody>
      </p:sp>
      <p:sp>
        <p:nvSpPr>
          <p:cNvPr id="10" name="TextBox 9">
            <a:extLst>
              <a:ext uri="{FF2B5EF4-FFF2-40B4-BE49-F238E27FC236}">
                <a16:creationId xmlns:a16="http://schemas.microsoft.com/office/drawing/2014/main" id="{EDE79E02-842C-41E0-8274-A6671260B424}"/>
              </a:ext>
            </a:extLst>
          </p:cNvPr>
          <p:cNvSpPr txBox="1"/>
          <p:nvPr/>
        </p:nvSpPr>
        <p:spPr>
          <a:xfrm>
            <a:off x="1817693" y="2783945"/>
            <a:ext cx="325870" cy="213007"/>
          </a:xfrm>
          <a:prstGeom prst="rect">
            <a:avLst/>
          </a:prstGeom>
          <a:solidFill>
            <a:schemeClr val="bg1"/>
          </a:solidFill>
          <a:ln>
            <a:solidFill>
              <a:srgbClr val="FFC000"/>
            </a:solidFill>
          </a:ln>
        </p:spPr>
        <p:txBody>
          <a:bodyPr wrap="square" rtlCol="0">
            <a:spAutoFit/>
          </a:bodyPr>
          <a:lstStyle/>
          <a:p>
            <a:pPr>
              <a:lnSpc>
                <a:spcPct val="150000"/>
              </a:lnSpc>
            </a:pPr>
            <a:r>
              <a:rPr lang="en-US" altLang="ko-KR" sz="600" dirty="0">
                <a:latin typeface="+mn-ea"/>
              </a:rPr>
              <a:t>PID</a:t>
            </a:r>
          </a:p>
        </p:txBody>
      </p:sp>
      <p:sp>
        <p:nvSpPr>
          <p:cNvPr id="12" name="TextBox 11">
            <a:extLst>
              <a:ext uri="{FF2B5EF4-FFF2-40B4-BE49-F238E27FC236}">
                <a16:creationId xmlns:a16="http://schemas.microsoft.com/office/drawing/2014/main" id="{88BB0158-9AC0-462F-B972-BBD5DE581A29}"/>
              </a:ext>
            </a:extLst>
          </p:cNvPr>
          <p:cNvSpPr txBox="1"/>
          <p:nvPr/>
        </p:nvSpPr>
        <p:spPr>
          <a:xfrm>
            <a:off x="3275855" y="2781868"/>
            <a:ext cx="512140" cy="213007"/>
          </a:xfrm>
          <a:prstGeom prst="rect">
            <a:avLst/>
          </a:prstGeom>
          <a:solidFill>
            <a:schemeClr val="bg1"/>
          </a:solidFill>
          <a:ln>
            <a:solidFill>
              <a:srgbClr val="FFC000"/>
            </a:solidFill>
          </a:ln>
        </p:spPr>
        <p:txBody>
          <a:bodyPr wrap="square" rtlCol="0">
            <a:spAutoFit/>
          </a:bodyPr>
          <a:lstStyle/>
          <a:p>
            <a:pPr>
              <a:lnSpc>
                <a:spcPct val="150000"/>
              </a:lnSpc>
            </a:pPr>
            <a:r>
              <a:rPr lang="ko-KR" altLang="en-US" sz="600" dirty="0">
                <a:latin typeface="+mn-ea"/>
              </a:rPr>
              <a:t>시작일자</a:t>
            </a:r>
            <a:endParaRPr lang="en-US" altLang="ko-KR" sz="600" dirty="0">
              <a:latin typeface="+mn-ea"/>
            </a:endParaRPr>
          </a:p>
        </p:txBody>
      </p:sp>
      <p:sp>
        <p:nvSpPr>
          <p:cNvPr id="14" name="TextBox 13">
            <a:extLst>
              <a:ext uri="{FF2B5EF4-FFF2-40B4-BE49-F238E27FC236}">
                <a16:creationId xmlns:a16="http://schemas.microsoft.com/office/drawing/2014/main" id="{8D5BB745-084C-4733-A7C4-EF42A22294DD}"/>
              </a:ext>
            </a:extLst>
          </p:cNvPr>
          <p:cNvSpPr txBox="1"/>
          <p:nvPr/>
        </p:nvSpPr>
        <p:spPr>
          <a:xfrm>
            <a:off x="4770022" y="4877273"/>
            <a:ext cx="2250250" cy="213007"/>
          </a:xfrm>
          <a:prstGeom prst="rect">
            <a:avLst/>
          </a:prstGeom>
          <a:solidFill>
            <a:schemeClr val="bg1"/>
          </a:solidFill>
          <a:ln>
            <a:solidFill>
              <a:srgbClr val="FFC000"/>
            </a:solidFill>
          </a:ln>
        </p:spPr>
        <p:txBody>
          <a:bodyPr wrap="square" rtlCol="0">
            <a:spAutoFit/>
          </a:bodyPr>
          <a:lstStyle/>
          <a:p>
            <a:pPr>
              <a:lnSpc>
                <a:spcPct val="150000"/>
              </a:lnSpc>
            </a:pPr>
            <a:r>
              <a:rPr lang="ko-KR" altLang="en-US" sz="600" dirty="0">
                <a:latin typeface="+mn-ea"/>
              </a:rPr>
              <a:t>구동상태 </a:t>
            </a:r>
            <a:r>
              <a:rPr lang="en-US" altLang="ko-KR" sz="600" dirty="0">
                <a:latin typeface="+mn-ea"/>
              </a:rPr>
              <a:t>(active:</a:t>
            </a:r>
            <a:r>
              <a:rPr lang="ko-KR" altLang="en-US" sz="600" dirty="0" err="1">
                <a:latin typeface="+mn-ea"/>
              </a:rPr>
              <a:t>구동중</a:t>
            </a:r>
            <a:r>
              <a:rPr lang="en-US" altLang="ko-KR" sz="600" dirty="0">
                <a:latin typeface="+mn-ea"/>
              </a:rPr>
              <a:t>, inactive:</a:t>
            </a:r>
            <a:r>
              <a:rPr lang="ko-KR" altLang="en-US" sz="600" dirty="0">
                <a:latin typeface="+mn-ea"/>
              </a:rPr>
              <a:t>정지됨</a:t>
            </a:r>
            <a:r>
              <a:rPr lang="en-US" altLang="ko-KR" sz="600" dirty="0">
                <a:latin typeface="+mn-ea"/>
              </a:rPr>
              <a:t>, failed: </a:t>
            </a:r>
            <a:r>
              <a:rPr lang="ko-KR" altLang="en-US" sz="600" dirty="0">
                <a:latin typeface="+mn-ea"/>
              </a:rPr>
              <a:t>구동실패</a:t>
            </a:r>
            <a:r>
              <a:rPr lang="en-US" altLang="ko-KR" sz="600" dirty="0">
                <a:latin typeface="+mn-ea"/>
              </a:rPr>
              <a:t>)</a:t>
            </a:r>
          </a:p>
        </p:txBody>
      </p:sp>
      <p:sp>
        <p:nvSpPr>
          <p:cNvPr id="17" name="직사각형 16">
            <a:extLst>
              <a:ext uri="{FF2B5EF4-FFF2-40B4-BE49-F238E27FC236}">
                <a16:creationId xmlns:a16="http://schemas.microsoft.com/office/drawing/2014/main" id="{13CDE231-96C5-4DE2-8ED4-4B569ED52A94}"/>
              </a:ext>
            </a:extLst>
          </p:cNvPr>
          <p:cNvSpPr/>
          <p:nvPr/>
        </p:nvSpPr>
        <p:spPr>
          <a:xfrm>
            <a:off x="1309227" y="4489406"/>
            <a:ext cx="432048" cy="44470"/>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18" name="연결선: 꺾임 17">
            <a:extLst>
              <a:ext uri="{FF2B5EF4-FFF2-40B4-BE49-F238E27FC236}">
                <a16:creationId xmlns:a16="http://schemas.microsoft.com/office/drawing/2014/main" id="{970100C6-9F71-4FEA-B1AA-E15209F5FD34}"/>
              </a:ext>
            </a:extLst>
          </p:cNvPr>
          <p:cNvCxnSpPr>
            <a:cxnSpLocks/>
            <a:stCxn id="17" idx="3"/>
            <a:endCxn id="14" idx="1"/>
          </p:cNvCxnSpPr>
          <p:nvPr/>
        </p:nvCxnSpPr>
        <p:spPr>
          <a:xfrm>
            <a:off x="1741275" y="4511641"/>
            <a:ext cx="3028747" cy="472136"/>
          </a:xfrm>
          <a:prstGeom prst="bentConnector3">
            <a:avLst>
              <a:gd name="adj1" fmla="val 67858"/>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3EDC363-8C5E-4B6F-BAE7-376DC89B65C8}"/>
              </a:ext>
            </a:extLst>
          </p:cNvPr>
          <p:cNvSpPr txBox="1"/>
          <p:nvPr/>
        </p:nvSpPr>
        <p:spPr>
          <a:xfrm>
            <a:off x="2182176" y="2783945"/>
            <a:ext cx="355721" cy="213007"/>
          </a:xfrm>
          <a:prstGeom prst="rect">
            <a:avLst/>
          </a:prstGeom>
          <a:solidFill>
            <a:schemeClr val="bg1"/>
          </a:solidFill>
          <a:ln>
            <a:solidFill>
              <a:srgbClr val="FFC000"/>
            </a:solidFill>
          </a:ln>
        </p:spPr>
        <p:txBody>
          <a:bodyPr wrap="square" rtlCol="0">
            <a:spAutoFit/>
          </a:bodyPr>
          <a:lstStyle/>
          <a:p>
            <a:pPr>
              <a:lnSpc>
                <a:spcPct val="150000"/>
              </a:lnSpc>
            </a:pPr>
            <a:r>
              <a:rPr lang="en-US" altLang="ko-KR" sz="600" dirty="0">
                <a:latin typeface="+mn-ea"/>
              </a:rPr>
              <a:t>PPID</a:t>
            </a:r>
          </a:p>
        </p:txBody>
      </p:sp>
      <p:sp>
        <p:nvSpPr>
          <p:cNvPr id="29" name="TextBox 28">
            <a:extLst>
              <a:ext uri="{FF2B5EF4-FFF2-40B4-BE49-F238E27FC236}">
                <a16:creationId xmlns:a16="http://schemas.microsoft.com/office/drawing/2014/main" id="{3FD81779-5217-4D1D-B9BD-73D0C5E0C43D}"/>
              </a:ext>
            </a:extLst>
          </p:cNvPr>
          <p:cNvSpPr txBox="1"/>
          <p:nvPr/>
        </p:nvSpPr>
        <p:spPr>
          <a:xfrm>
            <a:off x="2586534" y="2783944"/>
            <a:ext cx="597524" cy="213007"/>
          </a:xfrm>
          <a:prstGeom prst="rect">
            <a:avLst/>
          </a:prstGeom>
          <a:solidFill>
            <a:schemeClr val="bg1"/>
          </a:solidFill>
          <a:ln>
            <a:solidFill>
              <a:srgbClr val="FFC000"/>
            </a:solidFill>
          </a:ln>
        </p:spPr>
        <p:txBody>
          <a:bodyPr wrap="square" rtlCol="0">
            <a:spAutoFit/>
          </a:bodyPr>
          <a:lstStyle/>
          <a:p>
            <a:pPr>
              <a:lnSpc>
                <a:spcPct val="150000"/>
              </a:lnSpc>
            </a:pPr>
            <a:r>
              <a:rPr lang="en-US" altLang="ko-KR" sz="600">
                <a:latin typeface="+mn-ea"/>
              </a:rPr>
              <a:t>CPU </a:t>
            </a:r>
            <a:r>
              <a:rPr lang="ko-KR" altLang="en-US" sz="600" dirty="0">
                <a:latin typeface="+mn-ea"/>
              </a:rPr>
              <a:t>사용량</a:t>
            </a:r>
            <a:endParaRPr lang="en-US" altLang="ko-KR" sz="600" dirty="0">
              <a:latin typeface="+mn-ea"/>
            </a:endParaRPr>
          </a:p>
        </p:txBody>
      </p:sp>
      <p:sp>
        <p:nvSpPr>
          <p:cNvPr id="31" name="TextBox 30">
            <a:extLst>
              <a:ext uri="{FF2B5EF4-FFF2-40B4-BE49-F238E27FC236}">
                <a16:creationId xmlns:a16="http://schemas.microsoft.com/office/drawing/2014/main" id="{363D19E9-D709-469F-B96F-5A35672942E7}"/>
              </a:ext>
            </a:extLst>
          </p:cNvPr>
          <p:cNvSpPr txBox="1"/>
          <p:nvPr/>
        </p:nvSpPr>
        <p:spPr>
          <a:xfrm>
            <a:off x="3950928" y="2781867"/>
            <a:ext cx="687623" cy="213007"/>
          </a:xfrm>
          <a:prstGeom prst="rect">
            <a:avLst/>
          </a:prstGeom>
          <a:solidFill>
            <a:schemeClr val="bg1"/>
          </a:solidFill>
          <a:ln>
            <a:solidFill>
              <a:srgbClr val="FFC000"/>
            </a:solidFill>
          </a:ln>
        </p:spPr>
        <p:txBody>
          <a:bodyPr wrap="square" rtlCol="0">
            <a:spAutoFit/>
          </a:bodyPr>
          <a:lstStyle/>
          <a:p>
            <a:pPr>
              <a:lnSpc>
                <a:spcPct val="150000"/>
              </a:lnSpc>
            </a:pPr>
            <a:r>
              <a:rPr lang="en-US" altLang="ko-KR" sz="600" dirty="0">
                <a:latin typeface="+mn-ea"/>
              </a:rPr>
              <a:t>CPU</a:t>
            </a:r>
            <a:r>
              <a:rPr lang="ko-KR" altLang="en-US" sz="600" dirty="0">
                <a:latin typeface="+mn-ea"/>
              </a:rPr>
              <a:t> 사용 시간</a:t>
            </a:r>
            <a:endParaRPr lang="en-US" altLang="ko-KR" sz="600" dirty="0">
              <a:latin typeface="+mn-ea"/>
            </a:endParaRPr>
          </a:p>
        </p:txBody>
      </p:sp>
      <p:sp>
        <p:nvSpPr>
          <p:cNvPr id="33" name="TextBox 32">
            <a:extLst>
              <a:ext uri="{FF2B5EF4-FFF2-40B4-BE49-F238E27FC236}">
                <a16:creationId xmlns:a16="http://schemas.microsoft.com/office/drawing/2014/main" id="{97E956B2-91E5-4709-8FAD-12A8A37104B4}"/>
              </a:ext>
            </a:extLst>
          </p:cNvPr>
          <p:cNvSpPr txBox="1"/>
          <p:nvPr/>
        </p:nvSpPr>
        <p:spPr>
          <a:xfrm>
            <a:off x="4730348" y="2781657"/>
            <a:ext cx="993779" cy="213007"/>
          </a:xfrm>
          <a:prstGeom prst="rect">
            <a:avLst/>
          </a:prstGeom>
          <a:solidFill>
            <a:schemeClr val="bg1"/>
          </a:solidFill>
          <a:ln>
            <a:solidFill>
              <a:srgbClr val="FFC000"/>
            </a:solidFill>
          </a:ln>
        </p:spPr>
        <p:txBody>
          <a:bodyPr wrap="square" rtlCol="0">
            <a:spAutoFit/>
          </a:bodyPr>
          <a:lstStyle/>
          <a:p>
            <a:pPr>
              <a:lnSpc>
                <a:spcPct val="150000"/>
              </a:lnSpc>
            </a:pPr>
            <a:r>
              <a:rPr lang="ko-KR" altLang="en-US" sz="600" dirty="0">
                <a:latin typeface="+mn-ea"/>
              </a:rPr>
              <a:t>프로세스 실행 명령어</a:t>
            </a:r>
            <a:endParaRPr lang="en-US" altLang="ko-KR" sz="600" dirty="0">
              <a:latin typeface="+mn-ea"/>
            </a:endParaRPr>
          </a:p>
        </p:txBody>
      </p:sp>
      <p:sp>
        <p:nvSpPr>
          <p:cNvPr id="35" name="직사각형 34">
            <a:extLst>
              <a:ext uri="{FF2B5EF4-FFF2-40B4-BE49-F238E27FC236}">
                <a16:creationId xmlns:a16="http://schemas.microsoft.com/office/drawing/2014/main" id="{55C1CF45-5860-4D99-843A-70240B6395DF}"/>
              </a:ext>
            </a:extLst>
          </p:cNvPr>
          <p:cNvSpPr/>
          <p:nvPr/>
        </p:nvSpPr>
        <p:spPr>
          <a:xfrm>
            <a:off x="1152594" y="2456810"/>
            <a:ext cx="341063" cy="116967"/>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37" name="직사각형 36">
            <a:extLst>
              <a:ext uri="{FF2B5EF4-FFF2-40B4-BE49-F238E27FC236}">
                <a16:creationId xmlns:a16="http://schemas.microsoft.com/office/drawing/2014/main" id="{6AF91996-CDAB-4097-8215-EB4C2D3D10E4}"/>
              </a:ext>
            </a:extLst>
          </p:cNvPr>
          <p:cNvSpPr/>
          <p:nvPr/>
        </p:nvSpPr>
        <p:spPr>
          <a:xfrm>
            <a:off x="1743197" y="2452903"/>
            <a:ext cx="414553" cy="120875"/>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39" name="직사각형 38">
            <a:extLst>
              <a:ext uri="{FF2B5EF4-FFF2-40B4-BE49-F238E27FC236}">
                <a16:creationId xmlns:a16="http://schemas.microsoft.com/office/drawing/2014/main" id="{1BE94BA7-820C-4436-AA55-4366DA5F5904}"/>
              </a:ext>
            </a:extLst>
          </p:cNvPr>
          <p:cNvSpPr/>
          <p:nvPr/>
        </p:nvSpPr>
        <p:spPr>
          <a:xfrm>
            <a:off x="2389965" y="2452903"/>
            <a:ext cx="129806" cy="116967"/>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1" name="직사각형 40">
            <a:extLst>
              <a:ext uri="{FF2B5EF4-FFF2-40B4-BE49-F238E27FC236}">
                <a16:creationId xmlns:a16="http://schemas.microsoft.com/office/drawing/2014/main" id="{644715F8-3E02-4485-9EE8-ED6EBD0D4480}"/>
              </a:ext>
            </a:extLst>
          </p:cNvPr>
          <p:cNvSpPr/>
          <p:nvPr/>
        </p:nvSpPr>
        <p:spPr>
          <a:xfrm>
            <a:off x="2604120" y="2452301"/>
            <a:ext cx="90409" cy="116967"/>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3" name="직사각형 42">
            <a:extLst>
              <a:ext uri="{FF2B5EF4-FFF2-40B4-BE49-F238E27FC236}">
                <a16:creationId xmlns:a16="http://schemas.microsoft.com/office/drawing/2014/main" id="{5399015B-8FE0-4952-B0F8-AD8A40D8C71E}"/>
              </a:ext>
            </a:extLst>
          </p:cNvPr>
          <p:cNvSpPr/>
          <p:nvPr/>
        </p:nvSpPr>
        <p:spPr>
          <a:xfrm>
            <a:off x="2738151" y="2449289"/>
            <a:ext cx="341063" cy="116967"/>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5" name="직사각형 44">
            <a:extLst>
              <a:ext uri="{FF2B5EF4-FFF2-40B4-BE49-F238E27FC236}">
                <a16:creationId xmlns:a16="http://schemas.microsoft.com/office/drawing/2014/main" id="{0FA530D5-6285-415E-A1E2-A47BB2747EBD}"/>
              </a:ext>
            </a:extLst>
          </p:cNvPr>
          <p:cNvSpPr/>
          <p:nvPr/>
        </p:nvSpPr>
        <p:spPr>
          <a:xfrm>
            <a:off x="3718329" y="2450738"/>
            <a:ext cx="551555" cy="116967"/>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7" name="직사각형 46">
            <a:extLst>
              <a:ext uri="{FF2B5EF4-FFF2-40B4-BE49-F238E27FC236}">
                <a16:creationId xmlns:a16="http://schemas.microsoft.com/office/drawing/2014/main" id="{476FA0C1-BA14-4F31-89D5-8383247E0344}"/>
              </a:ext>
            </a:extLst>
          </p:cNvPr>
          <p:cNvSpPr/>
          <p:nvPr/>
        </p:nvSpPr>
        <p:spPr>
          <a:xfrm>
            <a:off x="4327258" y="2455875"/>
            <a:ext cx="1216849" cy="116967"/>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48" name="연결선: 꺾임 47">
            <a:extLst>
              <a:ext uri="{FF2B5EF4-FFF2-40B4-BE49-F238E27FC236}">
                <a16:creationId xmlns:a16="http://schemas.microsoft.com/office/drawing/2014/main" id="{BBBBDBBA-B4D6-454C-B0BE-DDAE08CCF2E1}"/>
              </a:ext>
            </a:extLst>
          </p:cNvPr>
          <p:cNvCxnSpPr>
            <a:cxnSpLocks/>
            <a:stCxn id="35" idx="2"/>
          </p:cNvCxnSpPr>
          <p:nvPr/>
        </p:nvCxnSpPr>
        <p:spPr>
          <a:xfrm rot="16200000" flipH="1">
            <a:off x="1277448" y="2619454"/>
            <a:ext cx="207880" cy="11652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CF8694BA-D0B8-4442-A762-516CDFB144A1}"/>
              </a:ext>
            </a:extLst>
          </p:cNvPr>
          <p:cNvCxnSpPr>
            <a:cxnSpLocks/>
            <a:stCxn id="37" idx="2"/>
            <a:endCxn id="10" idx="0"/>
          </p:cNvCxnSpPr>
          <p:nvPr/>
        </p:nvCxnSpPr>
        <p:spPr>
          <a:xfrm rot="16200000" flipH="1">
            <a:off x="1860468" y="2663784"/>
            <a:ext cx="210167" cy="3015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5363373A-71DB-47FD-8A8C-6CEE883E03D1}"/>
              </a:ext>
            </a:extLst>
          </p:cNvPr>
          <p:cNvCxnSpPr>
            <a:cxnSpLocks/>
            <a:endCxn id="27" idx="0"/>
          </p:cNvCxnSpPr>
          <p:nvPr/>
        </p:nvCxnSpPr>
        <p:spPr>
          <a:xfrm rot="5400000">
            <a:off x="2297518" y="2635363"/>
            <a:ext cx="211101" cy="8606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id="{9D7DB3CE-BB14-435E-BF4B-C97B3FE51D7B}"/>
              </a:ext>
            </a:extLst>
          </p:cNvPr>
          <p:cNvCxnSpPr>
            <a:cxnSpLocks/>
            <a:stCxn id="41" idx="2"/>
            <a:endCxn id="29" idx="0"/>
          </p:cNvCxnSpPr>
          <p:nvPr/>
        </p:nvCxnSpPr>
        <p:spPr>
          <a:xfrm rot="16200000" flipH="1">
            <a:off x="2659972" y="2558620"/>
            <a:ext cx="214676" cy="23597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068A2B0E-BECD-4D0F-AA49-515DBD0A6B72}"/>
              </a:ext>
            </a:extLst>
          </p:cNvPr>
          <p:cNvCxnSpPr>
            <a:cxnSpLocks/>
            <a:stCxn id="43" idx="2"/>
            <a:endCxn id="12" idx="0"/>
          </p:cNvCxnSpPr>
          <p:nvPr/>
        </p:nvCxnSpPr>
        <p:spPr>
          <a:xfrm rot="16200000" flipH="1">
            <a:off x="3112498" y="2362441"/>
            <a:ext cx="215612" cy="62324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연결선: 꺾임 65">
            <a:extLst>
              <a:ext uri="{FF2B5EF4-FFF2-40B4-BE49-F238E27FC236}">
                <a16:creationId xmlns:a16="http://schemas.microsoft.com/office/drawing/2014/main" id="{1FC28400-F3D8-4E2A-85DD-FC5E85BCB638}"/>
              </a:ext>
            </a:extLst>
          </p:cNvPr>
          <p:cNvCxnSpPr>
            <a:cxnSpLocks/>
            <a:stCxn id="45" idx="2"/>
            <a:endCxn id="31" idx="0"/>
          </p:cNvCxnSpPr>
          <p:nvPr/>
        </p:nvCxnSpPr>
        <p:spPr>
          <a:xfrm rot="16200000" flipH="1">
            <a:off x="4037342" y="2524469"/>
            <a:ext cx="214162" cy="30063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연결선: 꺾임 69">
            <a:extLst>
              <a:ext uri="{FF2B5EF4-FFF2-40B4-BE49-F238E27FC236}">
                <a16:creationId xmlns:a16="http://schemas.microsoft.com/office/drawing/2014/main" id="{85CB279B-DBDF-4052-8971-A8B7123E80B3}"/>
              </a:ext>
            </a:extLst>
          </p:cNvPr>
          <p:cNvCxnSpPr>
            <a:cxnSpLocks/>
            <a:stCxn id="47" idx="2"/>
            <a:endCxn id="33" idx="0"/>
          </p:cNvCxnSpPr>
          <p:nvPr/>
        </p:nvCxnSpPr>
        <p:spPr>
          <a:xfrm rot="16200000" flipH="1">
            <a:off x="4977053" y="2531471"/>
            <a:ext cx="208815" cy="2915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직사각형 75">
            <a:extLst>
              <a:ext uri="{FF2B5EF4-FFF2-40B4-BE49-F238E27FC236}">
                <a16:creationId xmlns:a16="http://schemas.microsoft.com/office/drawing/2014/main" id="{69578A62-40B8-4666-923F-AC95B8ED9BF3}"/>
              </a:ext>
            </a:extLst>
          </p:cNvPr>
          <p:cNvSpPr/>
          <p:nvPr/>
        </p:nvSpPr>
        <p:spPr>
          <a:xfrm>
            <a:off x="1093202" y="4385455"/>
            <a:ext cx="1084532" cy="44470"/>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77" name="연결선: 꺾임 76">
            <a:extLst>
              <a:ext uri="{FF2B5EF4-FFF2-40B4-BE49-F238E27FC236}">
                <a16:creationId xmlns:a16="http://schemas.microsoft.com/office/drawing/2014/main" id="{BBDA5855-CD0A-4CF7-B046-0D553E248A18}"/>
              </a:ext>
            </a:extLst>
          </p:cNvPr>
          <p:cNvCxnSpPr>
            <a:cxnSpLocks/>
            <a:stCxn id="76" idx="3"/>
            <a:endCxn id="81" idx="1"/>
          </p:cNvCxnSpPr>
          <p:nvPr/>
        </p:nvCxnSpPr>
        <p:spPr>
          <a:xfrm flipV="1">
            <a:off x="2177734" y="4354204"/>
            <a:ext cx="2592026" cy="53486"/>
          </a:xfrm>
          <a:prstGeom prst="bentConnector3">
            <a:avLst>
              <a:gd name="adj1" fmla="val 63210"/>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65CE9754-5F81-4E5D-9E24-ADF0DFA22FC5}"/>
              </a:ext>
            </a:extLst>
          </p:cNvPr>
          <p:cNvSpPr txBox="1"/>
          <p:nvPr/>
        </p:nvSpPr>
        <p:spPr>
          <a:xfrm>
            <a:off x="4769760" y="4247700"/>
            <a:ext cx="2250249" cy="213007"/>
          </a:xfrm>
          <a:prstGeom prst="rect">
            <a:avLst/>
          </a:prstGeom>
          <a:solidFill>
            <a:schemeClr val="bg1"/>
          </a:solidFill>
          <a:ln>
            <a:solidFill>
              <a:srgbClr val="FFC000"/>
            </a:solidFill>
          </a:ln>
        </p:spPr>
        <p:txBody>
          <a:bodyPr wrap="square" rtlCol="0">
            <a:spAutoFit/>
          </a:bodyPr>
          <a:lstStyle/>
          <a:p>
            <a:pPr>
              <a:lnSpc>
                <a:spcPct val="150000"/>
              </a:lnSpc>
            </a:pPr>
            <a:r>
              <a:rPr lang="ko-KR" altLang="en-US" sz="600" dirty="0">
                <a:latin typeface="+mn-ea"/>
              </a:rPr>
              <a:t>서비스명</a:t>
            </a:r>
            <a:endParaRPr lang="en-US" altLang="ko-KR" sz="600" dirty="0">
              <a:latin typeface="+mn-ea"/>
            </a:endParaRPr>
          </a:p>
        </p:txBody>
      </p:sp>
      <p:sp>
        <p:nvSpPr>
          <p:cNvPr id="85" name="직사각형 84">
            <a:extLst>
              <a:ext uri="{FF2B5EF4-FFF2-40B4-BE49-F238E27FC236}">
                <a16:creationId xmlns:a16="http://schemas.microsoft.com/office/drawing/2014/main" id="{ECDDF739-21F4-42E1-8703-F3E02C7E85EF}"/>
              </a:ext>
            </a:extLst>
          </p:cNvPr>
          <p:cNvSpPr/>
          <p:nvPr/>
        </p:nvSpPr>
        <p:spPr>
          <a:xfrm>
            <a:off x="2663788" y="4437361"/>
            <a:ext cx="225265" cy="43295"/>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86" name="연결선: 꺾임 85">
            <a:extLst>
              <a:ext uri="{FF2B5EF4-FFF2-40B4-BE49-F238E27FC236}">
                <a16:creationId xmlns:a16="http://schemas.microsoft.com/office/drawing/2014/main" id="{BC8F9383-6C86-4AC2-8EBD-E04E4932BA7B}"/>
              </a:ext>
            </a:extLst>
          </p:cNvPr>
          <p:cNvCxnSpPr>
            <a:cxnSpLocks/>
            <a:stCxn id="85" idx="3"/>
            <a:endCxn id="90" idx="1"/>
          </p:cNvCxnSpPr>
          <p:nvPr/>
        </p:nvCxnSpPr>
        <p:spPr>
          <a:xfrm>
            <a:off x="2889053" y="4459009"/>
            <a:ext cx="1880707" cy="216494"/>
          </a:xfrm>
          <a:prstGeom prst="bentConnector3">
            <a:avLst>
              <a:gd name="adj1" fmla="val 5124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52D04858-0465-41ED-BD53-D627ECCAB14B}"/>
              </a:ext>
            </a:extLst>
          </p:cNvPr>
          <p:cNvSpPr txBox="1"/>
          <p:nvPr/>
        </p:nvSpPr>
        <p:spPr>
          <a:xfrm>
            <a:off x="4769760" y="4568999"/>
            <a:ext cx="2250249" cy="213007"/>
          </a:xfrm>
          <a:prstGeom prst="rect">
            <a:avLst/>
          </a:prstGeom>
          <a:solidFill>
            <a:schemeClr val="bg1"/>
          </a:solidFill>
          <a:ln>
            <a:solidFill>
              <a:srgbClr val="FFC000"/>
            </a:solidFill>
          </a:ln>
        </p:spPr>
        <p:txBody>
          <a:bodyPr wrap="square" rtlCol="0">
            <a:spAutoFit/>
          </a:bodyPr>
          <a:lstStyle/>
          <a:p>
            <a:pPr>
              <a:lnSpc>
                <a:spcPct val="150000"/>
              </a:lnSpc>
            </a:pPr>
            <a:r>
              <a:rPr lang="ko-KR" altLang="en-US" sz="600" dirty="0" err="1">
                <a:latin typeface="+mn-ea"/>
              </a:rPr>
              <a:t>부트시</a:t>
            </a:r>
            <a:r>
              <a:rPr lang="ko-KR" altLang="en-US" sz="600" dirty="0">
                <a:latin typeface="+mn-ea"/>
              </a:rPr>
              <a:t> 실행여부 </a:t>
            </a:r>
            <a:r>
              <a:rPr lang="en-US" altLang="ko-KR" sz="600" dirty="0">
                <a:latin typeface="+mn-ea"/>
              </a:rPr>
              <a:t>(</a:t>
            </a:r>
            <a:r>
              <a:rPr lang="en-US" altLang="ko-KR" sz="600" dirty="0" err="1">
                <a:latin typeface="+mn-ea"/>
              </a:rPr>
              <a:t>enableed</a:t>
            </a:r>
            <a:r>
              <a:rPr lang="en-US" altLang="ko-KR" sz="600" dirty="0">
                <a:latin typeface="+mn-ea"/>
              </a:rPr>
              <a:t>:</a:t>
            </a:r>
            <a:r>
              <a:rPr lang="ko-KR" altLang="en-US" sz="600" dirty="0">
                <a:latin typeface="+mn-ea"/>
              </a:rPr>
              <a:t>자동실행</a:t>
            </a:r>
            <a:r>
              <a:rPr lang="en-US" altLang="ko-KR" sz="600" dirty="0">
                <a:latin typeface="+mn-ea"/>
              </a:rPr>
              <a:t>, disabled:</a:t>
            </a:r>
            <a:r>
              <a:rPr lang="ko-KR" altLang="en-US" sz="600" dirty="0">
                <a:latin typeface="+mn-ea"/>
              </a:rPr>
              <a:t>수동실행</a:t>
            </a:r>
            <a:r>
              <a:rPr lang="en-US" altLang="ko-KR" sz="600" dirty="0">
                <a:latin typeface="+mn-ea"/>
              </a:rPr>
              <a:t>)</a:t>
            </a:r>
          </a:p>
        </p:txBody>
      </p:sp>
      <p:sp>
        <p:nvSpPr>
          <p:cNvPr id="97" name="직사각형 96">
            <a:extLst>
              <a:ext uri="{FF2B5EF4-FFF2-40B4-BE49-F238E27FC236}">
                <a16:creationId xmlns:a16="http://schemas.microsoft.com/office/drawing/2014/main" id="{1B5E670D-0234-4292-852B-607915F2C70B}"/>
              </a:ext>
            </a:extLst>
          </p:cNvPr>
          <p:cNvSpPr/>
          <p:nvPr/>
        </p:nvSpPr>
        <p:spPr>
          <a:xfrm>
            <a:off x="1026580" y="5067181"/>
            <a:ext cx="3329038" cy="540060"/>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98" name="연결선: 꺾임 97">
            <a:extLst>
              <a:ext uri="{FF2B5EF4-FFF2-40B4-BE49-F238E27FC236}">
                <a16:creationId xmlns:a16="http://schemas.microsoft.com/office/drawing/2014/main" id="{3CCF093E-463B-48CF-BA99-04B03DB2C3D8}"/>
              </a:ext>
            </a:extLst>
          </p:cNvPr>
          <p:cNvCxnSpPr>
            <a:cxnSpLocks/>
            <a:stCxn id="97" idx="3"/>
            <a:endCxn id="102" idx="1"/>
          </p:cNvCxnSpPr>
          <p:nvPr/>
        </p:nvCxnSpPr>
        <p:spPr>
          <a:xfrm>
            <a:off x="4355618" y="5337211"/>
            <a:ext cx="414403" cy="137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0EBFCB25-3E62-4C54-B6B2-9AE13F584DA2}"/>
              </a:ext>
            </a:extLst>
          </p:cNvPr>
          <p:cNvSpPr txBox="1"/>
          <p:nvPr/>
        </p:nvSpPr>
        <p:spPr>
          <a:xfrm>
            <a:off x="4770021" y="5232085"/>
            <a:ext cx="2249987" cy="213007"/>
          </a:xfrm>
          <a:prstGeom prst="rect">
            <a:avLst/>
          </a:prstGeom>
          <a:solidFill>
            <a:schemeClr val="bg1"/>
          </a:solidFill>
          <a:ln>
            <a:solidFill>
              <a:srgbClr val="FFC000"/>
            </a:solidFill>
          </a:ln>
        </p:spPr>
        <p:txBody>
          <a:bodyPr wrap="square" rtlCol="0">
            <a:spAutoFit/>
          </a:bodyPr>
          <a:lstStyle/>
          <a:p>
            <a:pPr>
              <a:lnSpc>
                <a:spcPct val="150000"/>
              </a:lnSpc>
            </a:pPr>
            <a:r>
              <a:rPr lang="ko-KR" altLang="en-US" sz="600" dirty="0">
                <a:latin typeface="+mn-ea"/>
              </a:rPr>
              <a:t>프로그램 </a:t>
            </a:r>
            <a:r>
              <a:rPr lang="ko-KR" altLang="en-US" sz="600" dirty="0" err="1">
                <a:latin typeface="+mn-ea"/>
              </a:rPr>
              <a:t>메세지</a:t>
            </a:r>
            <a:endParaRPr lang="en-US" altLang="ko-KR" sz="600" dirty="0">
              <a:latin typeface="+mn-ea"/>
            </a:endParaRPr>
          </a:p>
        </p:txBody>
      </p:sp>
    </p:spTree>
    <p:extLst>
      <p:ext uri="{BB962C8B-B14F-4D97-AF65-F5344CB8AC3E}">
        <p14:creationId xmlns:p14="http://schemas.microsoft.com/office/powerpoint/2010/main" val="37500936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a:extLst>
              <a:ext uri="{FF2B5EF4-FFF2-40B4-BE49-F238E27FC236}">
                <a16:creationId xmlns:a16="http://schemas.microsoft.com/office/drawing/2014/main" id="{D368819B-709B-4B8D-97C8-41ABB729EE99}"/>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4" name="TextBox 3">
            <a:extLst>
              <a:ext uri="{FF2B5EF4-FFF2-40B4-BE49-F238E27FC236}">
                <a16:creationId xmlns:a16="http://schemas.microsoft.com/office/drawing/2014/main" id="{8A7D4149-75E2-4B99-8230-C609AA1ACBFD}"/>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2) </a:t>
            </a:r>
            <a:r>
              <a:rPr lang="ko-KR" altLang="en-US" sz="1200" b="1" dirty="0">
                <a:latin typeface="+mn-ea"/>
              </a:rPr>
              <a:t>서비스 관리 </a:t>
            </a: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7. </a:t>
            </a:r>
            <a:r>
              <a:rPr lang="ko-KR" altLang="en-US" sz="2000" dirty="0">
                <a:latin typeface="+mj-ea"/>
              </a:rPr>
              <a:t>클라우드 서비스 관리 </a:t>
            </a:r>
            <a:r>
              <a:rPr lang="en-US" altLang="ko-KR" sz="2000" dirty="0">
                <a:latin typeface="+mj-ea"/>
              </a:rPr>
              <a:t>(2/3)</a:t>
            </a:r>
            <a:endParaRPr kumimoji="1" lang="x-none" altLang="en-US" sz="2000" dirty="0">
              <a:latin typeface="+mj-ea"/>
            </a:endParaRPr>
          </a:p>
        </p:txBody>
      </p:sp>
      <p:sp>
        <p:nvSpPr>
          <p:cNvPr id="3" name="TextBox 2">
            <a:extLst>
              <a:ext uri="{FF2B5EF4-FFF2-40B4-BE49-F238E27FC236}">
                <a16:creationId xmlns:a16="http://schemas.microsoft.com/office/drawing/2014/main" id="{27F02D05-3CC4-4B79-9E1F-B370B607795D}"/>
              </a:ext>
            </a:extLst>
          </p:cNvPr>
          <p:cNvSpPr txBox="1"/>
          <p:nvPr/>
        </p:nvSpPr>
        <p:spPr>
          <a:xfrm>
            <a:off x="575556" y="1268760"/>
            <a:ext cx="8100900" cy="5042599"/>
          </a:xfrm>
          <a:prstGeom prst="rect">
            <a:avLst/>
          </a:prstGeom>
          <a:noFill/>
        </p:spPr>
        <p:txBody>
          <a:bodyPr wrap="square" rtlCol="0">
            <a:spAutoFit/>
          </a:bodyPr>
          <a:lstStyle/>
          <a:p>
            <a:pPr>
              <a:lnSpc>
                <a:spcPct val="150000"/>
              </a:lnSpc>
            </a:pPr>
            <a:r>
              <a:rPr lang="ko-KR" altLang="en-US" sz="1200" dirty="0">
                <a:latin typeface="+mn-ea"/>
              </a:rPr>
              <a:t>서비스 관리 명령어는 </a:t>
            </a:r>
            <a:r>
              <a:rPr lang="en-US" altLang="ko-KR" sz="1200" dirty="0">
                <a:latin typeface="+mn-ea"/>
              </a:rPr>
              <a:t>root </a:t>
            </a:r>
            <a:r>
              <a:rPr lang="ko-KR" altLang="en-US" sz="1200" dirty="0">
                <a:latin typeface="+mn-ea"/>
              </a:rPr>
              <a:t>권한으로 실행</a:t>
            </a: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서비스 시작 </a:t>
            </a:r>
            <a:endParaRPr lang="en-US" altLang="ko-KR" sz="1200" dirty="0">
              <a:latin typeface="+mn-ea"/>
            </a:endParaRPr>
          </a:p>
          <a:p>
            <a:pPr>
              <a:lnSpc>
                <a:spcPct val="150000"/>
              </a:lnSpc>
            </a:pPr>
            <a:r>
              <a:rPr lang="en-US" altLang="ko-KR" sz="1200" b="1" dirty="0">
                <a:latin typeface="+mn-ea"/>
              </a:rPr>
              <a:t>     </a:t>
            </a:r>
            <a:r>
              <a:rPr lang="en-US" altLang="ko-KR" sz="1200" b="1" dirty="0" err="1">
                <a:latin typeface="+mn-ea"/>
              </a:rPr>
              <a:t>systemctl</a:t>
            </a:r>
            <a:r>
              <a:rPr lang="en-US" altLang="ko-KR" sz="1200" b="1" dirty="0">
                <a:latin typeface="+mn-ea"/>
              </a:rPr>
              <a:t> start {</a:t>
            </a:r>
            <a:r>
              <a:rPr lang="ko-KR" altLang="en-US" sz="1200" b="1" dirty="0">
                <a:latin typeface="+mn-ea"/>
              </a:rPr>
              <a:t>서비스명</a:t>
            </a:r>
            <a:r>
              <a:rPr lang="en-US" altLang="ko-KR" sz="1200" b="1" dirty="0">
                <a:latin typeface="+mn-ea"/>
              </a:rPr>
              <a:t>}</a:t>
            </a:r>
          </a:p>
          <a:p>
            <a:pPr>
              <a:lnSpc>
                <a:spcPct val="150000"/>
              </a:lnSpc>
            </a:pPr>
            <a:r>
              <a:rPr lang="en-US" altLang="ko-KR" sz="1200" b="1" dirty="0">
                <a:latin typeface="+mn-ea"/>
              </a:rPr>
              <a:t>     </a:t>
            </a:r>
            <a:r>
              <a:rPr lang="en-US" altLang="ko-KR" sz="1200" dirty="0">
                <a:latin typeface="+mn-ea"/>
              </a:rPr>
              <a:t>ex)</a:t>
            </a:r>
            <a:r>
              <a:rPr lang="ko-KR" altLang="en-US" sz="1200" dirty="0">
                <a:latin typeface="+mn-ea"/>
              </a:rPr>
              <a:t> </a:t>
            </a:r>
            <a:r>
              <a:rPr lang="en-US" altLang="ko-KR" sz="1200" b="1" dirty="0" err="1">
                <a:latin typeface="+mn-ea"/>
              </a:rPr>
              <a:t>systemctl</a:t>
            </a:r>
            <a:r>
              <a:rPr lang="en-US" altLang="ko-KR" sz="1200" b="1" dirty="0">
                <a:latin typeface="+mn-ea"/>
              </a:rPr>
              <a:t> start gather </a:t>
            </a:r>
            <a:r>
              <a:rPr lang="en-US" altLang="ko-KR" sz="1200" dirty="0">
                <a:latin typeface="+mn-ea"/>
              </a:rPr>
              <a:t>(OPC UA </a:t>
            </a:r>
            <a:r>
              <a:rPr lang="ko-KR" altLang="en-US" sz="1200" dirty="0">
                <a:latin typeface="+mn-ea"/>
              </a:rPr>
              <a:t>프로토콜 기반 데이터 수집 에이전트 시작</a:t>
            </a:r>
            <a:r>
              <a:rPr lang="en-US" altLang="ko-KR" sz="1200" dirty="0">
                <a:latin typeface="+mn-ea"/>
              </a:rPr>
              <a:t>)</a:t>
            </a: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서비스 중지</a:t>
            </a:r>
            <a:endParaRPr lang="en-US" altLang="ko-KR" sz="1200" dirty="0">
              <a:latin typeface="+mn-ea"/>
            </a:endParaRPr>
          </a:p>
          <a:p>
            <a:pPr>
              <a:lnSpc>
                <a:spcPct val="150000"/>
              </a:lnSpc>
            </a:pPr>
            <a:r>
              <a:rPr lang="en-US" altLang="ko-KR" sz="1200" b="1" dirty="0">
                <a:latin typeface="+mn-ea"/>
              </a:rPr>
              <a:t>     </a:t>
            </a:r>
            <a:r>
              <a:rPr lang="en-US" altLang="ko-KR" sz="1200" b="1" dirty="0" err="1">
                <a:latin typeface="+mn-ea"/>
              </a:rPr>
              <a:t>systemctl</a:t>
            </a:r>
            <a:r>
              <a:rPr lang="en-US" altLang="ko-KR" sz="1200" b="1" dirty="0">
                <a:latin typeface="+mn-ea"/>
              </a:rPr>
              <a:t> stop {</a:t>
            </a:r>
            <a:r>
              <a:rPr lang="ko-KR" altLang="en-US" sz="1200" b="1" dirty="0">
                <a:latin typeface="+mn-ea"/>
              </a:rPr>
              <a:t>서비스명</a:t>
            </a:r>
            <a:r>
              <a:rPr lang="en-US" altLang="ko-KR" sz="1200" b="1" dirty="0">
                <a:latin typeface="+mn-ea"/>
              </a:rPr>
              <a:t>}</a:t>
            </a:r>
          </a:p>
          <a:p>
            <a:pPr>
              <a:lnSpc>
                <a:spcPct val="150000"/>
              </a:lnSpc>
            </a:pPr>
            <a:r>
              <a:rPr lang="en-US" altLang="ko-KR" sz="1200" dirty="0">
                <a:latin typeface="+mn-ea"/>
              </a:rPr>
              <a:t>     ex)</a:t>
            </a:r>
            <a:r>
              <a:rPr lang="ko-KR" altLang="en-US" sz="1200" dirty="0">
                <a:latin typeface="+mn-ea"/>
              </a:rPr>
              <a:t> </a:t>
            </a:r>
            <a:r>
              <a:rPr lang="en-US" altLang="ko-KR" sz="1200" b="1" dirty="0" err="1">
                <a:latin typeface="+mn-ea"/>
              </a:rPr>
              <a:t>systemctl</a:t>
            </a:r>
            <a:r>
              <a:rPr lang="en-US" altLang="ko-KR" sz="1200" b="1" dirty="0">
                <a:latin typeface="+mn-ea"/>
              </a:rPr>
              <a:t> stop Grafana-server </a:t>
            </a:r>
            <a:r>
              <a:rPr lang="en-US" altLang="ko-KR" sz="1200" dirty="0">
                <a:latin typeface="+mn-ea"/>
              </a:rPr>
              <a:t>(</a:t>
            </a:r>
            <a:r>
              <a:rPr lang="ko-KR" altLang="ko-KR" sz="1200" kern="100" dirty="0" err="1">
                <a:latin typeface="+mn-ea"/>
              </a:rPr>
              <a:t>대쉬보드</a:t>
            </a:r>
            <a:r>
              <a:rPr lang="en-US" altLang="ko-KR" sz="1200" kern="100" dirty="0">
                <a:latin typeface="+mn-ea"/>
              </a:rPr>
              <a:t>, </a:t>
            </a:r>
            <a:r>
              <a:rPr lang="ko-KR" altLang="ko-KR" sz="1200" kern="100" dirty="0">
                <a:latin typeface="+mn-ea"/>
              </a:rPr>
              <a:t>그래프 </a:t>
            </a:r>
            <a:r>
              <a:rPr lang="en-US" altLang="ko-KR" sz="1200" kern="100" dirty="0">
                <a:latin typeface="+mn-ea"/>
              </a:rPr>
              <a:t>UI </a:t>
            </a:r>
            <a:r>
              <a:rPr lang="ko-KR" altLang="ko-KR" sz="1200" kern="100" dirty="0">
                <a:latin typeface="+mn-ea"/>
              </a:rPr>
              <a:t>앱</a:t>
            </a:r>
            <a:r>
              <a:rPr lang="ko-KR" altLang="en-US" sz="1200" dirty="0">
                <a:latin typeface="+mn-ea"/>
              </a:rPr>
              <a:t> 중지</a:t>
            </a:r>
            <a:r>
              <a:rPr lang="en-US" altLang="ko-KR" sz="1200" dirty="0">
                <a:latin typeface="+mn-ea"/>
              </a:rPr>
              <a:t>)</a:t>
            </a: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서비스 재시작</a:t>
            </a:r>
            <a:endParaRPr lang="en-US" altLang="ko-KR" sz="1200" dirty="0">
              <a:latin typeface="+mn-ea"/>
            </a:endParaRPr>
          </a:p>
          <a:p>
            <a:pPr>
              <a:lnSpc>
                <a:spcPct val="150000"/>
              </a:lnSpc>
            </a:pPr>
            <a:r>
              <a:rPr lang="en-US" altLang="ko-KR" sz="1200" b="1" dirty="0">
                <a:latin typeface="+mn-ea"/>
              </a:rPr>
              <a:t>     </a:t>
            </a:r>
            <a:r>
              <a:rPr lang="en-US" altLang="ko-KR" sz="1200" b="1" dirty="0" err="1">
                <a:latin typeface="+mn-ea"/>
              </a:rPr>
              <a:t>systemctl</a:t>
            </a:r>
            <a:r>
              <a:rPr lang="en-US" altLang="ko-KR" sz="1200" b="1" dirty="0">
                <a:latin typeface="+mn-ea"/>
              </a:rPr>
              <a:t> restart {</a:t>
            </a:r>
            <a:r>
              <a:rPr lang="ko-KR" altLang="en-US" sz="1200" b="1" dirty="0">
                <a:latin typeface="+mn-ea"/>
              </a:rPr>
              <a:t>서비스명</a:t>
            </a:r>
            <a:r>
              <a:rPr lang="en-US" altLang="ko-KR" sz="1200" b="1" dirty="0">
                <a:latin typeface="+mn-ea"/>
              </a:rPr>
              <a:t>}</a:t>
            </a:r>
          </a:p>
          <a:p>
            <a:pPr>
              <a:lnSpc>
                <a:spcPct val="150000"/>
              </a:lnSpc>
            </a:pPr>
            <a:r>
              <a:rPr lang="en-US" altLang="ko-KR" sz="1200" dirty="0">
                <a:latin typeface="+mn-ea"/>
              </a:rPr>
              <a:t>     ex)</a:t>
            </a:r>
            <a:r>
              <a:rPr lang="ko-KR" altLang="en-US" sz="1200" dirty="0">
                <a:latin typeface="+mn-ea"/>
              </a:rPr>
              <a:t> </a:t>
            </a:r>
            <a:r>
              <a:rPr lang="en-US" altLang="ko-KR" sz="1200" b="1" dirty="0" err="1">
                <a:latin typeface="+mn-ea"/>
              </a:rPr>
              <a:t>systemctl</a:t>
            </a:r>
            <a:r>
              <a:rPr lang="en-US" altLang="ko-KR" sz="1200" b="1" dirty="0">
                <a:latin typeface="+mn-ea"/>
              </a:rPr>
              <a:t> restart </a:t>
            </a:r>
            <a:r>
              <a:rPr lang="en-US" altLang="ko-KR" sz="1200" b="1" dirty="0" err="1">
                <a:latin typeface="+mn-ea"/>
              </a:rPr>
              <a:t>nginx</a:t>
            </a:r>
            <a:r>
              <a:rPr lang="en-US" altLang="ko-KR" sz="1200" b="1" dirty="0">
                <a:latin typeface="+mn-ea"/>
              </a:rPr>
              <a:t> </a:t>
            </a:r>
            <a:r>
              <a:rPr lang="en-US" altLang="ko-KR" sz="1200" dirty="0">
                <a:latin typeface="+mn-ea"/>
              </a:rPr>
              <a:t>(</a:t>
            </a:r>
            <a:r>
              <a:rPr lang="ko-KR" altLang="en-US" sz="1200" kern="100" dirty="0">
                <a:latin typeface="+mn-ea"/>
              </a:rPr>
              <a:t>클라우드</a:t>
            </a:r>
            <a:r>
              <a:rPr lang="en-US" altLang="ko-KR" sz="1200" kern="100" dirty="0">
                <a:latin typeface="+mn-ea"/>
              </a:rPr>
              <a:t> WEB </a:t>
            </a:r>
            <a:r>
              <a:rPr lang="ko-KR" altLang="ko-KR" sz="1200" kern="100" dirty="0">
                <a:latin typeface="+mn-ea"/>
              </a:rPr>
              <a:t>서버</a:t>
            </a:r>
            <a:r>
              <a:rPr lang="en-US" altLang="ko-KR" sz="1200" kern="100" dirty="0">
                <a:latin typeface="+mn-ea"/>
              </a:rPr>
              <a:t> </a:t>
            </a:r>
            <a:r>
              <a:rPr lang="ko-KR" altLang="en-US" sz="1200" dirty="0">
                <a:latin typeface="+mn-ea"/>
              </a:rPr>
              <a:t>재시작</a:t>
            </a:r>
            <a:r>
              <a:rPr lang="en-US" altLang="ko-KR" sz="1200" dirty="0">
                <a:latin typeface="+mn-ea"/>
              </a:rPr>
              <a:t>)</a:t>
            </a: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서비스 </a:t>
            </a:r>
            <a:r>
              <a:rPr lang="ko-KR" altLang="en-US" sz="1200" dirty="0" err="1">
                <a:latin typeface="+mn-ea"/>
              </a:rPr>
              <a:t>부트시</a:t>
            </a:r>
            <a:r>
              <a:rPr lang="en-US" altLang="ko-KR" sz="1200" dirty="0">
                <a:latin typeface="+mn-ea"/>
              </a:rPr>
              <a:t> </a:t>
            </a:r>
            <a:r>
              <a:rPr lang="ko-KR" altLang="en-US" sz="1200" dirty="0">
                <a:latin typeface="+mn-ea"/>
              </a:rPr>
              <a:t>실행 활성화</a:t>
            </a:r>
            <a:endParaRPr lang="en-US" altLang="ko-KR" sz="1200" dirty="0">
              <a:latin typeface="+mn-ea"/>
            </a:endParaRPr>
          </a:p>
          <a:p>
            <a:pPr>
              <a:lnSpc>
                <a:spcPct val="150000"/>
              </a:lnSpc>
            </a:pPr>
            <a:r>
              <a:rPr lang="en-US" altLang="ko-KR" sz="1200" b="1" dirty="0">
                <a:latin typeface="+mn-ea"/>
              </a:rPr>
              <a:t>     </a:t>
            </a:r>
            <a:r>
              <a:rPr lang="en-US" altLang="ko-KR" sz="1200" b="1" dirty="0" err="1">
                <a:latin typeface="+mn-ea"/>
              </a:rPr>
              <a:t>systemctl</a:t>
            </a:r>
            <a:r>
              <a:rPr lang="en-US" altLang="ko-KR" sz="1200" b="1" dirty="0">
                <a:latin typeface="+mn-ea"/>
              </a:rPr>
              <a:t> enable {</a:t>
            </a:r>
            <a:r>
              <a:rPr lang="ko-KR" altLang="en-US" sz="1200" b="1" dirty="0">
                <a:latin typeface="+mn-ea"/>
              </a:rPr>
              <a:t>서비스명</a:t>
            </a:r>
            <a:r>
              <a:rPr lang="en-US" altLang="ko-KR" sz="1200" b="1" dirty="0">
                <a:latin typeface="+mn-ea"/>
              </a:rPr>
              <a:t>}</a:t>
            </a:r>
          </a:p>
          <a:p>
            <a:pPr>
              <a:lnSpc>
                <a:spcPct val="150000"/>
              </a:lnSpc>
            </a:pPr>
            <a:endParaRPr lang="en-US" altLang="ko-KR" sz="1200" dirty="0">
              <a:latin typeface="+mn-ea"/>
            </a:endParaRPr>
          </a:p>
          <a:p>
            <a:pPr marL="214313" indent="-214313">
              <a:lnSpc>
                <a:spcPct val="150000"/>
              </a:lnSpc>
              <a:buFont typeface="Arial" panose="020B0604020202020204" pitchFamily="34" charset="0"/>
              <a:buChar char="•"/>
            </a:pPr>
            <a:r>
              <a:rPr lang="ko-KR" altLang="en-US" sz="1200" dirty="0">
                <a:latin typeface="+mn-ea"/>
              </a:rPr>
              <a:t>서비스 </a:t>
            </a:r>
            <a:r>
              <a:rPr lang="ko-KR" altLang="en-US" sz="1200" dirty="0" err="1">
                <a:latin typeface="+mn-ea"/>
              </a:rPr>
              <a:t>부트시</a:t>
            </a:r>
            <a:r>
              <a:rPr lang="ko-KR" altLang="en-US" sz="1200" dirty="0">
                <a:latin typeface="+mn-ea"/>
              </a:rPr>
              <a:t> 실행 비활성화</a:t>
            </a:r>
            <a:endParaRPr lang="en-US" altLang="ko-KR" sz="1200" dirty="0">
              <a:latin typeface="+mn-ea"/>
            </a:endParaRPr>
          </a:p>
          <a:p>
            <a:pPr>
              <a:lnSpc>
                <a:spcPct val="150000"/>
              </a:lnSpc>
            </a:pPr>
            <a:r>
              <a:rPr lang="en-US" altLang="ko-KR" sz="1200" b="1" dirty="0">
                <a:latin typeface="+mn-ea"/>
              </a:rPr>
              <a:t>     </a:t>
            </a:r>
            <a:r>
              <a:rPr lang="en-US" altLang="ko-KR" sz="1200" b="1" dirty="0" err="1">
                <a:latin typeface="+mn-ea"/>
              </a:rPr>
              <a:t>systemctl</a:t>
            </a:r>
            <a:r>
              <a:rPr lang="en-US" altLang="ko-KR" sz="1200" b="1" dirty="0">
                <a:latin typeface="+mn-ea"/>
              </a:rPr>
              <a:t> disable {</a:t>
            </a:r>
            <a:r>
              <a:rPr lang="ko-KR" altLang="en-US" sz="1200" b="1" dirty="0">
                <a:latin typeface="+mn-ea"/>
              </a:rPr>
              <a:t>서비스명</a:t>
            </a:r>
            <a:r>
              <a:rPr lang="en-US" altLang="ko-KR" sz="1200" b="1" dirty="0">
                <a:latin typeface="+mn-ea"/>
              </a:rPr>
              <a:t>}</a:t>
            </a:r>
            <a:endParaRPr lang="en-US" altLang="ko-KR" sz="1200" dirty="0">
              <a:latin typeface="+mn-ea"/>
            </a:endParaRPr>
          </a:p>
        </p:txBody>
      </p:sp>
      <p:sp>
        <p:nvSpPr>
          <p:cNvPr id="6" name="矩形: 圆角 124">
            <a:extLst>
              <a:ext uri="{FF2B5EF4-FFF2-40B4-BE49-F238E27FC236}">
                <a16:creationId xmlns:a16="http://schemas.microsoft.com/office/drawing/2014/main" id="{261E8BC4-2DB9-43DA-9E87-8E02ABD1C23B}"/>
              </a:ext>
            </a:extLst>
          </p:cNvPr>
          <p:cNvSpPr/>
          <p:nvPr/>
        </p:nvSpPr>
        <p:spPr>
          <a:xfrm>
            <a:off x="6023828" y="3520691"/>
            <a:ext cx="2520280" cy="242858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nSpc>
                <a:spcPct val="150000"/>
              </a:lnSpc>
              <a:buFont typeface="Arial" panose="020B0604020202020204" pitchFamily="34" charset="0"/>
              <a:buChar char="•"/>
            </a:pPr>
            <a:r>
              <a:rPr lang="ko-KR" altLang="en-US" sz="1200" b="1" dirty="0">
                <a:solidFill>
                  <a:schemeClr val="tx2">
                    <a:lumMod val="75000"/>
                  </a:schemeClr>
                </a:solidFill>
                <a:cs typeface="Courier New" panose="02070309020205020404" pitchFamily="49" charset="0"/>
              </a:rPr>
              <a:t>대표적인 </a:t>
            </a:r>
            <a:r>
              <a:rPr lang="en-US" altLang="ko-KR" sz="1200" b="1" dirty="0" err="1">
                <a:solidFill>
                  <a:schemeClr val="tx2">
                    <a:lumMod val="75000"/>
                  </a:schemeClr>
                </a:solidFill>
                <a:cs typeface="Courier New" panose="02070309020205020404" pitchFamily="49" charset="0"/>
              </a:rPr>
              <a:t>systemd</a:t>
            </a:r>
            <a:r>
              <a:rPr lang="en-US" altLang="ko-KR" sz="1200" b="1" dirty="0">
                <a:solidFill>
                  <a:schemeClr val="tx2">
                    <a:lumMod val="75000"/>
                  </a:schemeClr>
                </a:solidFill>
                <a:cs typeface="Courier New" panose="02070309020205020404" pitchFamily="49" charset="0"/>
              </a:rPr>
              <a:t> </a:t>
            </a:r>
            <a:r>
              <a:rPr lang="ko-KR" altLang="en-US" sz="1200" b="1" dirty="0">
                <a:solidFill>
                  <a:schemeClr val="tx2">
                    <a:lumMod val="75000"/>
                  </a:schemeClr>
                </a:solidFill>
                <a:cs typeface="Courier New" panose="02070309020205020404" pitchFamily="49" charset="0"/>
              </a:rPr>
              <a:t>서비스</a:t>
            </a:r>
            <a:endParaRPr lang="en-US" altLang="ko-KR" sz="1200" b="1" dirty="0">
              <a:solidFill>
                <a:schemeClr val="tx2">
                  <a:lumMod val="75000"/>
                </a:schemeClr>
              </a:solidFill>
              <a:cs typeface="Courier New" panose="02070309020205020404" pitchFamily="49" charset="0"/>
            </a:endParaRPr>
          </a:p>
          <a:p>
            <a:pPr>
              <a:lnSpc>
                <a:spcPct val="150000"/>
              </a:lnSpc>
            </a:pPr>
            <a:r>
              <a:rPr lang="ko-KR" altLang="en-US" sz="1200" b="1" dirty="0">
                <a:solidFill>
                  <a:schemeClr val="tx2">
                    <a:lumMod val="75000"/>
                  </a:schemeClr>
                </a:solidFill>
                <a:cs typeface="Courier New" panose="02070309020205020404" pitchFamily="49" charset="0"/>
              </a:rPr>
              <a:t>   </a:t>
            </a:r>
            <a:r>
              <a:rPr lang="en-US" altLang="ko-KR" sz="1200" b="1" dirty="0">
                <a:solidFill>
                  <a:schemeClr val="tx2">
                    <a:lumMod val="75000"/>
                  </a:schemeClr>
                </a:solidFill>
                <a:cs typeface="Courier New" panose="02070309020205020404" pitchFamily="49" charset="0"/>
              </a:rPr>
              <a:t>/</a:t>
            </a:r>
            <a:r>
              <a:rPr lang="en-US" altLang="ko-KR" sz="1200" b="1" dirty="0" err="1">
                <a:solidFill>
                  <a:schemeClr val="tx2">
                    <a:lumMod val="75000"/>
                  </a:schemeClr>
                </a:solidFill>
                <a:cs typeface="Courier New" panose="02070309020205020404" pitchFamily="49" charset="0"/>
              </a:rPr>
              <a:t>etc</a:t>
            </a:r>
            <a:r>
              <a:rPr lang="en-US" altLang="ko-KR" sz="1200" b="1" dirty="0">
                <a:solidFill>
                  <a:schemeClr val="tx2">
                    <a:lumMod val="75000"/>
                  </a:schemeClr>
                </a:solidFill>
                <a:cs typeface="Courier New" panose="02070309020205020404" pitchFamily="49" charset="0"/>
              </a:rPr>
              <a:t>/</a:t>
            </a:r>
            <a:r>
              <a:rPr lang="en-US" altLang="ko-KR" sz="1200" b="1" dirty="0" err="1">
                <a:solidFill>
                  <a:schemeClr val="tx2">
                    <a:lumMod val="75000"/>
                  </a:schemeClr>
                </a:solidFill>
                <a:cs typeface="Courier New" panose="02070309020205020404" pitchFamily="49" charset="0"/>
              </a:rPr>
              <a:t>systemd</a:t>
            </a:r>
            <a:r>
              <a:rPr lang="en-US" altLang="ko-KR" sz="1200" b="1" dirty="0">
                <a:solidFill>
                  <a:schemeClr val="tx2">
                    <a:lumMod val="75000"/>
                  </a:schemeClr>
                </a:solidFill>
                <a:cs typeface="Courier New" panose="02070309020205020404" pitchFamily="49" charset="0"/>
              </a:rPr>
              <a:t>/system</a:t>
            </a:r>
          </a:p>
          <a:p>
            <a:pPr>
              <a:lnSpc>
                <a:spcPct val="150000"/>
              </a:lnSpc>
            </a:pPr>
            <a:r>
              <a:rPr lang="en-US" altLang="ko-KR" sz="1200" b="1" dirty="0">
                <a:solidFill>
                  <a:schemeClr val="tx2">
                    <a:lumMod val="75000"/>
                  </a:schemeClr>
                </a:solidFill>
                <a:cs typeface="Courier New" panose="02070309020205020404" pitchFamily="49" charset="0"/>
              </a:rPr>
              <a:t>     - </a:t>
            </a:r>
            <a:r>
              <a:rPr lang="en-US" altLang="ko-KR" sz="1200" b="1" dirty="0" err="1">
                <a:solidFill>
                  <a:schemeClr val="tx2">
                    <a:lumMod val="75000"/>
                  </a:schemeClr>
                </a:solidFill>
                <a:cs typeface="Courier New" panose="02070309020205020404" pitchFamily="49" charset="0"/>
              </a:rPr>
              <a:t>django.service</a:t>
            </a:r>
            <a:endParaRPr lang="en-US" altLang="ko-KR" sz="1200" b="1" dirty="0">
              <a:solidFill>
                <a:schemeClr val="tx2">
                  <a:lumMod val="75000"/>
                </a:schemeClr>
              </a:solidFill>
              <a:cs typeface="Courier New" panose="02070309020205020404" pitchFamily="49" charset="0"/>
            </a:endParaRPr>
          </a:p>
          <a:p>
            <a:pPr>
              <a:lnSpc>
                <a:spcPct val="150000"/>
              </a:lnSpc>
            </a:pPr>
            <a:r>
              <a:rPr lang="en-US" altLang="ko-KR" sz="1200" b="1" dirty="0">
                <a:solidFill>
                  <a:schemeClr val="tx2">
                    <a:lumMod val="75000"/>
                  </a:schemeClr>
                </a:solidFill>
                <a:cs typeface="Courier New" panose="02070309020205020404" pitchFamily="49" charset="0"/>
              </a:rPr>
              <a:t>     - </a:t>
            </a:r>
            <a:r>
              <a:rPr lang="en-US" altLang="ko-KR" sz="1200" b="1" dirty="0" err="1">
                <a:solidFill>
                  <a:schemeClr val="tx2">
                    <a:lumMod val="75000"/>
                  </a:schemeClr>
                </a:solidFill>
                <a:cs typeface="Courier New" panose="02070309020205020404" pitchFamily="49" charset="0"/>
              </a:rPr>
              <a:t>gather.service</a:t>
            </a:r>
            <a:endParaRPr lang="en-US" altLang="ko-KR" sz="1200" b="1" dirty="0">
              <a:solidFill>
                <a:schemeClr val="tx2">
                  <a:lumMod val="75000"/>
                </a:schemeClr>
              </a:solidFill>
              <a:cs typeface="Courier New" panose="02070309020205020404" pitchFamily="49" charset="0"/>
            </a:endParaRPr>
          </a:p>
          <a:p>
            <a:pPr>
              <a:lnSpc>
                <a:spcPct val="150000"/>
              </a:lnSpc>
            </a:pPr>
            <a:r>
              <a:rPr lang="en-US" altLang="ko-KR" sz="1200" b="1" dirty="0">
                <a:solidFill>
                  <a:schemeClr val="tx2">
                    <a:lumMod val="75000"/>
                  </a:schemeClr>
                </a:solidFill>
                <a:cs typeface="Courier New" panose="02070309020205020404" pitchFamily="49" charset="0"/>
              </a:rPr>
              <a:t>     - </a:t>
            </a:r>
            <a:r>
              <a:rPr lang="en-US" altLang="ko-KR" sz="1200" b="1" dirty="0" err="1">
                <a:solidFill>
                  <a:schemeClr val="tx2">
                    <a:lumMod val="75000"/>
                  </a:schemeClr>
                </a:solidFill>
                <a:cs typeface="Courier New" panose="02070309020205020404" pitchFamily="49" charset="0"/>
              </a:rPr>
              <a:t>glances.service</a:t>
            </a:r>
            <a:endParaRPr lang="en-US" altLang="ko-KR" sz="1200" b="1" dirty="0">
              <a:solidFill>
                <a:schemeClr val="tx2">
                  <a:lumMod val="75000"/>
                </a:schemeClr>
              </a:solidFill>
              <a:cs typeface="Courier New" panose="02070309020205020404" pitchFamily="49" charset="0"/>
            </a:endParaRPr>
          </a:p>
          <a:p>
            <a:pPr>
              <a:lnSpc>
                <a:spcPct val="150000"/>
              </a:lnSpc>
            </a:pPr>
            <a:r>
              <a:rPr lang="en-US" altLang="ko-KR" sz="1200" b="1" dirty="0">
                <a:solidFill>
                  <a:schemeClr val="tx2">
                    <a:lumMod val="75000"/>
                  </a:schemeClr>
                </a:solidFill>
                <a:cs typeface="Courier New" panose="02070309020205020404" pitchFamily="49" charset="0"/>
              </a:rPr>
              <a:t>     - </a:t>
            </a:r>
            <a:r>
              <a:rPr lang="en-US" altLang="ko-KR" sz="1200" b="1" dirty="0" err="1">
                <a:solidFill>
                  <a:schemeClr val="tx2">
                    <a:lumMod val="75000"/>
                  </a:schemeClr>
                </a:solidFill>
                <a:cs typeface="Courier New" panose="02070309020205020404" pitchFamily="49" charset="0"/>
              </a:rPr>
              <a:t>mtsdb.service</a:t>
            </a:r>
            <a:endParaRPr lang="en-US" altLang="ko-KR" sz="1200" b="1" dirty="0">
              <a:solidFill>
                <a:schemeClr val="tx2">
                  <a:lumMod val="75000"/>
                </a:schemeClr>
              </a:solidFill>
              <a:cs typeface="Courier New" panose="02070309020205020404" pitchFamily="49" charset="0"/>
            </a:endParaRPr>
          </a:p>
          <a:p>
            <a:pPr>
              <a:lnSpc>
                <a:spcPct val="150000"/>
              </a:lnSpc>
            </a:pPr>
            <a:r>
              <a:rPr lang="en-US" altLang="ko-KR" sz="1200" b="1" dirty="0">
                <a:solidFill>
                  <a:schemeClr val="tx2">
                    <a:lumMod val="75000"/>
                  </a:schemeClr>
                </a:solidFill>
                <a:cs typeface="Courier New" panose="02070309020205020404" pitchFamily="49" charset="0"/>
              </a:rPr>
              <a:t>     - </a:t>
            </a:r>
            <a:r>
              <a:rPr lang="en-US" altLang="ko-KR" sz="1200" b="1" dirty="0" err="1">
                <a:solidFill>
                  <a:schemeClr val="tx2">
                    <a:lumMod val="75000"/>
                  </a:schemeClr>
                </a:solidFill>
                <a:cs typeface="Courier New" panose="02070309020205020404" pitchFamily="49" charset="0"/>
              </a:rPr>
              <a:t>mgmtTag.service</a:t>
            </a:r>
            <a:endParaRPr lang="en-US" altLang="ko-KR" sz="1200" b="1" dirty="0">
              <a:solidFill>
                <a:schemeClr val="tx2">
                  <a:lumMod val="75000"/>
                </a:schemeClr>
              </a:solidFill>
              <a:cs typeface="Courier New" panose="02070309020205020404" pitchFamily="49" charset="0"/>
            </a:endParaRPr>
          </a:p>
          <a:p>
            <a:pPr>
              <a:lnSpc>
                <a:spcPct val="150000"/>
              </a:lnSpc>
            </a:pPr>
            <a:r>
              <a:rPr lang="en-US" altLang="ko-KR" sz="1200" b="1" dirty="0">
                <a:solidFill>
                  <a:schemeClr val="tx2">
                    <a:lumMod val="75000"/>
                  </a:schemeClr>
                </a:solidFill>
                <a:cs typeface="Courier New" panose="02070309020205020404" pitchFamily="49" charset="0"/>
              </a:rPr>
              <a:t>     - </a:t>
            </a:r>
            <a:r>
              <a:rPr lang="en-US" altLang="ko-KR" sz="1200" b="1" dirty="0" err="1">
                <a:solidFill>
                  <a:schemeClr val="tx2">
                    <a:lumMod val="75000"/>
                  </a:schemeClr>
                </a:solidFill>
                <a:cs typeface="Courier New" panose="02070309020205020404" pitchFamily="49" charset="0"/>
              </a:rPr>
              <a:t>regi.service</a:t>
            </a:r>
            <a:endParaRPr lang="en-US" altLang="ko-KR" sz="1200" b="1" dirty="0">
              <a:solidFill>
                <a:schemeClr val="tx2">
                  <a:lumMod val="75000"/>
                </a:schemeClr>
              </a:solidFill>
              <a:cs typeface="Courier New" panose="02070309020205020404" pitchFamily="49" charset="0"/>
            </a:endParaRPr>
          </a:p>
        </p:txBody>
      </p:sp>
    </p:spTree>
    <p:extLst>
      <p:ext uri="{BB962C8B-B14F-4D97-AF65-F5344CB8AC3E}">
        <p14:creationId xmlns:p14="http://schemas.microsoft.com/office/powerpoint/2010/main" val="1365317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dirty="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a:t>
            </a:r>
            <a:r>
              <a:rPr lang="en-US" altLang="ko-KR" sz="2000" dirty="0">
                <a:latin typeface="+mj-ea"/>
              </a:rPr>
              <a:t> </a:t>
            </a:r>
            <a:r>
              <a:rPr lang="ko-KR" altLang="en-US" sz="2000" dirty="0">
                <a:latin typeface="+mj-ea"/>
              </a:rPr>
              <a:t>인스턴스 생성 </a:t>
            </a:r>
            <a:r>
              <a:rPr lang="en-US" altLang="ko-KR" sz="2000" dirty="0">
                <a:latin typeface="+mj-ea"/>
              </a:rPr>
              <a:t>(1/17)</a:t>
            </a:r>
            <a:endParaRPr kumimoji="1" lang="x-none" altLang="en-US" sz="2000" dirty="0"/>
          </a:p>
        </p:txBody>
      </p:sp>
      <p:sp>
        <p:nvSpPr>
          <p:cNvPr id="7" name="AutoShape 5">
            <a:extLst>
              <a:ext uri="{FF2B5EF4-FFF2-40B4-BE49-F238E27FC236}">
                <a16:creationId xmlns:a16="http://schemas.microsoft.com/office/drawing/2014/main" id="{F597F1BC-19E7-43EA-9C75-32F59FF54131}"/>
              </a:ext>
            </a:extLst>
          </p:cNvPr>
          <p:cNvSpPr>
            <a:spLocks noChangeArrowheads="1"/>
          </p:cNvSpPr>
          <p:nvPr/>
        </p:nvSpPr>
        <p:spPr bwMode="auto">
          <a:xfrm>
            <a:off x="971602" y="1852157"/>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en-US" altLang="ko-KR" sz="1000" dirty="0">
                <a:solidFill>
                  <a:schemeClr val="bg1"/>
                </a:solidFill>
                <a:latin typeface="나눔고딕 ExtraBold" pitchFamily="50" charset="-127"/>
                <a:ea typeface="나눔고딕 ExtraBold" pitchFamily="50" charset="-127"/>
              </a:rPr>
              <a:t>TOAST </a:t>
            </a:r>
            <a:r>
              <a:rPr lang="ko-KR" altLang="en-US" sz="1000" dirty="0">
                <a:solidFill>
                  <a:schemeClr val="bg1"/>
                </a:solidFill>
                <a:latin typeface="나눔고딕 ExtraBold" pitchFamily="50" charset="-127"/>
                <a:ea typeface="나눔고딕 ExtraBold" pitchFamily="50" charset="-127"/>
              </a:rPr>
              <a:t>콘솔 접속</a:t>
            </a:r>
          </a:p>
        </p:txBody>
      </p:sp>
      <p:sp>
        <p:nvSpPr>
          <p:cNvPr id="8" name="AutoShape 5">
            <a:extLst>
              <a:ext uri="{FF2B5EF4-FFF2-40B4-BE49-F238E27FC236}">
                <a16:creationId xmlns:a16="http://schemas.microsoft.com/office/drawing/2014/main" id="{92FD6333-0554-4E1E-BCCD-4D682A53D8E5}"/>
              </a:ext>
            </a:extLst>
          </p:cNvPr>
          <p:cNvSpPr>
            <a:spLocks noChangeArrowheads="1"/>
          </p:cNvSpPr>
          <p:nvPr/>
        </p:nvSpPr>
        <p:spPr bwMode="auto">
          <a:xfrm>
            <a:off x="3813033" y="1852157"/>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en-US" altLang="ko-KR" sz="1000" dirty="0">
                <a:solidFill>
                  <a:schemeClr val="bg1"/>
                </a:solidFill>
                <a:latin typeface="나눔고딕 ExtraBold" pitchFamily="50" charset="-127"/>
                <a:ea typeface="나눔고딕 ExtraBold" pitchFamily="50" charset="-127"/>
              </a:rPr>
              <a:t>TOAST </a:t>
            </a:r>
            <a:r>
              <a:rPr lang="ko-KR" altLang="en-US" sz="1000" dirty="0">
                <a:solidFill>
                  <a:schemeClr val="bg1"/>
                </a:solidFill>
                <a:latin typeface="나눔고딕 ExtraBold" pitchFamily="50" charset="-127"/>
                <a:ea typeface="나눔고딕 ExtraBold" pitchFamily="50" charset="-127"/>
              </a:rPr>
              <a:t>회원가입</a:t>
            </a:r>
          </a:p>
        </p:txBody>
      </p:sp>
      <p:cxnSp>
        <p:nvCxnSpPr>
          <p:cNvPr id="9" name="AutoShape 14">
            <a:extLst>
              <a:ext uri="{FF2B5EF4-FFF2-40B4-BE49-F238E27FC236}">
                <a16:creationId xmlns:a16="http://schemas.microsoft.com/office/drawing/2014/main" id="{C0667933-2E7D-4892-8573-CD85C1DCA4C3}"/>
              </a:ext>
            </a:extLst>
          </p:cNvPr>
          <p:cNvCxnSpPr>
            <a:cxnSpLocks noChangeShapeType="1"/>
            <a:stCxn id="7" idx="3"/>
            <a:endCxn id="8" idx="1"/>
          </p:cNvCxnSpPr>
          <p:nvPr/>
        </p:nvCxnSpPr>
        <p:spPr bwMode="auto">
          <a:xfrm>
            <a:off x="2306635" y="1976688"/>
            <a:ext cx="1506398" cy="0"/>
          </a:xfrm>
          <a:prstGeom prst="straightConnector1">
            <a:avLst/>
          </a:prstGeom>
          <a:noFill/>
          <a:ln w="9525">
            <a:solidFill>
              <a:srgbClr val="808080"/>
            </a:solidFill>
            <a:prstDash val="dash"/>
            <a:round/>
            <a:headEnd/>
            <a:tailEnd type="triangle" w="med" len="med"/>
          </a:ln>
        </p:spPr>
      </p:cxnSp>
      <p:sp>
        <p:nvSpPr>
          <p:cNvPr id="11" name="TextBox 10">
            <a:extLst>
              <a:ext uri="{FF2B5EF4-FFF2-40B4-BE49-F238E27FC236}">
                <a16:creationId xmlns:a16="http://schemas.microsoft.com/office/drawing/2014/main" id="{3B25EAFE-66E5-43DA-8CE4-9FFF8358C9AD}"/>
              </a:ext>
            </a:extLst>
          </p:cNvPr>
          <p:cNvSpPr txBox="1"/>
          <p:nvPr/>
        </p:nvSpPr>
        <p:spPr>
          <a:xfrm>
            <a:off x="2051720" y="1700808"/>
            <a:ext cx="1872208" cy="293414"/>
          </a:xfrm>
          <a:prstGeom prst="rect">
            <a:avLst/>
          </a:prstGeom>
          <a:noFill/>
        </p:spPr>
        <p:txBody>
          <a:bodyPr wrap="square" rtlCol="0">
            <a:spAutoFit/>
          </a:bodyPr>
          <a:lstStyle/>
          <a:p>
            <a:pPr lvl="1">
              <a:lnSpc>
                <a:spcPct val="150000"/>
              </a:lnSpc>
            </a:pPr>
            <a:r>
              <a:rPr lang="ko-KR" altLang="en-US" sz="1000" dirty="0">
                <a:latin typeface="+mn-ea"/>
              </a:rPr>
              <a:t>신규회원인 경우</a:t>
            </a:r>
            <a:endParaRPr lang="en-US" altLang="ko-KR" sz="1000" dirty="0">
              <a:latin typeface="+mn-ea"/>
            </a:endParaRPr>
          </a:p>
        </p:txBody>
      </p:sp>
      <p:sp>
        <p:nvSpPr>
          <p:cNvPr id="12" name="AutoShape 5">
            <a:extLst>
              <a:ext uri="{FF2B5EF4-FFF2-40B4-BE49-F238E27FC236}">
                <a16:creationId xmlns:a16="http://schemas.microsoft.com/office/drawing/2014/main" id="{50FB19D9-54CB-4C0A-A905-82F53FCD77D9}"/>
              </a:ext>
            </a:extLst>
          </p:cNvPr>
          <p:cNvSpPr>
            <a:spLocks noChangeArrowheads="1"/>
          </p:cNvSpPr>
          <p:nvPr/>
        </p:nvSpPr>
        <p:spPr bwMode="auto">
          <a:xfrm>
            <a:off x="971601" y="2831061"/>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en-US" altLang="ko-KR" sz="1000" dirty="0">
                <a:solidFill>
                  <a:schemeClr val="bg1"/>
                </a:solidFill>
                <a:latin typeface="나눔고딕 ExtraBold" pitchFamily="50" charset="-127"/>
                <a:ea typeface="나눔고딕 ExtraBold" pitchFamily="50" charset="-127"/>
              </a:rPr>
              <a:t>TOAST </a:t>
            </a:r>
            <a:r>
              <a:rPr lang="ko-KR" altLang="en-US" sz="1000" dirty="0">
                <a:solidFill>
                  <a:schemeClr val="bg1"/>
                </a:solidFill>
                <a:latin typeface="나눔고딕 ExtraBold" pitchFamily="50" charset="-127"/>
                <a:ea typeface="나눔고딕 ExtraBold" pitchFamily="50" charset="-127"/>
              </a:rPr>
              <a:t>로그인</a:t>
            </a:r>
          </a:p>
        </p:txBody>
      </p:sp>
      <p:cxnSp>
        <p:nvCxnSpPr>
          <p:cNvPr id="13" name="AutoShape 14">
            <a:extLst>
              <a:ext uri="{FF2B5EF4-FFF2-40B4-BE49-F238E27FC236}">
                <a16:creationId xmlns:a16="http://schemas.microsoft.com/office/drawing/2014/main" id="{306EA28E-2C52-485C-AE34-1A2A222197C1}"/>
              </a:ext>
            </a:extLst>
          </p:cNvPr>
          <p:cNvCxnSpPr>
            <a:cxnSpLocks noChangeShapeType="1"/>
            <a:stCxn id="7" idx="2"/>
            <a:endCxn id="12" idx="0"/>
          </p:cNvCxnSpPr>
          <p:nvPr/>
        </p:nvCxnSpPr>
        <p:spPr bwMode="auto">
          <a:xfrm flipH="1">
            <a:off x="1639118" y="2101218"/>
            <a:ext cx="1" cy="729843"/>
          </a:xfrm>
          <a:prstGeom prst="straightConnector1">
            <a:avLst/>
          </a:prstGeom>
          <a:noFill/>
          <a:ln w="9525">
            <a:solidFill>
              <a:schemeClr val="accent1"/>
            </a:solidFill>
            <a:prstDash val="solid"/>
            <a:round/>
            <a:headEnd/>
            <a:tailEnd type="triangle" w="med" len="med"/>
          </a:ln>
        </p:spPr>
      </p:cxnSp>
      <p:cxnSp>
        <p:nvCxnSpPr>
          <p:cNvPr id="17" name="연결선: 꺾임 16">
            <a:extLst>
              <a:ext uri="{FF2B5EF4-FFF2-40B4-BE49-F238E27FC236}">
                <a16:creationId xmlns:a16="http://schemas.microsoft.com/office/drawing/2014/main" id="{4612DB58-7112-4D2D-90CE-3281F9251B7E}"/>
              </a:ext>
            </a:extLst>
          </p:cNvPr>
          <p:cNvCxnSpPr>
            <a:cxnSpLocks/>
            <a:stCxn id="8" idx="2"/>
            <a:endCxn id="26" idx="1"/>
          </p:cNvCxnSpPr>
          <p:nvPr/>
        </p:nvCxnSpPr>
        <p:spPr>
          <a:xfrm rot="5400000">
            <a:off x="2784405" y="1148621"/>
            <a:ext cx="743548" cy="2648743"/>
          </a:xfrm>
          <a:prstGeom prst="bentConnector4">
            <a:avLst>
              <a:gd name="adj1" fmla="val 40135"/>
              <a:gd name="adj2" fmla="val 99816"/>
            </a:avLst>
          </a:prstGeom>
          <a:ln>
            <a:solidFill>
              <a:schemeClr val="bg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AutoShape 5">
            <a:extLst>
              <a:ext uri="{FF2B5EF4-FFF2-40B4-BE49-F238E27FC236}">
                <a16:creationId xmlns:a16="http://schemas.microsoft.com/office/drawing/2014/main" id="{F7A62B27-02A7-4DA2-9343-6B22A769599B}"/>
              </a:ext>
            </a:extLst>
          </p:cNvPr>
          <p:cNvSpPr>
            <a:spLocks noChangeArrowheads="1"/>
          </p:cNvSpPr>
          <p:nvPr/>
        </p:nvSpPr>
        <p:spPr bwMode="auto">
          <a:xfrm>
            <a:off x="3807265" y="2831061"/>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a:solidFill>
                  <a:schemeClr val="bg1"/>
                </a:solidFill>
                <a:latin typeface="나눔고딕 ExtraBold" pitchFamily="50" charset="-127"/>
                <a:ea typeface="나눔고딕 ExtraBold" pitchFamily="50" charset="-127"/>
              </a:rPr>
              <a:t>결제수단 등록</a:t>
            </a:r>
          </a:p>
        </p:txBody>
      </p:sp>
      <p:cxnSp>
        <p:nvCxnSpPr>
          <p:cNvPr id="25" name="AutoShape 14">
            <a:extLst>
              <a:ext uri="{FF2B5EF4-FFF2-40B4-BE49-F238E27FC236}">
                <a16:creationId xmlns:a16="http://schemas.microsoft.com/office/drawing/2014/main" id="{F1DCC666-0F76-4F70-944B-4D3F13D566F2}"/>
              </a:ext>
            </a:extLst>
          </p:cNvPr>
          <p:cNvCxnSpPr>
            <a:cxnSpLocks noChangeShapeType="1"/>
          </p:cNvCxnSpPr>
          <p:nvPr/>
        </p:nvCxnSpPr>
        <p:spPr bwMode="auto">
          <a:xfrm>
            <a:off x="2326324" y="2964406"/>
            <a:ext cx="1506398" cy="0"/>
          </a:xfrm>
          <a:prstGeom prst="straightConnector1">
            <a:avLst/>
          </a:prstGeom>
          <a:noFill/>
          <a:ln w="9525">
            <a:solidFill>
              <a:srgbClr val="808080"/>
            </a:solidFill>
            <a:prstDash val="dash"/>
            <a:round/>
            <a:headEnd/>
            <a:tailEnd type="triangle" w="med" len="med"/>
          </a:ln>
        </p:spPr>
      </p:cxnSp>
      <p:sp>
        <p:nvSpPr>
          <p:cNvPr id="26" name="TextBox 25">
            <a:extLst>
              <a:ext uri="{FF2B5EF4-FFF2-40B4-BE49-F238E27FC236}">
                <a16:creationId xmlns:a16="http://schemas.microsoft.com/office/drawing/2014/main" id="{8415C510-7075-4C2F-90E7-9CC2727E412F}"/>
              </a:ext>
            </a:extLst>
          </p:cNvPr>
          <p:cNvSpPr txBox="1"/>
          <p:nvPr/>
        </p:nvSpPr>
        <p:spPr>
          <a:xfrm>
            <a:off x="1831807" y="2698059"/>
            <a:ext cx="2144700" cy="293414"/>
          </a:xfrm>
          <a:prstGeom prst="rect">
            <a:avLst/>
          </a:prstGeom>
          <a:noFill/>
        </p:spPr>
        <p:txBody>
          <a:bodyPr wrap="square" rtlCol="0">
            <a:spAutoFit/>
          </a:bodyPr>
          <a:lstStyle/>
          <a:p>
            <a:pPr lvl="1">
              <a:lnSpc>
                <a:spcPct val="150000"/>
              </a:lnSpc>
            </a:pPr>
            <a:r>
              <a:rPr lang="ko-KR" altLang="en-US" sz="1000" dirty="0">
                <a:latin typeface="+mn-ea"/>
              </a:rPr>
              <a:t>결제수단 등록 안된 경우</a:t>
            </a:r>
            <a:endParaRPr lang="en-US" altLang="ko-KR" sz="1000" dirty="0">
              <a:latin typeface="+mn-ea"/>
            </a:endParaRPr>
          </a:p>
        </p:txBody>
      </p:sp>
      <p:sp>
        <p:nvSpPr>
          <p:cNvPr id="30" name="AutoShape 5">
            <a:extLst>
              <a:ext uri="{FF2B5EF4-FFF2-40B4-BE49-F238E27FC236}">
                <a16:creationId xmlns:a16="http://schemas.microsoft.com/office/drawing/2014/main" id="{10CF23EE-AC05-453A-ABD8-2DF5765D4807}"/>
              </a:ext>
            </a:extLst>
          </p:cNvPr>
          <p:cNvSpPr>
            <a:spLocks noChangeArrowheads="1"/>
          </p:cNvSpPr>
          <p:nvPr/>
        </p:nvSpPr>
        <p:spPr bwMode="auto">
          <a:xfrm>
            <a:off x="971600" y="3779854"/>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a:solidFill>
                  <a:schemeClr val="bg1"/>
                </a:solidFill>
                <a:latin typeface="나눔고딕 ExtraBold" pitchFamily="50" charset="-127"/>
                <a:ea typeface="나눔고딕 ExtraBold" pitchFamily="50" charset="-127"/>
              </a:rPr>
              <a:t>조직 생성</a:t>
            </a:r>
          </a:p>
        </p:txBody>
      </p:sp>
      <p:cxnSp>
        <p:nvCxnSpPr>
          <p:cNvPr id="32" name="AutoShape 14">
            <a:extLst>
              <a:ext uri="{FF2B5EF4-FFF2-40B4-BE49-F238E27FC236}">
                <a16:creationId xmlns:a16="http://schemas.microsoft.com/office/drawing/2014/main" id="{37C73BB2-5CAC-4A5A-B85D-17DCE061C98D}"/>
              </a:ext>
            </a:extLst>
          </p:cNvPr>
          <p:cNvCxnSpPr>
            <a:cxnSpLocks noChangeShapeType="1"/>
          </p:cNvCxnSpPr>
          <p:nvPr/>
        </p:nvCxnSpPr>
        <p:spPr bwMode="auto">
          <a:xfrm flipH="1">
            <a:off x="1639115" y="3065067"/>
            <a:ext cx="1" cy="729843"/>
          </a:xfrm>
          <a:prstGeom prst="straightConnector1">
            <a:avLst/>
          </a:prstGeom>
          <a:noFill/>
          <a:ln w="9525">
            <a:solidFill>
              <a:schemeClr val="accent1"/>
            </a:solidFill>
            <a:prstDash val="solid"/>
            <a:round/>
            <a:headEnd/>
            <a:tailEnd type="triangle" w="med" len="med"/>
          </a:ln>
        </p:spPr>
      </p:cxnSp>
      <p:sp>
        <p:nvSpPr>
          <p:cNvPr id="33" name="AutoShape 5">
            <a:extLst>
              <a:ext uri="{FF2B5EF4-FFF2-40B4-BE49-F238E27FC236}">
                <a16:creationId xmlns:a16="http://schemas.microsoft.com/office/drawing/2014/main" id="{A88D6EC6-F4EC-44C9-A002-37DFD655CAC0}"/>
              </a:ext>
            </a:extLst>
          </p:cNvPr>
          <p:cNvSpPr>
            <a:spLocks noChangeArrowheads="1"/>
          </p:cNvSpPr>
          <p:nvPr/>
        </p:nvSpPr>
        <p:spPr bwMode="auto">
          <a:xfrm>
            <a:off x="3807266" y="3751222"/>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a:solidFill>
                  <a:schemeClr val="bg1"/>
                </a:solidFill>
                <a:latin typeface="나눔고딕 ExtraBold" pitchFamily="50" charset="-127"/>
                <a:ea typeface="나눔고딕 ExtraBold" pitchFamily="50" charset="-127"/>
              </a:rPr>
              <a:t>프로젝트 생성</a:t>
            </a:r>
          </a:p>
        </p:txBody>
      </p:sp>
      <p:cxnSp>
        <p:nvCxnSpPr>
          <p:cNvPr id="34" name="AutoShape 14">
            <a:extLst>
              <a:ext uri="{FF2B5EF4-FFF2-40B4-BE49-F238E27FC236}">
                <a16:creationId xmlns:a16="http://schemas.microsoft.com/office/drawing/2014/main" id="{6496DCED-B723-402D-A6D4-2D0AD0D34AD2}"/>
              </a:ext>
            </a:extLst>
          </p:cNvPr>
          <p:cNvCxnSpPr>
            <a:cxnSpLocks noChangeShapeType="1"/>
            <a:stCxn id="30" idx="3"/>
            <a:endCxn id="33" idx="1"/>
          </p:cNvCxnSpPr>
          <p:nvPr/>
        </p:nvCxnSpPr>
        <p:spPr bwMode="auto">
          <a:xfrm flipV="1">
            <a:off x="2306633" y="3875753"/>
            <a:ext cx="1500633" cy="28632"/>
          </a:xfrm>
          <a:prstGeom prst="straightConnector1">
            <a:avLst/>
          </a:prstGeom>
          <a:noFill/>
          <a:ln w="9525">
            <a:solidFill>
              <a:schemeClr val="accent1"/>
            </a:solidFill>
            <a:prstDash val="solid"/>
            <a:round/>
            <a:headEnd/>
            <a:tailEnd type="triangle" w="med" len="med"/>
          </a:ln>
        </p:spPr>
      </p:cxnSp>
      <p:sp>
        <p:nvSpPr>
          <p:cNvPr id="37" name="AutoShape 5">
            <a:extLst>
              <a:ext uri="{FF2B5EF4-FFF2-40B4-BE49-F238E27FC236}">
                <a16:creationId xmlns:a16="http://schemas.microsoft.com/office/drawing/2014/main" id="{C5CA0DFB-53D1-4440-A472-40A249791E15}"/>
              </a:ext>
            </a:extLst>
          </p:cNvPr>
          <p:cNvSpPr>
            <a:spLocks noChangeArrowheads="1"/>
          </p:cNvSpPr>
          <p:nvPr/>
        </p:nvSpPr>
        <p:spPr bwMode="auto">
          <a:xfrm>
            <a:off x="6656343" y="3732147"/>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a:solidFill>
                  <a:schemeClr val="bg1"/>
                </a:solidFill>
                <a:latin typeface="나눔고딕 ExtraBold" pitchFamily="50" charset="-127"/>
                <a:ea typeface="나눔고딕 ExtraBold" pitchFamily="50" charset="-127"/>
              </a:rPr>
              <a:t>서비스 생성</a:t>
            </a:r>
          </a:p>
        </p:txBody>
      </p:sp>
      <p:cxnSp>
        <p:nvCxnSpPr>
          <p:cNvPr id="38" name="AutoShape 14">
            <a:extLst>
              <a:ext uri="{FF2B5EF4-FFF2-40B4-BE49-F238E27FC236}">
                <a16:creationId xmlns:a16="http://schemas.microsoft.com/office/drawing/2014/main" id="{625C3C7D-FE71-4992-8E7F-DB7A5505BBF1}"/>
              </a:ext>
            </a:extLst>
          </p:cNvPr>
          <p:cNvCxnSpPr>
            <a:cxnSpLocks noChangeShapeType="1"/>
          </p:cNvCxnSpPr>
          <p:nvPr/>
        </p:nvCxnSpPr>
        <p:spPr bwMode="auto">
          <a:xfrm flipV="1">
            <a:off x="5142298" y="3855675"/>
            <a:ext cx="1500633" cy="28632"/>
          </a:xfrm>
          <a:prstGeom prst="straightConnector1">
            <a:avLst/>
          </a:prstGeom>
          <a:noFill/>
          <a:ln w="9525">
            <a:solidFill>
              <a:schemeClr val="accent1"/>
            </a:solidFill>
            <a:prstDash val="solid"/>
            <a:round/>
            <a:headEnd/>
            <a:tailEnd type="triangle" w="med" len="med"/>
          </a:ln>
        </p:spPr>
      </p:cxnSp>
      <p:sp>
        <p:nvSpPr>
          <p:cNvPr id="39" name="AutoShape 5">
            <a:extLst>
              <a:ext uri="{FF2B5EF4-FFF2-40B4-BE49-F238E27FC236}">
                <a16:creationId xmlns:a16="http://schemas.microsoft.com/office/drawing/2014/main" id="{6498120D-8DFB-458F-8191-C7BB9E70C11A}"/>
              </a:ext>
            </a:extLst>
          </p:cNvPr>
          <p:cNvSpPr>
            <a:spLocks noChangeArrowheads="1"/>
          </p:cNvSpPr>
          <p:nvPr/>
        </p:nvSpPr>
        <p:spPr bwMode="auto">
          <a:xfrm>
            <a:off x="3807265" y="4567455"/>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err="1">
                <a:solidFill>
                  <a:schemeClr val="bg1"/>
                </a:solidFill>
                <a:latin typeface="나눔고딕 ExtraBold" pitchFamily="50" charset="-127"/>
                <a:ea typeface="나눔고딕 ExtraBold" pitchFamily="50" charset="-127"/>
              </a:rPr>
              <a:t>키페어</a:t>
            </a:r>
            <a:r>
              <a:rPr lang="ko-KR" altLang="en-US" sz="1000" dirty="0">
                <a:solidFill>
                  <a:schemeClr val="bg1"/>
                </a:solidFill>
                <a:latin typeface="나눔고딕 ExtraBold" pitchFamily="50" charset="-127"/>
                <a:ea typeface="나눔고딕 ExtraBold" pitchFamily="50" charset="-127"/>
              </a:rPr>
              <a:t> 생성</a:t>
            </a:r>
          </a:p>
        </p:txBody>
      </p:sp>
      <p:sp>
        <p:nvSpPr>
          <p:cNvPr id="41" name="TextBox 40">
            <a:extLst>
              <a:ext uri="{FF2B5EF4-FFF2-40B4-BE49-F238E27FC236}">
                <a16:creationId xmlns:a16="http://schemas.microsoft.com/office/drawing/2014/main" id="{C7C2A386-840A-47D8-BA15-B4FA634D1C46}"/>
              </a:ext>
            </a:extLst>
          </p:cNvPr>
          <p:cNvSpPr txBox="1"/>
          <p:nvPr/>
        </p:nvSpPr>
        <p:spPr>
          <a:xfrm>
            <a:off x="1733933" y="4407870"/>
            <a:ext cx="2144700" cy="293414"/>
          </a:xfrm>
          <a:prstGeom prst="rect">
            <a:avLst/>
          </a:prstGeom>
          <a:noFill/>
        </p:spPr>
        <p:txBody>
          <a:bodyPr wrap="square" rtlCol="0">
            <a:spAutoFit/>
          </a:bodyPr>
          <a:lstStyle/>
          <a:p>
            <a:pPr lvl="1">
              <a:lnSpc>
                <a:spcPct val="150000"/>
              </a:lnSpc>
            </a:pPr>
            <a:r>
              <a:rPr lang="en-US" altLang="ko-KR" sz="1000" dirty="0">
                <a:latin typeface="+mn-ea"/>
              </a:rPr>
              <a:t> </a:t>
            </a:r>
            <a:r>
              <a:rPr lang="ko-KR" altLang="en-US" sz="1000" dirty="0">
                <a:latin typeface="+mn-ea"/>
              </a:rPr>
              <a:t>인스턴스 생성 전 </a:t>
            </a:r>
            <a:r>
              <a:rPr lang="en-US" altLang="ko-KR" sz="1000" dirty="0">
                <a:latin typeface="+mn-ea"/>
              </a:rPr>
              <a:t>1</a:t>
            </a:r>
            <a:r>
              <a:rPr lang="ko-KR" altLang="en-US" sz="1000" dirty="0">
                <a:latin typeface="+mn-ea"/>
              </a:rPr>
              <a:t>회 </a:t>
            </a:r>
            <a:endParaRPr lang="en-US" altLang="ko-KR" sz="1000" dirty="0">
              <a:latin typeface="+mn-ea"/>
            </a:endParaRPr>
          </a:p>
        </p:txBody>
      </p:sp>
      <p:cxnSp>
        <p:nvCxnSpPr>
          <p:cNvPr id="45" name="연결선: 꺾임 44">
            <a:extLst>
              <a:ext uri="{FF2B5EF4-FFF2-40B4-BE49-F238E27FC236}">
                <a16:creationId xmlns:a16="http://schemas.microsoft.com/office/drawing/2014/main" id="{0F15F560-9D65-4F11-9591-B5F051849CD9}"/>
              </a:ext>
            </a:extLst>
          </p:cNvPr>
          <p:cNvCxnSpPr>
            <a:endCxn id="39" idx="1"/>
          </p:cNvCxnSpPr>
          <p:nvPr/>
        </p:nvCxnSpPr>
        <p:spPr>
          <a:xfrm>
            <a:off x="1619674" y="4028915"/>
            <a:ext cx="2187591" cy="663071"/>
          </a:xfrm>
          <a:prstGeom prst="bentConnector3">
            <a:avLst>
              <a:gd name="adj1" fmla="val 19"/>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AutoShape 5">
            <a:extLst>
              <a:ext uri="{FF2B5EF4-FFF2-40B4-BE49-F238E27FC236}">
                <a16:creationId xmlns:a16="http://schemas.microsoft.com/office/drawing/2014/main" id="{B9884973-D6A9-49DC-95EE-8878D702E178}"/>
              </a:ext>
            </a:extLst>
          </p:cNvPr>
          <p:cNvSpPr>
            <a:spLocks noChangeArrowheads="1"/>
          </p:cNvSpPr>
          <p:nvPr/>
        </p:nvSpPr>
        <p:spPr bwMode="auto">
          <a:xfrm>
            <a:off x="971600" y="5484195"/>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a:solidFill>
                  <a:schemeClr val="bg1"/>
                </a:solidFill>
                <a:latin typeface="나눔고딕 ExtraBold" pitchFamily="50" charset="-127"/>
                <a:ea typeface="나눔고딕 ExtraBold" pitchFamily="50" charset="-127"/>
              </a:rPr>
              <a:t>인스턴스 생성</a:t>
            </a:r>
          </a:p>
        </p:txBody>
      </p:sp>
      <p:cxnSp>
        <p:nvCxnSpPr>
          <p:cNvPr id="48" name="AutoShape 14">
            <a:extLst>
              <a:ext uri="{FF2B5EF4-FFF2-40B4-BE49-F238E27FC236}">
                <a16:creationId xmlns:a16="http://schemas.microsoft.com/office/drawing/2014/main" id="{E27870B7-EE51-4FEA-8A7C-BE124C37F20D}"/>
              </a:ext>
            </a:extLst>
          </p:cNvPr>
          <p:cNvCxnSpPr>
            <a:cxnSpLocks noChangeShapeType="1"/>
          </p:cNvCxnSpPr>
          <p:nvPr/>
        </p:nvCxnSpPr>
        <p:spPr bwMode="auto">
          <a:xfrm>
            <a:off x="1475658" y="4056660"/>
            <a:ext cx="0" cy="1427535"/>
          </a:xfrm>
          <a:prstGeom prst="straightConnector1">
            <a:avLst/>
          </a:prstGeom>
          <a:noFill/>
          <a:ln w="9525">
            <a:solidFill>
              <a:schemeClr val="accent1"/>
            </a:solidFill>
            <a:prstDash val="solid"/>
            <a:round/>
            <a:headEnd/>
            <a:tailEnd type="triangle" w="med" len="med"/>
          </a:ln>
        </p:spPr>
      </p:cxnSp>
      <p:sp>
        <p:nvSpPr>
          <p:cNvPr id="53" name="AutoShape 5">
            <a:extLst>
              <a:ext uri="{FF2B5EF4-FFF2-40B4-BE49-F238E27FC236}">
                <a16:creationId xmlns:a16="http://schemas.microsoft.com/office/drawing/2014/main" id="{3361F356-60A4-400D-A225-8BDC41183F0A}"/>
              </a:ext>
            </a:extLst>
          </p:cNvPr>
          <p:cNvSpPr>
            <a:spLocks noChangeArrowheads="1"/>
          </p:cNvSpPr>
          <p:nvPr/>
        </p:nvSpPr>
        <p:spPr bwMode="auto">
          <a:xfrm>
            <a:off x="2591781" y="5484194"/>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a:solidFill>
                  <a:schemeClr val="bg1"/>
                </a:solidFill>
                <a:latin typeface="나눔고딕 ExtraBold" pitchFamily="50" charset="-127"/>
                <a:ea typeface="나눔고딕 ExtraBold" pitchFamily="50" charset="-127"/>
              </a:rPr>
              <a:t>우분투 이미지 생성</a:t>
            </a:r>
          </a:p>
        </p:txBody>
      </p:sp>
      <p:sp>
        <p:nvSpPr>
          <p:cNvPr id="54" name="AutoShape 5">
            <a:extLst>
              <a:ext uri="{FF2B5EF4-FFF2-40B4-BE49-F238E27FC236}">
                <a16:creationId xmlns:a16="http://schemas.microsoft.com/office/drawing/2014/main" id="{7A2A2BEB-7AD2-47BA-9D08-5F4649BC4F8B}"/>
              </a:ext>
            </a:extLst>
          </p:cNvPr>
          <p:cNvSpPr>
            <a:spLocks noChangeArrowheads="1"/>
          </p:cNvSpPr>
          <p:nvPr/>
        </p:nvSpPr>
        <p:spPr bwMode="auto">
          <a:xfrm>
            <a:off x="5761202" y="5484192"/>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a:solidFill>
                  <a:schemeClr val="bg1"/>
                </a:solidFill>
                <a:latin typeface="나눔고딕 ExtraBold" pitchFamily="50" charset="-127"/>
                <a:ea typeface="나눔고딕 ExtraBold" pitchFamily="50" charset="-127"/>
              </a:rPr>
              <a:t>블록 스토리지 추가 </a:t>
            </a:r>
          </a:p>
        </p:txBody>
      </p:sp>
      <p:sp>
        <p:nvSpPr>
          <p:cNvPr id="55" name="AutoShape 5">
            <a:extLst>
              <a:ext uri="{FF2B5EF4-FFF2-40B4-BE49-F238E27FC236}">
                <a16:creationId xmlns:a16="http://schemas.microsoft.com/office/drawing/2014/main" id="{571CBB37-0BC7-44B3-A9E2-7EA24BF41477}"/>
              </a:ext>
            </a:extLst>
          </p:cNvPr>
          <p:cNvSpPr>
            <a:spLocks noChangeArrowheads="1"/>
          </p:cNvSpPr>
          <p:nvPr/>
        </p:nvSpPr>
        <p:spPr bwMode="auto">
          <a:xfrm>
            <a:off x="4189634" y="5484192"/>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a:solidFill>
                  <a:schemeClr val="bg1"/>
                </a:solidFill>
                <a:latin typeface="나눔고딕 ExtraBold" pitchFamily="50" charset="-127"/>
                <a:ea typeface="나눔고딕 ExtraBold" pitchFamily="50" charset="-127"/>
              </a:rPr>
              <a:t>네트워크 및 보안 설정 </a:t>
            </a:r>
          </a:p>
        </p:txBody>
      </p:sp>
      <p:sp>
        <p:nvSpPr>
          <p:cNvPr id="56" name="AutoShape 5">
            <a:extLst>
              <a:ext uri="{FF2B5EF4-FFF2-40B4-BE49-F238E27FC236}">
                <a16:creationId xmlns:a16="http://schemas.microsoft.com/office/drawing/2014/main" id="{19E17480-0D95-43DF-9EF2-45EF0571BB87}"/>
              </a:ext>
            </a:extLst>
          </p:cNvPr>
          <p:cNvSpPr>
            <a:spLocks noChangeArrowheads="1"/>
          </p:cNvSpPr>
          <p:nvPr/>
        </p:nvSpPr>
        <p:spPr bwMode="auto">
          <a:xfrm>
            <a:off x="7331652" y="5484192"/>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a:solidFill>
                  <a:schemeClr val="bg1"/>
                </a:solidFill>
                <a:latin typeface="나눔고딕 ExtraBold" pitchFamily="50" charset="-127"/>
                <a:ea typeface="나눔고딕 ExtraBold" pitchFamily="50" charset="-127"/>
              </a:rPr>
              <a:t>블록 스토리지 설정 </a:t>
            </a:r>
          </a:p>
        </p:txBody>
      </p:sp>
      <p:cxnSp>
        <p:nvCxnSpPr>
          <p:cNvPr id="57" name="AutoShape 14">
            <a:extLst>
              <a:ext uri="{FF2B5EF4-FFF2-40B4-BE49-F238E27FC236}">
                <a16:creationId xmlns:a16="http://schemas.microsoft.com/office/drawing/2014/main" id="{AA610932-D268-4096-930C-B1A0887EAFD0}"/>
              </a:ext>
            </a:extLst>
          </p:cNvPr>
          <p:cNvCxnSpPr>
            <a:cxnSpLocks noChangeShapeType="1"/>
            <a:stCxn id="47" idx="3"/>
            <a:endCxn id="53" idx="1"/>
          </p:cNvCxnSpPr>
          <p:nvPr/>
        </p:nvCxnSpPr>
        <p:spPr bwMode="auto">
          <a:xfrm flipV="1">
            <a:off x="2306633" y="5608725"/>
            <a:ext cx="285148" cy="1"/>
          </a:xfrm>
          <a:prstGeom prst="straightConnector1">
            <a:avLst/>
          </a:prstGeom>
          <a:noFill/>
          <a:ln w="9525">
            <a:solidFill>
              <a:schemeClr val="accent1"/>
            </a:solidFill>
            <a:prstDash val="solid"/>
            <a:round/>
            <a:headEnd/>
            <a:tailEnd type="triangle" w="med" len="med"/>
          </a:ln>
        </p:spPr>
      </p:cxnSp>
      <p:cxnSp>
        <p:nvCxnSpPr>
          <p:cNvPr id="60" name="AutoShape 14">
            <a:extLst>
              <a:ext uri="{FF2B5EF4-FFF2-40B4-BE49-F238E27FC236}">
                <a16:creationId xmlns:a16="http://schemas.microsoft.com/office/drawing/2014/main" id="{429037F4-4498-40F0-ABA2-535C79ECB92E}"/>
              </a:ext>
            </a:extLst>
          </p:cNvPr>
          <p:cNvCxnSpPr>
            <a:cxnSpLocks noChangeShapeType="1"/>
            <a:endCxn id="55" idx="1"/>
          </p:cNvCxnSpPr>
          <p:nvPr/>
        </p:nvCxnSpPr>
        <p:spPr bwMode="auto">
          <a:xfrm>
            <a:off x="3940466" y="5608723"/>
            <a:ext cx="249168" cy="0"/>
          </a:xfrm>
          <a:prstGeom prst="straightConnector1">
            <a:avLst/>
          </a:prstGeom>
          <a:noFill/>
          <a:ln w="9525">
            <a:solidFill>
              <a:schemeClr val="accent1"/>
            </a:solidFill>
            <a:prstDash val="solid"/>
            <a:round/>
            <a:headEnd/>
            <a:tailEnd type="triangle" w="med" len="med"/>
          </a:ln>
        </p:spPr>
      </p:cxnSp>
      <p:cxnSp>
        <p:nvCxnSpPr>
          <p:cNvPr id="62" name="AutoShape 14">
            <a:extLst>
              <a:ext uri="{FF2B5EF4-FFF2-40B4-BE49-F238E27FC236}">
                <a16:creationId xmlns:a16="http://schemas.microsoft.com/office/drawing/2014/main" id="{522607F4-FCCE-4DF2-8D47-DE618A9D2805}"/>
              </a:ext>
            </a:extLst>
          </p:cNvPr>
          <p:cNvCxnSpPr>
            <a:cxnSpLocks noChangeShapeType="1"/>
          </p:cNvCxnSpPr>
          <p:nvPr/>
        </p:nvCxnSpPr>
        <p:spPr bwMode="auto">
          <a:xfrm>
            <a:off x="5524667" y="5608722"/>
            <a:ext cx="249168" cy="0"/>
          </a:xfrm>
          <a:prstGeom prst="straightConnector1">
            <a:avLst/>
          </a:prstGeom>
          <a:noFill/>
          <a:ln w="9525">
            <a:solidFill>
              <a:schemeClr val="accent1"/>
            </a:solidFill>
            <a:prstDash val="solid"/>
            <a:round/>
            <a:headEnd/>
            <a:tailEnd type="triangle" w="med" len="med"/>
          </a:ln>
        </p:spPr>
      </p:cxnSp>
      <p:cxnSp>
        <p:nvCxnSpPr>
          <p:cNvPr id="63" name="AutoShape 14">
            <a:extLst>
              <a:ext uri="{FF2B5EF4-FFF2-40B4-BE49-F238E27FC236}">
                <a16:creationId xmlns:a16="http://schemas.microsoft.com/office/drawing/2014/main" id="{F2B50CC5-A16F-46CB-B1A7-2B0C20F9C84D}"/>
              </a:ext>
            </a:extLst>
          </p:cNvPr>
          <p:cNvCxnSpPr>
            <a:cxnSpLocks noChangeShapeType="1"/>
          </p:cNvCxnSpPr>
          <p:nvPr/>
        </p:nvCxnSpPr>
        <p:spPr bwMode="auto">
          <a:xfrm>
            <a:off x="7082484" y="5608722"/>
            <a:ext cx="249168" cy="0"/>
          </a:xfrm>
          <a:prstGeom prst="straightConnector1">
            <a:avLst/>
          </a:prstGeom>
          <a:noFill/>
          <a:ln w="9525">
            <a:solidFill>
              <a:schemeClr val="accent1"/>
            </a:solidFill>
            <a:prstDash val="solid"/>
            <a:round/>
            <a:headEnd/>
            <a:tailEnd type="triangle" w="med" len="med"/>
          </a:ln>
        </p:spPr>
      </p:cxnSp>
      <p:sp>
        <p:nvSpPr>
          <p:cNvPr id="64" name="TextBox 63">
            <a:extLst>
              <a:ext uri="{FF2B5EF4-FFF2-40B4-BE49-F238E27FC236}">
                <a16:creationId xmlns:a16="http://schemas.microsoft.com/office/drawing/2014/main" id="{D424B84F-3DFB-4D9B-8B52-0D634E0BDEC5}"/>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ko-KR" altLang="en-US" sz="1200" b="1" dirty="0">
                <a:latin typeface="+mn-ea"/>
              </a:rPr>
              <a:t>클라우드 인스턴스  생성 절차</a:t>
            </a:r>
            <a:endParaRPr lang="en-US" altLang="ko-KR" sz="1200" b="1" dirty="0">
              <a:latin typeface="+mn-ea"/>
            </a:endParaRPr>
          </a:p>
        </p:txBody>
      </p:sp>
    </p:spTree>
    <p:extLst>
      <p:ext uri="{BB962C8B-B14F-4D97-AF65-F5344CB8AC3E}">
        <p14:creationId xmlns:p14="http://schemas.microsoft.com/office/powerpoint/2010/main" val="14838235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95A15BD8-3993-4125-BC6E-EE93A35D5429}"/>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6" name="TextBox 5">
            <a:extLst>
              <a:ext uri="{FF2B5EF4-FFF2-40B4-BE49-F238E27FC236}">
                <a16:creationId xmlns:a16="http://schemas.microsoft.com/office/drawing/2014/main" id="{03E046D1-5951-4B72-BDC3-61A80F48136C}"/>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3) </a:t>
            </a:r>
            <a:r>
              <a:rPr lang="en-US" altLang="ko-KR" sz="1200" b="1" dirty="0" err="1">
                <a:latin typeface="+mn-ea"/>
              </a:rPr>
              <a:t>machbase</a:t>
            </a:r>
            <a:r>
              <a:rPr lang="en-US" altLang="ko-KR" sz="1200" b="1" dirty="0">
                <a:latin typeface="+mn-ea"/>
              </a:rPr>
              <a:t> </a:t>
            </a:r>
            <a:r>
              <a:rPr lang="ko-KR" altLang="en-US" sz="1200" b="1" dirty="0">
                <a:latin typeface="+mn-ea"/>
              </a:rPr>
              <a:t>서비스 관리</a:t>
            </a:r>
            <a:endParaRPr lang="en-US" altLang="ko-KR" sz="1200" b="1" dirty="0">
              <a:latin typeface="+mn-ea"/>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7. </a:t>
            </a:r>
            <a:r>
              <a:rPr lang="ko-KR" altLang="en-US" sz="2000" dirty="0">
                <a:latin typeface="+mj-ea"/>
              </a:rPr>
              <a:t>클라우드 서비스 관리 </a:t>
            </a:r>
            <a:r>
              <a:rPr lang="en-US" altLang="ko-KR" sz="2000" dirty="0">
                <a:latin typeface="+mj-ea"/>
              </a:rPr>
              <a:t>(3/3)</a:t>
            </a:r>
            <a:endParaRPr kumimoji="1" lang="x-none" altLang="en-US" sz="2000" dirty="0">
              <a:latin typeface="+mj-ea"/>
            </a:endParaRPr>
          </a:p>
        </p:txBody>
      </p:sp>
      <p:sp>
        <p:nvSpPr>
          <p:cNvPr id="3" name="TextBox 2">
            <a:extLst>
              <a:ext uri="{FF2B5EF4-FFF2-40B4-BE49-F238E27FC236}">
                <a16:creationId xmlns:a16="http://schemas.microsoft.com/office/drawing/2014/main" id="{27F02D05-3CC4-4B79-9E1F-B370B607795D}"/>
              </a:ext>
            </a:extLst>
          </p:cNvPr>
          <p:cNvSpPr txBox="1"/>
          <p:nvPr/>
        </p:nvSpPr>
        <p:spPr>
          <a:xfrm>
            <a:off x="539552" y="1268760"/>
            <a:ext cx="8100900" cy="4211602"/>
          </a:xfrm>
          <a:prstGeom prst="rect">
            <a:avLst/>
          </a:prstGeom>
          <a:noFill/>
        </p:spPr>
        <p:txBody>
          <a:bodyPr wrap="square" rtlCol="0">
            <a:spAutoFit/>
          </a:bodyPr>
          <a:lstStyle/>
          <a:p>
            <a:pPr>
              <a:lnSpc>
                <a:spcPct val="150000"/>
              </a:lnSpc>
            </a:pPr>
            <a:r>
              <a:rPr lang="ko-KR" altLang="en-US" sz="1200" dirty="0">
                <a:latin typeface="+mn-ea"/>
              </a:rPr>
              <a:t>마크베이스는 기존 서비스와는 별도로 사용자 계정으로 접속하여 서비스 관리가 가능하다</a:t>
            </a:r>
            <a:r>
              <a:rPr lang="en-US" altLang="ko-KR" sz="1200" dirty="0">
                <a:latin typeface="+mn-ea"/>
              </a:rPr>
              <a:t>.</a:t>
            </a:r>
          </a:p>
          <a:p>
            <a:pPr>
              <a:lnSpc>
                <a:spcPct val="150000"/>
              </a:lnSpc>
            </a:pPr>
            <a:r>
              <a:rPr lang="en-US" altLang="ko-KR" sz="1200" dirty="0">
                <a:latin typeface="+mn-ea"/>
              </a:rPr>
              <a:t>root </a:t>
            </a:r>
            <a:r>
              <a:rPr lang="ko-KR" altLang="en-US" sz="1200" dirty="0">
                <a:latin typeface="+mn-ea"/>
              </a:rPr>
              <a:t>권한에서 아래 명령어를 입력하여 </a:t>
            </a:r>
            <a:r>
              <a:rPr lang="en-US" altLang="ko-KR" sz="1200" dirty="0" err="1">
                <a:latin typeface="+mn-ea"/>
              </a:rPr>
              <a:t>machbase</a:t>
            </a:r>
            <a:r>
              <a:rPr lang="en-US" altLang="ko-KR" sz="1200" dirty="0">
                <a:latin typeface="+mn-ea"/>
              </a:rPr>
              <a:t> </a:t>
            </a:r>
            <a:r>
              <a:rPr lang="ko-KR" altLang="en-US" sz="1200" dirty="0">
                <a:latin typeface="+mn-ea"/>
              </a:rPr>
              <a:t>계정으로 접속한다</a:t>
            </a:r>
            <a:r>
              <a:rPr lang="en-US" altLang="ko-KR" sz="1200" dirty="0">
                <a:latin typeface="+mn-ea"/>
              </a:rPr>
              <a:t>.</a:t>
            </a:r>
          </a:p>
          <a:p>
            <a:pPr>
              <a:lnSpc>
                <a:spcPct val="150000"/>
              </a:lnSpc>
            </a:pPr>
            <a:endParaRPr lang="en-US" altLang="ko-KR" sz="1200" dirty="0">
              <a:latin typeface="+mn-ea"/>
            </a:endParaRPr>
          </a:p>
          <a:p>
            <a:pPr marL="171450" indent="-171450">
              <a:lnSpc>
                <a:spcPct val="150000"/>
              </a:lnSpc>
              <a:buFont typeface="Arial" panose="020B0604020202020204" pitchFamily="34" charset="0"/>
              <a:buChar char="•"/>
            </a:pPr>
            <a:r>
              <a:rPr lang="en-US" altLang="ko-KR" sz="1200" dirty="0" err="1">
                <a:latin typeface="+mn-ea"/>
              </a:rPr>
              <a:t>machbase</a:t>
            </a:r>
            <a:r>
              <a:rPr lang="en-US" altLang="ko-KR" sz="1200" dirty="0">
                <a:latin typeface="+mn-ea"/>
              </a:rPr>
              <a:t> </a:t>
            </a:r>
            <a:r>
              <a:rPr lang="ko-KR" altLang="en-US" sz="1200" dirty="0">
                <a:latin typeface="+mn-ea"/>
              </a:rPr>
              <a:t>사용자 계정 접속 </a:t>
            </a:r>
            <a:r>
              <a:rPr lang="en-US" altLang="ko-KR" sz="1200" dirty="0">
                <a:latin typeface="+mn-ea"/>
              </a:rPr>
              <a:t>(root </a:t>
            </a:r>
            <a:r>
              <a:rPr lang="ko-KR" altLang="en-US" sz="1200" dirty="0">
                <a:latin typeface="+mn-ea"/>
              </a:rPr>
              <a:t>권한 필요</a:t>
            </a:r>
            <a:r>
              <a:rPr lang="en-US" altLang="ko-KR" sz="1200" dirty="0">
                <a:latin typeface="+mn-ea"/>
              </a:rPr>
              <a:t>)</a:t>
            </a:r>
          </a:p>
          <a:p>
            <a:pPr>
              <a:lnSpc>
                <a:spcPct val="150000"/>
              </a:lnSpc>
            </a:pPr>
            <a:r>
              <a:rPr lang="en-US" altLang="ko-KR" sz="1200" b="1" dirty="0">
                <a:latin typeface="+mn-ea"/>
              </a:rPr>
              <a:t>    $ </a:t>
            </a:r>
            <a:r>
              <a:rPr lang="en-US" altLang="ko-KR" sz="1200" b="1" dirty="0" err="1">
                <a:latin typeface="+mn-ea"/>
              </a:rPr>
              <a:t>su</a:t>
            </a:r>
            <a:r>
              <a:rPr lang="en-US" altLang="ko-KR" sz="1200" b="1" dirty="0">
                <a:latin typeface="+mn-ea"/>
              </a:rPr>
              <a:t> – </a:t>
            </a:r>
            <a:r>
              <a:rPr lang="en-US" altLang="ko-KR" sz="1200" b="1" dirty="0" err="1">
                <a:latin typeface="+mn-ea"/>
              </a:rPr>
              <a:t>machbase</a:t>
            </a:r>
            <a:endParaRPr lang="en-US" altLang="ko-KR" sz="1200" b="1" dirty="0">
              <a:latin typeface="+mn-ea"/>
            </a:endParaRPr>
          </a:p>
          <a:p>
            <a:pPr>
              <a:lnSpc>
                <a:spcPct val="150000"/>
              </a:lnSpc>
            </a:pPr>
            <a:endParaRPr lang="en-US" altLang="ko-KR" sz="1200" b="1" dirty="0">
              <a:latin typeface="+mn-ea"/>
            </a:endParaRPr>
          </a:p>
          <a:p>
            <a:pPr>
              <a:lnSpc>
                <a:spcPct val="150000"/>
              </a:lnSpc>
            </a:pPr>
            <a:endParaRPr lang="en-US" altLang="ko-KR" sz="1200" b="1" dirty="0">
              <a:latin typeface="+mn-ea"/>
            </a:endParaRPr>
          </a:p>
          <a:p>
            <a:pPr>
              <a:lnSpc>
                <a:spcPct val="150000"/>
              </a:lnSpc>
            </a:pPr>
            <a:endParaRPr lang="en-US" altLang="ko-KR" sz="1200" b="1" dirty="0">
              <a:latin typeface="+mn-ea"/>
            </a:endParaRPr>
          </a:p>
          <a:p>
            <a:pPr marL="214313" indent="-214313">
              <a:lnSpc>
                <a:spcPct val="150000"/>
              </a:lnSpc>
              <a:buFont typeface="Arial" panose="020B0604020202020204" pitchFamily="34" charset="0"/>
              <a:buChar char="•"/>
            </a:pPr>
            <a:r>
              <a:rPr lang="en-US" altLang="ko-KR" sz="1200" dirty="0" err="1">
                <a:latin typeface="+mn-ea"/>
              </a:rPr>
              <a:t>machbase</a:t>
            </a:r>
            <a:r>
              <a:rPr lang="en-US" altLang="ko-KR" sz="1200" dirty="0">
                <a:latin typeface="+mn-ea"/>
              </a:rPr>
              <a:t> </a:t>
            </a:r>
            <a:r>
              <a:rPr lang="ko-KR" altLang="en-US" sz="1200" dirty="0">
                <a:latin typeface="+mn-ea"/>
              </a:rPr>
              <a:t>서비스 시작 </a:t>
            </a:r>
            <a:endParaRPr lang="en-US" altLang="ko-KR" sz="1200" dirty="0">
              <a:latin typeface="+mn-ea"/>
            </a:endParaRPr>
          </a:p>
          <a:p>
            <a:pPr>
              <a:lnSpc>
                <a:spcPct val="150000"/>
              </a:lnSpc>
            </a:pPr>
            <a:r>
              <a:rPr lang="en-US" altLang="ko-KR" sz="1200" b="1" dirty="0">
                <a:latin typeface="+mn-ea"/>
              </a:rPr>
              <a:t>    $ </a:t>
            </a:r>
            <a:r>
              <a:rPr lang="en-US" altLang="ko-KR" sz="1200" b="1" dirty="0" err="1">
                <a:latin typeface="+mn-ea"/>
              </a:rPr>
              <a:t>machadmin</a:t>
            </a:r>
            <a:r>
              <a:rPr lang="en-US" altLang="ko-KR" sz="1200" b="1" dirty="0">
                <a:latin typeface="+mn-ea"/>
              </a:rPr>
              <a:t> –u</a:t>
            </a:r>
          </a:p>
          <a:p>
            <a:pPr>
              <a:lnSpc>
                <a:spcPct val="150000"/>
              </a:lnSpc>
            </a:pPr>
            <a:r>
              <a:rPr lang="en-US" altLang="ko-KR" sz="1200" b="1" dirty="0">
                <a:latin typeface="+mn-ea"/>
              </a:rPr>
              <a:t>    $ </a:t>
            </a:r>
            <a:r>
              <a:rPr lang="en-US" altLang="ko-KR" sz="1200" b="1" dirty="0" err="1">
                <a:latin typeface="+mn-ea"/>
              </a:rPr>
              <a:t>MWAserver</a:t>
            </a:r>
            <a:r>
              <a:rPr lang="en-US" altLang="ko-KR" sz="1200" b="1" dirty="0">
                <a:latin typeface="+mn-ea"/>
              </a:rPr>
              <a:t> start</a:t>
            </a:r>
          </a:p>
          <a:p>
            <a:pPr>
              <a:lnSpc>
                <a:spcPct val="150000"/>
              </a:lnSpc>
            </a:pPr>
            <a:endParaRPr lang="en-US" altLang="ko-KR" sz="1200" b="1" dirty="0">
              <a:latin typeface="+mn-ea"/>
            </a:endParaRPr>
          </a:p>
          <a:p>
            <a:pPr marL="214313" indent="-214313">
              <a:lnSpc>
                <a:spcPct val="150000"/>
              </a:lnSpc>
              <a:buFont typeface="Arial" panose="020B0604020202020204" pitchFamily="34" charset="0"/>
              <a:buChar char="•"/>
            </a:pPr>
            <a:r>
              <a:rPr lang="en-US" altLang="ko-KR" sz="1200" dirty="0" err="1">
                <a:latin typeface="+mn-ea"/>
              </a:rPr>
              <a:t>machbase</a:t>
            </a:r>
            <a:r>
              <a:rPr lang="en-US" altLang="ko-KR" sz="1200" dirty="0">
                <a:latin typeface="+mn-ea"/>
              </a:rPr>
              <a:t> </a:t>
            </a:r>
            <a:r>
              <a:rPr lang="ko-KR" altLang="en-US" sz="1200" dirty="0">
                <a:latin typeface="+mn-ea"/>
              </a:rPr>
              <a:t>서비스 중지 </a:t>
            </a:r>
            <a:endParaRPr lang="en-US" altLang="ko-KR" sz="1200" dirty="0">
              <a:latin typeface="+mn-ea"/>
            </a:endParaRPr>
          </a:p>
          <a:p>
            <a:pPr>
              <a:lnSpc>
                <a:spcPct val="150000"/>
              </a:lnSpc>
            </a:pPr>
            <a:r>
              <a:rPr lang="en-US" altLang="ko-KR" sz="1200" b="1" dirty="0">
                <a:latin typeface="+mn-ea"/>
              </a:rPr>
              <a:t>    $ </a:t>
            </a:r>
            <a:r>
              <a:rPr lang="en-US" altLang="ko-KR" sz="1200" b="1" dirty="0" err="1">
                <a:latin typeface="+mn-ea"/>
              </a:rPr>
              <a:t>machadmin</a:t>
            </a:r>
            <a:r>
              <a:rPr lang="en-US" altLang="ko-KR" sz="1200" b="1" dirty="0">
                <a:latin typeface="+mn-ea"/>
              </a:rPr>
              <a:t> -s</a:t>
            </a:r>
          </a:p>
          <a:p>
            <a:pPr>
              <a:lnSpc>
                <a:spcPct val="150000"/>
              </a:lnSpc>
            </a:pPr>
            <a:r>
              <a:rPr lang="en-US" altLang="ko-KR" sz="1200" b="1" dirty="0">
                <a:latin typeface="+mn-ea"/>
              </a:rPr>
              <a:t>    $ </a:t>
            </a:r>
            <a:r>
              <a:rPr lang="en-US" altLang="ko-KR" sz="1200" b="1" dirty="0" err="1">
                <a:latin typeface="+mn-ea"/>
              </a:rPr>
              <a:t>MWAserver</a:t>
            </a:r>
            <a:r>
              <a:rPr lang="en-US" altLang="ko-KR" sz="1200" b="1" dirty="0">
                <a:latin typeface="+mn-ea"/>
              </a:rPr>
              <a:t> stop</a:t>
            </a:r>
          </a:p>
        </p:txBody>
      </p:sp>
      <p:pic>
        <p:nvPicPr>
          <p:cNvPr id="5" name="그림 4">
            <a:extLst>
              <a:ext uri="{FF2B5EF4-FFF2-40B4-BE49-F238E27FC236}">
                <a16:creationId xmlns:a16="http://schemas.microsoft.com/office/drawing/2014/main" id="{5120FE16-B8D5-473E-B72B-C3EA8D1CE05F}"/>
              </a:ext>
            </a:extLst>
          </p:cNvPr>
          <p:cNvPicPr>
            <a:picLocks noChangeAspect="1"/>
          </p:cNvPicPr>
          <p:nvPr/>
        </p:nvPicPr>
        <p:blipFill>
          <a:blip r:embed="rId2"/>
          <a:stretch>
            <a:fillRect/>
          </a:stretch>
        </p:blipFill>
        <p:spPr>
          <a:xfrm>
            <a:off x="899592" y="2780928"/>
            <a:ext cx="3705563" cy="356928"/>
          </a:xfrm>
          <a:prstGeom prst="rect">
            <a:avLst/>
          </a:prstGeom>
        </p:spPr>
      </p:pic>
      <p:grpSp>
        <p:nvGrpSpPr>
          <p:cNvPr id="8" name="Group 454">
            <a:extLst>
              <a:ext uri="{FF2B5EF4-FFF2-40B4-BE49-F238E27FC236}">
                <a16:creationId xmlns:a16="http://schemas.microsoft.com/office/drawing/2014/main" id="{E920DFF5-7BF3-4408-86C1-1395E022D8D7}"/>
              </a:ext>
            </a:extLst>
          </p:cNvPr>
          <p:cNvGrpSpPr>
            <a:grpSpLocks/>
          </p:cNvGrpSpPr>
          <p:nvPr/>
        </p:nvGrpSpPr>
        <p:grpSpPr bwMode="auto">
          <a:xfrm>
            <a:off x="6170115" y="4405984"/>
            <a:ext cx="1554856" cy="472442"/>
            <a:chOff x="1814" y="2326"/>
            <a:chExt cx="1448" cy="350"/>
          </a:xfrm>
        </p:grpSpPr>
        <p:pic>
          <p:nvPicPr>
            <p:cNvPr id="9" name="Picture 439" descr="원통">
              <a:extLst>
                <a:ext uri="{FF2B5EF4-FFF2-40B4-BE49-F238E27FC236}">
                  <a16:creationId xmlns:a16="http://schemas.microsoft.com/office/drawing/2014/main" id="{95BA25A8-19DA-4B97-A5B0-8D7078CFC9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4" y="2326"/>
              <a:ext cx="1448"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440">
              <a:extLst>
                <a:ext uri="{FF2B5EF4-FFF2-40B4-BE49-F238E27FC236}">
                  <a16:creationId xmlns:a16="http://schemas.microsoft.com/office/drawing/2014/main" id="{12DFE905-DFA7-4239-B8F4-5A88DB2EB820}"/>
                </a:ext>
              </a:extLst>
            </p:cNvPr>
            <p:cNvSpPr>
              <a:spLocks noChangeArrowheads="1"/>
            </p:cNvSpPr>
            <p:nvPr/>
          </p:nvSpPr>
          <p:spPr bwMode="auto">
            <a:xfrm>
              <a:off x="1996" y="2369"/>
              <a:ext cx="1074" cy="192"/>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pPr algn="ctr"/>
              <a:r>
                <a:rPr lang="en-US" altLang="ko-KR" sz="1200" dirty="0" err="1">
                  <a:ea typeface="나눔고딕 ExtraBold" pitchFamily="50" charset="-127"/>
                </a:rPr>
                <a:t>MWAServer</a:t>
              </a:r>
              <a:endParaRPr lang="en-US" altLang="ko-KR" sz="1200" dirty="0">
                <a:ea typeface="나눔고딕 ExtraBold" pitchFamily="50" charset="-127"/>
              </a:endParaRPr>
            </a:p>
          </p:txBody>
        </p:sp>
      </p:grpSp>
      <p:sp>
        <p:nvSpPr>
          <p:cNvPr id="11" name="순서도: 자기 디스크 10">
            <a:extLst>
              <a:ext uri="{FF2B5EF4-FFF2-40B4-BE49-F238E27FC236}">
                <a16:creationId xmlns:a16="http://schemas.microsoft.com/office/drawing/2014/main" id="{D6C8273D-2B9F-404D-A228-68FD26A68D07}"/>
              </a:ext>
            </a:extLst>
          </p:cNvPr>
          <p:cNvSpPr/>
          <p:nvPr/>
        </p:nvSpPr>
        <p:spPr>
          <a:xfrm>
            <a:off x="6228184" y="5229201"/>
            <a:ext cx="1496787" cy="720079"/>
          </a:xfrm>
          <a:prstGeom prst="flowChartMagneticDisk">
            <a:avLst/>
          </a:prstGeom>
          <a:solidFill>
            <a:schemeClr val="accent1">
              <a:lumMod val="75000"/>
            </a:schemeClr>
          </a:solidFill>
          <a:ln w="6350">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b="1" dirty="0"/>
              <a:t>시계열 </a:t>
            </a:r>
            <a:endParaRPr lang="en-US" altLang="ko-KR" sz="1000" b="1" dirty="0"/>
          </a:p>
          <a:p>
            <a:pPr algn="ctr"/>
            <a:r>
              <a:rPr lang="ko-KR" altLang="en-US" sz="1000" b="1" dirty="0"/>
              <a:t>데이터베이스</a:t>
            </a:r>
          </a:p>
        </p:txBody>
      </p:sp>
      <p:cxnSp>
        <p:nvCxnSpPr>
          <p:cNvPr id="12" name="직선 화살표 연결선 11">
            <a:extLst>
              <a:ext uri="{FF2B5EF4-FFF2-40B4-BE49-F238E27FC236}">
                <a16:creationId xmlns:a16="http://schemas.microsoft.com/office/drawing/2014/main" id="{AB63141B-6251-461B-BBD7-F4F6DF470DC3}"/>
              </a:ext>
            </a:extLst>
          </p:cNvPr>
          <p:cNvCxnSpPr>
            <a:cxnSpLocks/>
            <a:stCxn id="11" idx="1"/>
            <a:endCxn id="9" idx="2"/>
          </p:cNvCxnSpPr>
          <p:nvPr/>
        </p:nvCxnSpPr>
        <p:spPr>
          <a:xfrm flipH="1" flipV="1">
            <a:off x="6947543" y="4878426"/>
            <a:ext cx="29035" cy="350775"/>
          </a:xfrm>
          <a:prstGeom prst="straightConnector1">
            <a:avLst/>
          </a:prstGeom>
          <a:ln w="38100">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矩形: 圆角 124">
            <a:extLst>
              <a:ext uri="{FF2B5EF4-FFF2-40B4-BE49-F238E27FC236}">
                <a16:creationId xmlns:a16="http://schemas.microsoft.com/office/drawing/2014/main" id="{6BFACE39-1555-46B1-85B9-BA9D1216EC48}"/>
              </a:ext>
            </a:extLst>
          </p:cNvPr>
          <p:cNvSpPr/>
          <p:nvPr/>
        </p:nvSpPr>
        <p:spPr>
          <a:xfrm>
            <a:off x="5148064" y="3356992"/>
            <a:ext cx="1078693" cy="640504"/>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schemeClr val="tx2">
                    <a:lumMod val="75000"/>
                  </a:schemeClr>
                </a:solidFill>
                <a:cs typeface="Courier New" panose="02070309020205020404" pitchFamily="49" charset="0"/>
              </a:rPr>
              <a:t>Grafana</a:t>
            </a:r>
          </a:p>
        </p:txBody>
      </p:sp>
      <p:sp>
        <p:nvSpPr>
          <p:cNvPr id="15" name="矩形: 圆角 124">
            <a:extLst>
              <a:ext uri="{FF2B5EF4-FFF2-40B4-BE49-F238E27FC236}">
                <a16:creationId xmlns:a16="http://schemas.microsoft.com/office/drawing/2014/main" id="{50A416C5-6339-42DC-B0B0-E185235C0841}"/>
              </a:ext>
            </a:extLst>
          </p:cNvPr>
          <p:cNvSpPr/>
          <p:nvPr/>
        </p:nvSpPr>
        <p:spPr>
          <a:xfrm>
            <a:off x="6300193" y="3356992"/>
            <a:ext cx="1116124" cy="640504"/>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err="1">
                <a:solidFill>
                  <a:schemeClr val="tx2">
                    <a:lumMod val="75000"/>
                  </a:schemeClr>
                </a:solidFill>
                <a:cs typeface="Courier New" panose="02070309020205020404" pitchFamily="49" charset="0"/>
              </a:rPr>
              <a:t>RestAPI</a:t>
            </a:r>
            <a:endParaRPr lang="en-US" altLang="ko-KR" sz="1200" b="1" dirty="0">
              <a:solidFill>
                <a:schemeClr val="tx2">
                  <a:lumMod val="75000"/>
                </a:schemeClr>
              </a:solidFill>
              <a:cs typeface="Courier New" panose="02070309020205020404" pitchFamily="49" charset="0"/>
            </a:endParaRPr>
          </a:p>
        </p:txBody>
      </p:sp>
      <p:sp>
        <p:nvSpPr>
          <p:cNvPr id="16" name="矩形: 圆角 124">
            <a:extLst>
              <a:ext uri="{FF2B5EF4-FFF2-40B4-BE49-F238E27FC236}">
                <a16:creationId xmlns:a16="http://schemas.microsoft.com/office/drawing/2014/main" id="{CF14DE87-A13E-495E-9A7E-DCD6AB7F3ED3}"/>
              </a:ext>
            </a:extLst>
          </p:cNvPr>
          <p:cNvSpPr/>
          <p:nvPr/>
        </p:nvSpPr>
        <p:spPr>
          <a:xfrm>
            <a:off x="7524328" y="3356992"/>
            <a:ext cx="1116124" cy="640504"/>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err="1">
                <a:solidFill>
                  <a:schemeClr val="tx2">
                    <a:lumMod val="75000"/>
                  </a:schemeClr>
                </a:solidFill>
                <a:cs typeface="Courier New" panose="02070309020205020404" pitchFamily="49" charset="0"/>
              </a:rPr>
              <a:t>TagAnalyzer</a:t>
            </a:r>
            <a:endParaRPr lang="en-US" altLang="ko-KR" sz="1200" b="1" dirty="0">
              <a:solidFill>
                <a:schemeClr val="tx2">
                  <a:lumMod val="75000"/>
                </a:schemeClr>
              </a:solidFill>
              <a:cs typeface="Courier New" panose="02070309020205020404" pitchFamily="49" charset="0"/>
            </a:endParaRPr>
          </a:p>
        </p:txBody>
      </p:sp>
      <p:cxnSp>
        <p:nvCxnSpPr>
          <p:cNvPr id="18" name="직선 화살표 연결선 17">
            <a:extLst>
              <a:ext uri="{FF2B5EF4-FFF2-40B4-BE49-F238E27FC236}">
                <a16:creationId xmlns:a16="http://schemas.microsoft.com/office/drawing/2014/main" id="{36F32AB3-A91A-4757-949A-0A567C837321}"/>
              </a:ext>
            </a:extLst>
          </p:cNvPr>
          <p:cNvCxnSpPr>
            <a:cxnSpLocks/>
            <a:stCxn id="9" idx="0"/>
          </p:cNvCxnSpPr>
          <p:nvPr/>
        </p:nvCxnSpPr>
        <p:spPr>
          <a:xfrm flipV="1">
            <a:off x="6947543" y="3997496"/>
            <a:ext cx="1008834" cy="408488"/>
          </a:xfrm>
          <a:prstGeom prst="straightConnector1">
            <a:avLst/>
          </a:prstGeom>
          <a:ln w="38100">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4852DC7A-5CBC-4552-B558-F0E6EBB8A81D}"/>
              </a:ext>
            </a:extLst>
          </p:cNvPr>
          <p:cNvCxnSpPr>
            <a:cxnSpLocks/>
            <a:stCxn id="9" idx="0"/>
            <a:endCxn id="15" idx="2"/>
          </p:cNvCxnSpPr>
          <p:nvPr/>
        </p:nvCxnSpPr>
        <p:spPr>
          <a:xfrm flipH="1" flipV="1">
            <a:off x="6858255" y="3997496"/>
            <a:ext cx="89288" cy="408488"/>
          </a:xfrm>
          <a:prstGeom prst="straightConnector1">
            <a:avLst/>
          </a:prstGeom>
          <a:ln w="38100">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D5D035BB-1C57-40BA-BB80-8201A2C961D5}"/>
              </a:ext>
            </a:extLst>
          </p:cNvPr>
          <p:cNvCxnSpPr>
            <a:cxnSpLocks/>
            <a:stCxn id="9" idx="0"/>
            <a:endCxn id="14" idx="2"/>
          </p:cNvCxnSpPr>
          <p:nvPr/>
        </p:nvCxnSpPr>
        <p:spPr>
          <a:xfrm flipH="1" flipV="1">
            <a:off x="5687411" y="3997496"/>
            <a:ext cx="1260132" cy="408488"/>
          </a:xfrm>
          <a:prstGeom prst="straightConnector1">
            <a:avLst/>
          </a:prstGeom>
          <a:ln w="38100">
            <a:prstDash val="sysDot"/>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8767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6">
            <a:extLst>
              <a:ext uri="{FF2B5EF4-FFF2-40B4-BE49-F238E27FC236}">
                <a16:creationId xmlns:a16="http://schemas.microsoft.com/office/drawing/2014/main" id="{A5881F24-D77B-4743-A221-4FBB9783BEF8}"/>
              </a:ext>
            </a:extLst>
          </p:cNvPr>
          <p:cNvSpPr txBox="1">
            <a:spLocks/>
          </p:cNvSpPr>
          <p:nvPr/>
        </p:nvSpPr>
        <p:spPr>
          <a:xfrm>
            <a:off x="0" y="2204864"/>
            <a:ext cx="9144000" cy="528053"/>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ctr"/>
            <a:r>
              <a:rPr lang="en-US" altLang="ko-KR" sz="2800" dirty="0">
                <a:latin typeface="+mj-ea"/>
              </a:rPr>
              <a:t>8. </a:t>
            </a:r>
            <a:r>
              <a:rPr lang="ko-KR" altLang="en-US" sz="2800" dirty="0">
                <a:latin typeface="+mj-ea"/>
              </a:rPr>
              <a:t>클라우드 보안</a:t>
            </a:r>
            <a:endParaRPr lang="ko-KR" altLang="en-US" dirty="0">
              <a:solidFill>
                <a:srgbClr val="0070C0"/>
              </a:solidFill>
              <a:latin typeface="+mj-ea"/>
            </a:endParaRPr>
          </a:p>
        </p:txBody>
      </p:sp>
      <p:sp>
        <p:nvSpPr>
          <p:cNvPr id="4" name="제목 6">
            <a:extLst>
              <a:ext uri="{FF2B5EF4-FFF2-40B4-BE49-F238E27FC236}">
                <a16:creationId xmlns:a16="http://schemas.microsoft.com/office/drawing/2014/main" id="{D27DF095-2248-4030-AF5F-84A13AF3B668}"/>
              </a:ext>
            </a:extLst>
          </p:cNvPr>
          <p:cNvSpPr txBox="1">
            <a:spLocks/>
          </p:cNvSpPr>
          <p:nvPr/>
        </p:nvSpPr>
        <p:spPr>
          <a:xfrm>
            <a:off x="0" y="0"/>
            <a:ext cx="9143767" cy="620688"/>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r"/>
            <a:r>
              <a:rPr lang="en-US" altLang="ko-KR" sz="1800" dirty="0">
                <a:solidFill>
                  <a:schemeClr val="accent1">
                    <a:lumMod val="40000"/>
                    <a:lumOff val="60000"/>
                  </a:schemeClr>
                </a:solidFill>
                <a:latin typeface="+mj-ea"/>
              </a:rPr>
              <a:t>AAS</a:t>
            </a:r>
            <a:r>
              <a:rPr lang="ko-KR" altLang="en-US" sz="1800" dirty="0">
                <a:solidFill>
                  <a:schemeClr val="accent1">
                    <a:lumMod val="40000"/>
                    <a:lumOff val="60000"/>
                  </a:schemeClr>
                </a:solidFill>
                <a:latin typeface="+mj-ea"/>
              </a:rPr>
              <a:t> 기반 데이터 수집</a:t>
            </a:r>
            <a:r>
              <a:rPr lang="en-US" altLang="ko-KR" sz="1800" dirty="0">
                <a:solidFill>
                  <a:schemeClr val="accent1">
                    <a:lumMod val="40000"/>
                    <a:lumOff val="60000"/>
                  </a:schemeClr>
                </a:solidFill>
                <a:latin typeface="+mj-ea"/>
              </a:rPr>
              <a:t>/</a:t>
            </a:r>
            <a:r>
              <a:rPr lang="ko-KR" altLang="en-US" sz="1800" dirty="0">
                <a:solidFill>
                  <a:schemeClr val="accent1">
                    <a:lumMod val="40000"/>
                    <a:lumOff val="60000"/>
                  </a:schemeClr>
                </a:solidFill>
                <a:latin typeface="+mj-ea"/>
              </a:rPr>
              <a:t>저장 솔루션</a:t>
            </a:r>
            <a:br>
              <a:rPr lang="en-US" altLang="ko-KR" sz="1800" dirty="0">
                <a:solidFill>
                  <a:schemeClr val="accent1">
                    <a:lumMod val="40000"/>
                    <a:lumOff val="60000"/>
                  </a:schemeClr>
                </a:solidFill>
                <a:latin typeface="+mj-ea"/>
              </a:rPr>
            </a:br>
            <a:r>
              <a:rPr lang="ko-KR" altLang="en-US" sz="1800" dirty="0">
                <a:solidFill>
                  <a:schemeClr val="accent1">
                    <a:lumMod val="40000"/>
                    <a:lumOff val="60000"/>
                  </a:schemeClr>
                </a:solidFill>
                <a:latin typeface="+mj-ea"/>
              </a:rPr>
              <a:t>클라우드 플랫폼의 구성 및 데이터 활용</a:t>
            </a:r>
          </a:p>
        </p:txBody>
      </p:sp>
    </p:spTree>
    <p:extLst>
      <p:ext uri="{BB962C8B-B14F-4D97-AF65-F5344CB8AC3E}">
        <p14:creationId xmlns:p14="http://schemas.microsoft.com/office/powerpoint/2010/main" val="6407340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2">
            <a:extLst>
              <a:ext uri="{FF2B5EF4-FFF2-40B4-BE49-F238E27FC236}">
                <a16:creationId xmlns:a16="http://schemas.microsoft.com/office/drawing/2014/main" id="{895D8E68-C4CE-4DBA-B26F-4F457752954C}"/>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6" name="TextBox 5">
            <a:extLst>
              <a:ext uri="{FF2B5EF4-FFF2-40B4-BE49-F238E27FC236}">
                <a16:creationId xmlns:a16="http://schemas.microsoft.com/office/drawing/2014/main" id="{03E046D1-5951-4B72-BDC3-61A80F48136C}"/>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1) OPC-UA </a:t>
            </a:r>
            <a:r>
              <a:rPr lang="ko-KR" altLang="en-US" sz="1200" b="1" dirty="0">
                <a:latin typeface="+mn-ea"/>
              </a:rPr>
              <a:t>인증서</a:t>
            </a:r>
            <a:endParaRPr lang="en-US" altLang="ko-KR" sz="1200" b="1" dirty="0">
              <a:latin typeface="+mn-ea"/>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8. </a:t>
            </a:r>
            <a:r>
              <a:rPr lang="ko-KR" altLang="en-US" sz="2000" dirty="0">
                <a:latin typeface="+mj-ea"/>
              </a:rPr>
              <a:t>클라우드 보안 </a:t>
            </a:r>
            <a:r>
              <a:rPr lang="en-US" altLang="ko-KR" sz="2000" dirty="0">
                <a:latin typeface="+mj-ea"/>
              </a:rPr>
              <a:t>(1/2)</a:t>
            </a:r>
            <a:endParaRPr kumimoji="1" lang="x-none" altLang="en-US" sz="2000" dirty="0">
              <a:latin typeface="+mj-ea"/>
            </a:endParaRPr>
          </a:p>
        </p:txBody>
      </p:sp>
      <p:sp>
        <p:nvSpPr>
          <p:cNvPr id="5" name="TextBox 4">
            <a:extLst>
              <a:ext uri="{FF2B5EF4-FFF2-40B4-BE49-F238E27FC236}">
                <a16:creationId xmlns:a16="http://schemas.microsoft.com/office/drawing/2014/main" id="{4EF93BFB-5E97-43F6-9D07-2EDE8E40AEB2}"/>
              </a:ext>
            </a:extLst>
          </p:cNvPr>
          <p:cNvSpPr txBox="1"/>
          <p:nvPr/>
        </p:nvSpPr>
        <p:spPr>
          <a:xfrm>
            <a:off x="611560" y="1248601"/>
            <a:ext cx="8100900" cy="2549609"/>
          </a:xfrm>
          <a:prstGeom prst="rect">
            <a:avLst/>
          </a:prstGeom>
          <a:noFill/>
        </p:spPr>
        <p:txBody>
          <a:bodyPr wrap="square" rtlCol="0">
            <a:spAutoFit/>
          </a:bodyPr>
          <a:lstStyle/>
          <a:p>
            <a:pPr marL="128588" indent="-128588">
              <a:lnSpc>
                <a:spcPct val="150000"/>
              </a:lnSpc>
              <a:buFont typeface="Arial" panose="020B0604020202020204" pitchFamily="34" charset="0"/>
              <a:buChar char="•"/>
            </a:pPr>
            <a:r>
              <a:rPr lang="en-US" altLang="ko-KR" sz="1200" dirty="0">
                <a:latin typeface="+mn-ea"/>
              </a:rPr>
              <a:t>OPC-UA SSL </a:t>
            </a:r>
            <a:r>
              <a:rPr lang="ko-KR" altLang="en-US" sz="1200" dirty="0">
                <a:latin typeface="+mn-ea"/>
              </a:rPr>
              <a:t>보안 통신을 위한 인증서 생성</a:t>
            </a:r>
            <a:endParaRPr lang="en-US" altLang="ko-KR" sz="1200" dirty="0">
              <a:latin typeface="+mn-ea"/>
            </a:endParaRPr>
          </a:p>
          <a:p>
            <a:pPr marL="128588" indent="-128588">
              <a:lnSpc>
                <a:spcPct val="150000"/>
              </a:lnSpc>
              <a:buFont typeface="Arial" panose="020B0604020202020204" pitchFamily="34" charset="0"/>
              <a:buChar char="•"/>
            </a:pPr>
            <a:r>
              <a:rPr lang="en-US" altLang="ko-KR" sz="1200" dirty="0">
                <a:latin typeface="+mn-ea"/>
              </a:rPr>
              <a:t>Basic256Sha256, </a:t>
            </a:r>
            <a:r>
              <a:rPr lang="ko-KR" altLang="en-US" sz="1200" dirty="0">
                <a:latin typeface="+mn-ea"/>
              </a:rPr>
              <a:t>유효기간은 </a:t>
            </a:r>
            <a:r>
              <a:rPr lang="en-US" altLang="ko-KR" sz="1200" dirty="0">
                <a:latin typeface="+mn-ea"/>
              </a:rPr>
              <a:t>10</a:t>
            </a:r>
            <a:r>
              <a:rPr lang="ko-KR" altLang="en-US" sz="1200" dirty="0">
                <a:latin typeface="+mn-ea"/>
              </a:rPr>
              <a:t>년</a:t>
            </a:r>
            <a:endParaRPr lang="en-US" altLang="ko-KR" sz="1200" dirty="0">
              <a:latin typeface="+mn-ea"/>
            </a:endParaRPr>
          </a:p>
          <a:p>
            <a:pPr>
              <a:lnSpc>
                <a:spcPct val="150000"/>
              </a:lnSpc>
            </a:pPr>
            <a:r>
              <a:rPr lang="en-US" altLang="ko-KR" sz="1200" dirty="0">
                <a:latin typeface="+mn-ea"/>
              </a:rPr>
              <a:t>   $</a:t>
            </a:r>
            <a:r>
              <a:rPr lang="ko-KR" altLang="en-US" sz="1200" dirty="0">
                <a:latin typeface="+mn-ea"/>
              </a:rPr>
              <a:t> </a:t>
            </a:r>
            <a:r>
              <a:rPr lang="en-US" altLang="ko-KR" sz="1200" dirty="0">
                <a:latin typeface="+mn-ea"/>
              </a:rPr>
              <a:t>cd</a:t>
            </a:r>
            <a:r>
              <a:rPr lang="ko-KR" altLang="en-US" sz="1200" dirty="0">
                <a:latin typeface="+mn-ea"/>
              </a:rPr>
              <a:t> </a:t>
            </a:r>
            <a:r>
              <a:rPr lang="en-US" altLang="ko-KR" sz="1200" dirty="0">
                <a:latin typeface="+mn-ea"/>
              </a:rPr>
              <a:t>/opt/</a:t>
            </a:r>
            <a:r>
              <a:rPr lang="en-US" altLang="ko-KR" sz="1200" dirty="0" err="1">
                <a:latin typeface="+mn-ea"/>
              </a:rPr>
              <a:t>cfg</a:t>
            </a:r>
            <a:r>
              <a:rPr lang="en-US" altLang="ko-KR" sz="1200" dirty="0">
                <a:latin typeface="+mn-ea"/>
              </a:rPr>
              <a:t>/security</a:t>
            </a:r>
          </a:p>
          <a:p>
            <a:pPr>
              <a:lnSpc>
                <a:spcPct val="150000"/>
              </a:lnSpc>
            </a:pPr>
            <a:r>
              <a:rPr lang="en-US" altLang="ko-KR" sz="1200" dirty="0">
                <a:latin typeface="+mn-ea"/>
              </a:rPr>
              <a:t>   $ ./create_self-signed.py –c client</a:t>
            </a:r>
          </a:p>
          <a:p>
            <a:pPr>
              <a:lnSpc>
                <a:spcPct val="150000"/>
              </a:lnSpc>
            </a:pPr>
            <a:r>
              <a:rPr lang="en-US" altLang="ko-KR" sz="1200" dirty="0">
                <a:latin typeface="+mn-ea"/>
              </a:rPr>
              <a:t>   $ </a:t>
            </a:r>
            <a:r>
              <a:rPr lang="en-US" altLang="ko-KR" sz="1200" dirty="0" err="1">
                <a:latin typeface="+mn-ea"/>
              </a:rPr>
              <a:t>chmod</a:t>
            </a:r>
            <a:r>
              <a:rPr lang="en-US" altLang="ko-KR" sz="1200" dirty="0">
                <a:latin typeface="+mn-ea"/>
              </a:rPr>
              <a:t> 600 client*</a:t>
            </a:r>
          </a:p>
          <a:p>
            <a:pPr>
              <a:lnSpc>
                <a:spcPct val="150000"/>
              </a:lnSpc>
            </a:pPr>
            <a:endParaRPr lang="en-US" altLang="ko-KR" sz="1200" dirty="0">
              <a:latin typeface="+mn-ea"/>
            </a:endParaRPr>
          </a:p>
          <a:p>
            <a:pPr>
              <a:lnSpc>
                <a:spcPct val="150000"/>
              </a:lnSpc>
            </a:pPr>
            <a:r>
              <a:rPr lang="en-US" altLang="ko-KR" sz="1200" dirty="0">
                <a:latin typeface="+mn-ea"/>
              </a:rPr>
              <a:t>   </a:t>
            </a:r>
          </a:p>
          <a:p>
            <a:pPr>
              <a:lnSpc>
                <a:spcPct val="150000"/>
              </a:lnSpc>
            </a:pPr>
            <a:endParaRPr lang="en-US" altLang="ko-KR" sz="1200" dirty="0">
              <a:latin typeface="+mn-ea"/>
            </a:endParaRPr>
          </a:p>
          <a:p>
            <a:pPr>
              <a:lnSpc>
                <a:spcPct val="150000"/>
              </a:lnSpc>
            </a:pPr>
            <a:endParaRPr lang="en-US" altLang="ko-KR" sz="1200" dirty="0">
              <a:latin typeface="+mn-ea"/>
            </a:endParaRPr>
          </a:p>
        </p:txBody>
      </p:sp>
      <p:sp>
        <p:nvSpPr>
          <p:cNvPr id="7" name="TextBox 6">
            <a:extLst>
              <a:ext uri="{FF2B5EF4-FFF2-40B4-BE49-F238E27FC236}">
                <a16:creationId xmlns:a16="http://schemas.microsoft.com/office/drawing/2014/main" id="{E72080BC-C56B-4842-975F-0C4294183DA0}"/>
              </a:ext>
            </a:extLst>
          </p:cNvPr>
          <p:cNvSpPr txBox="1"/>
          <p:nvPr/>
        </p:nvSpPr>
        <p:spPr>
          <a:xfrm>
            <a:off x="323528" y="3383415"/>
            <a:ext cx="8496944" cy="333617"/>
          </a:xfrm>
          <a:prstGeom prst="rect">
            <a:avLst/>
          </a:prstGeom>
          <a:noFill/>
        </p:spPr>
        <p:txBody>
          <a:bodyPr wrap="square" rtlCol="0">
            <a:spAutoFit/>
          </a:bodyPr>
          <a:lstStyle/>
          <a:p>
            <a:pPr>
              <a:lnSpc>
                <a:spcPct val="150000"/>
              </a:lnSpc>
            </a:pPr>
            <a:r>
              <a:rPr lang="en-US" altLang="ko-KR" sz="1200" b="1" dirty="0">
                <a:latin typeface="+mn-ea"/>
              </a:rPr>
              <a:t>2) </a:t>
            </a:r>
            <a:r>
              <a:rPr lang="ko-KR" altLang="en-US" sz="1200" b="1" dirty="0">
                <a:latin typeface="+mn-ea"/>
              </a:rPr>
              <a:t>접속 비밀번호 암호화</a:t>
            </a:r>
            <a:endParaRPr lang="en-US" altLang="ko-KR" sz="1200" b="1" dirty="0">
              <a:latin typeface="+mn-ea"/>
            </a:endParaRPr>
          </a:p>
        </p:txBody>
      </p:sp>
      <p:sp>
        <p:nvSpPr>
          <p:cNvPr id="8" name="TextBox 7">
            <a:extLst>
              <a:ext uri="{FF2B5EF4-FFF2-40B4-BE49-F238E27FC236}">
                <a16:creationId xmlns:a16="http://schemas.microsoft.com/office/drawing/2014/main" id="{9D612E97-A69C-42A1-A78F-C05F024ABA42}"/>
              </a:ext>
            </a:extLst>
          </p:cNvPr>
          <p:cNvSpPr txBox="1"/>
          <p:nvPr/>
        </p:nvSpPr>
        <p:spPr>
          <a:xfrm>
            <a:off x="611560" y="3787587"/>
            <a:ext cx="8100900" cy="1164614"/>
          </a:xfrm>
          <a:prstGeom prst="rect">
            <a:avLst/>
          </a:prstGeom>
          <a:noFill/>
        </p:spPr>
        <p:txBody>
          <a:bodyPr wrap="square" rtlCol="0">
            <a:spAutoFit/>
          </a:bodyPr>
          <a:lstStyle/>
          <a:p>
            <a:pPr marL="128588" indent="-128588">
              <a:lnSpc>
                <a:spcPct val="150000"/>
              </a:lnSpc>
              <a:buFont typeface="Arial" panose="020B0604020202020204" pitchFamily="34" charset="0"/>
              <a:buChar char="•"/>
            </a:pPr>
            <a:r>
              <a:rPr lang="en-US" altLang="ko-KR" sz="1200" dirty="0">
                <a:latin typeface="+mn-ea"/>
              </a:rPr>
              <a:t>rabbitmq,</a:t>
            </a:r>
            <a:r>
              <a:rPr lang="ko-KR" altLang="en-US" sz="1200" dirty="0">
                <a:latin typeface="+mn-ea"/>
              </a:rPr>
              <a:t> </a:t>
            </a:r>
            <a:r>
              <a:rPr lang="en-US" altLang="ko-KR" sz="1200" dirty="0">
                <a:latin typeface="+mn-ea"/>
              </a:rPr>
              <a:t>influx,</a:t>
            </a:r>
            <a:r>
              <a:rPr lang="ko-KR" altLang="en-US" sz="1200" dirty="0">
                <a:latin typeface="+mn-ea"/>
              </a:rPr>
              <a:t> </a:t>
            </a:r>
            <a:r>
              <a:rPr lang="en-US" altLang="ko-KR" sz="1200" dirty="0" err="1">
                <a:latin typeface="+mn-ea"/>
              </a:rPr>
              <a:t>machbase</a:t>
            </a:r>
            <a:r>
              <a:rPr lang="en-US" altLang="ko-KR" sz="1200" dirty="0">
                <a:latin typeface="+mn-ea"/>
              </a:rPr>
              <a:t>,</a:t>
            </a:r>
            <a:r>
              <a:rPr lang="ko-KR" altLang="en-US" sz="1200" dirty="0">
                <a:latin typeface="+mn-ea"/>
              </a:rPr>
              <a:t> </a:t>
            </a:r>
            <a:r>
              <a:rPr lang="en-US" altLang="ko-KR" sz="1200" dirty="0" err="1">
                <a:latin typeface="+mn-ea"/>
              </a:rPr>
              <a:t>mariadb</a:t>
            </a:r>
            <a:r>
              <a:rPr lang="en-US" altLang="ko-KR" sz="1200" dirty="0">
                <a:latin typeface="+mn-ea"/>
              </a:rPr>
              <a:t>,</a:t>
            </a:r>
            <a:r>
              <a:rPr lang="ko-KR" altLang="en-US" sz="1200" dirty="0">
                <a:latin typeface="+mn-ea"/>
              </a:rPr>
              <a:t> </a:t>
            </a:r>
            <a:r>
              <a:rPr lang="en-US" altLang="ko-KR" sz="1200" dirty="0" err="1">
                <a:latin typeface="+mn-ea"/>
              </a:rPr>
              <a:t>opcua</a:t>
            </a:r>
            <a:r>
              <a:rPr lang="en-US" altLang="ko-KR" sz="1200" dirty="0">
                <a:latin typeface="+mn-ea"/>
              </a:rPr>
              <a:t>, </a:t>
            </a:r>
            <a:r>
              <a:rPr lang="en-US" altLang="ko-KR" sz="1200" dirty="0" err="1">
                <a:latin typeface="+mn-ea"/>
              </a:rPr>
              <a:t>regi</a:t>
            </a:r>
            <a:r>
              <a:rPr lang="en-US" altLang="ko-KR" sz="1200" dirty="0">
                <a:latin typeface="+mn-ea"/>
              </a:rPr>
              <a:t> key</a:t>
            </a:r>
            <a:r>
              <a:rPr lang="ko-KR" altLang="en-US" sz="1200" dirty="0">
                <a:latin typeface="+mn-ea"/>
              </a:rPr>
              <a:t> 등의 접속 비밀번호를 암호 하여 저장</a:t>
            </a:r>
            <a:endParaRPr lang="en-US" altLang="ko-KR" sz="1200" dirty="0">
              <a:latin typeface="+mn-ea"/>
            </a:endParaRPr>
          </a:p>
          <a:p>
            <a:pPr>
              <a:lnSpc>
                <a:spcPct val="150000"/>
              </a:lnSpc>
            </a:pPr>
            <a:r>
              <a:rPr lang="en-US" altLang="ko-KR" sz="1200" dirty="0">
                <a:latin typeface="+mn-ea"/>
              </a:rPr>
              <a:t>   $ cd</a:t>
            </a:r>
            <a:r>
              <a:rPr lang="ko-KR" altLang="en-US" sz="1200" dirty="0">
                <a:latin typeface="+mn-ea"/>
              </a:rPr>
              <a:t> </a:t>
            </a:r>
            <a:r>
              <a:rPr lang="en-US" altLang="ko-KR" sz="1200" dirty="0">
                <a:latin typeface="+mn-ea"/>
              </a:rPr>
              <a:t>/opt/</a:t>
            </a:r>
            <a:r>
              <a:rPr lang="en-US" altLang="ko-KR" sz="1200" dirty="0" err="1">
                <a:latin typeface="+mn-ea"/>
              </a:rPr>
              <a:t>cfg</a:t>
            </a:r>
            <a:r>
              <a:rPr lang="en-US" altLang="ko-KR" sz="1200" dirty="0">
                <a:latin typeface="+mn-ea"/>
              </a:rPr>
              <a:t>/security</a:t>
            </a:r>
          </a:p>
          <a:p>
            <a:pPr>
              <a:lnSpc>
                <a:spcPct val="150000"/>
              </a:lnSpc>
            </a:pPr>
            <a:r>
              <a:rPr lang="en-US" altLang="ko-KR" sz="1200" dirty="0">
                <a:latin typeface="+mn-ea"/>
              </a:rPr>
              <a:t>   $ ./</a:t>
            </a:r>
            <a:r>
              <a:rPr lang="en-US" altLang="ko-KR" sz="1200" dirty="0" err="1">
                <a:latin typeface="+mn-ea"/>
              </a:rPr>
              <a:t>dna_encrypt</a:t>
            </a:r>
            <a:r>
              <a:rPr lang="en-US" altLang="ko-KR" sz="1200" dirty="0">
                <a:latin typeface="+mn-ea"/>
              </a:rPr>
              <a:t>  </a:t>
            </a:r>
            <a:r>
              <a:rPr lang="ko-KR" altLang="en-US" sz="1200" dirty="0">
                <a:latin typeface="+mn-ea"/>
              </a:rPr>
              <a:t>암호파일명</a:t>
            </a:r>
          </a:p>
          <a:p>
            <a:pPr>
              <a:lnSpc>
                <a:spcPct val="150000"/>
              </a:lnSpc>
            </a:pPr>
            <a:r>
              <a:rPr lang="en-US" altLang="ko-KR" sz="1200" dirty="0">
                <a:latin typeface="+mn-ea"/>
              </a:rPr>
              <a:t>   rabbitmq,</a:t>
            </a:r>
            <a:r>
              <a:rPr lang="ko-KR" altLang="en-US" sz="1200" dirty="0">
                <a:latin typeface="+mn-ea"/>
              </a:rPr>
              <a:t> </a:t>
            </a:r>
            <a:r>
              <a:rPr lang="en-US" altLang="ko-KR" sz="1200" dirty="0">
                <a:latin typeface="+mn-ea"/>
              </a:rPr>
              <a:t>influx,</a:t>
            </a:r>
            <a:r>
              <a:rPr lang="ko-KR" altLang="en-US" sz="1200" dirty="0">
                <a:latin typeface="+mn-ea"/>
              </a:rPr>
              <a:t> </a:t>
            </a:r>
            <a:r>
              <a:rPr lang="en-US" altLang="ko-KR" sz="1200" dirty="0" err="1">
                <a:latin typeface="+mn-ea"/>
              </a:rPr>
              <a:t>machbase</a:t>
            </a:r>
            <a:r>
              <a:rPr lang="en-US" altLang="ko-KR" sz="1200" dirty="0">
                <a:latin typeface="+mn-ea"/>
              </a:rPr>
              <a:t>,</a:t>
            </a:r>
            <a:r>
              <a:rPr lang="ko-KR" altLang="en-US" sz="1200" dirty="0">
                <a:latin typeface="+mn-ea"/>
              </a:rPr>
              <a:t> </a:t>
            </a:r>
            <a:r>
              <a:rPr lang="en-US" altLang="ko-KR" sz="1200" dirty="0" err="1">
                <a:latin typeface="+mn-ea"/>
              </a:rPr>
              <a:t>mariadb</a:t>
            </a:r>
            <a:r>
              <a:rPr lang="en-US" altLang="ko-KR" sz="1200" dirty="0">
                <a:latin typeface="+mn-ea"/>
              </a:rPr>
              <a:t>,</a:t>
            </a:r>
            <a:r>
              <a:rPr lang="ko-KR" altLang="en-US" sz="1200" dirty="0">
                <a:latin typeface="+mn-ea"/>
              </a:rPr>
              <a:t> </a:t>
            </a:r>
            <a:r>
              <a:rPr lang="en-US" altLang="ko-KR" sz="1200" dirty="0" err="1">
                <a:latin typeface="+mn-ea"/>
              </a:rPr>
              <a:t>opcua</a:t>
            </a:r>
            <a:r>
              <a:rPr lang="en-US" altLang="ko-KR" sz="1200" dirty="0">
                <a:latin typeface="+mn-ea"/>
              </a:rPr>
              <a:t>, </a:t>
            </a:r>
            <a:r>
              <a:rPr lang="en-US" altLang="ko-KR" sz="1200" dirty="0" err="1">
                <a:latin typeface="+mn-ea"/>
              </a:rPr>
              <a:t>regi</a:t>
            </a:r>
            <a:r>
              <a:rPr lang="en-US" altLang="ko-KR" sz="1200" dirty="0">
                <a:latin typeface="+mn-ea"/>
              </a:rPr>
              <a:t> key</a:t>
            </a:r>
            <a:r>
              <a:rPr lang="ko-KR" altLang="en-US" sz="1200" dirty="0">
                <a:latin typeface="+mn-ea"/>
              </a:rPr>
              <a:t> 등의 접속 비밀번호를 암호화 </a:t>
            </a:r>
            <a:endParaRPr lang="en-US" altLang="ko-KR" sz="1200" dirty="0">
              <a:latin typeface="+mn-ea"/>
            </a:endParaRPr>
          </a:p>
        </p:txBody>
      </p:sp>
      <p:pic>
        <p:nvPicPr>
          <p:cNvPr id="9" name="그림 8">
            <a:extLst>
              <a:ext uri="{FF2B5EF4-FFF2-40B4-BE49-F238E27FC236}">
                <a16:creationId xmlns:a16="http://schemas.microsoft.com/office/drawing/2014/main" id="{3E224428-B637-463E-A6DF-B6855ADAEE37}"/>
              </a:ext>
            </a:extLst>
          </p:cNvPr>
          <p:cNvPicPr>
            <a:picLocks noChangeAspect="1"/>
          </p:cNvPicPr>
          <p:nvPr/>
        </p:nvPicPr>
        <p:blipFill>
          <a:blip r:embed="rId2"/>
          <a:stretch>
            <a:fillRect/>
          </a:stretch>
        </p:blipFill>
        <p:spPr>
          <a:xfrm>
            <a:off x="854075" y="5059591"/>
            <a:ext cx="4246525" cy="772096"/>
          </a:xfrm>
          <a:prstGeom prst="rect">
            <a:avLst/>
          </a:prstGeom>
        </p:spPr>
      </p:pic>
      <p:pic>
        <p:nvPicPr>
          <p:cNvPr id="4" name="그림 3">
            <a:extLst>
              <a:ext uri="{FF2B5EF4-FFF2-40B4-BE49-F238E27FC236}">
                <a16:creationId xmlns:a16="http://schemas.microsoft.com/office/drawing/2014/main" id="{18F0A613-1FFD-4542-93FD-002BED81675E}"/>
              </a:ext>
            </a:extLst>
          </p:cNvPr>
          <p:cNvPicPr>
            <a:picLocks noChangeAspect="1"/>
          </p:cNvPicPr>
          <p:nvPr/>
        </p:nvPicPr>
        <p:blipFill>
          <a:blip r:embed="rId3"/>
          <a:stretch>
            <a:fillRect/>
          </a:stretch>
        </p:blipFill>
        <p:spPr>
          <a:xfrm>
            <a:off x="827584" y="2747776"/>
            <a:ext cx="5027265" cy="534460"/>
          </a:xfrm>
          <a:prstGeom prst="rect">
            <a:avLst/>
          </a:prstGeom>
        </p:spPr>
      </p:pic>
      <p:sp>
        <p:nvSpPr>
          <p:cNvPr id="12" name="AutoShape 34">
            <a:extLst>
              <a:ext uri="{FF2B5EF4-FFF2-40B4-BE49-F238E27FC236}">
                <a16:creationId xmlns:a16="http://schemas.microsoft.com/office/drawing/2014/main" id="{F51974A1-49E9-4BC8-9E79-B426E7294CA7}"/>
              </a:ext>
            </a:extLst>
          </p:cNvPr>
          <p:cNvSpPr>
            <a:spLocks noChangeArrowheads="1"/>
          </p:cNvSpPr>
          <p:nvPr/>
        </p:nvSpPr>
        <p:spPr bwMode="auto">
          <a:xfrm flipV="1">
            <a:off x="7047360" y="2643976"/>
            <a:ext cx="1164030" cy="201609"/>
          </a:xfrm>
          <a:prstGeom prst="roundRect">
            <a:avLst>
              <a:gd name="adj" fmla="val 17227"/>
            </a:avLst>
          </a:prstGeom>
          <a:gradFill rotWithShape="1">
            <a:gsLst>
              <a:gs pos="0">
                <a:srgbClr val="71B6F6"/>
              </a:gs>
              <a:gs pos="100000">
                <a:srgbClr val="439FF3"/>
              </a:gs>
            </a:gsLst>
            <a:lin ang="5400000" scaled="1"/>
          </a:gradFill>
          <a:ln>
            <a:noFill/>
          </a:ln>
          <a:extLst>
            <a:ext uri="{91240B29-F687-4F45-9708-019B960494DF}">
              <a14:hiddenLine xmlns:a14="http://schemas.microsoft.com/office/drawing/2010/main" w="3175" cap="rnd" algn="ctr">
                <a:solidFill>
                  <a:srgbClr val="000000"/>
                </a:solidFill>
                <a:round/>
                <a:headEnd/>
                <a:tailEnd/>
              </a14:hiddenLine>
            </a:ext>
          </a:extLst>
        </p:spPr>
        <p:txBody>
          <a:bodyPr rot="10800000" wrap="none" anchor="ctr"/>
          <a:lstStyle/>
          <a:p>
            <a:pPr algn="ctr" latinLnBrk="0"/>
            <a:r>
              <a:rPr lang="en-US" altLang="en-US" sz="1200" b="1" dirty="0">
                <a:ea typeface="나눔고딕" pitchFamily="50" charset="-127"/>
              </a:rPr>
              <a:t>gather </a:t>
            </a:r>
            <a:r>
              <a:rPr lang="ko-KR" altLang="en-US" sz="1200" b="1" dirty="0">
                <a:ea typeface="나눔고딕" pitchFamily="50" charset="-127"/>
              </a:rPr>
              <a:t>설정</a:t>
            </a:r>
            <a:endParaRPr lang="en-US" altLang="en-US" sz="1200" b="1" dirty="0">
              <a:ea typeface="나눔고딕" pitchFamily="50" charset="-127"/>
            </a:endParaRPr>
          </a:p>
        </p:txBody>
      </p:sp>
      <p:sp>
        <p:nvSpPr>
          <p:cNvPr id="13" name="Rectangle 35">
            <a:extLst>
              <a:ext uri="{FF2B5EF4-FFF2-40B4-BE49-F238E27FC236}">
                <a16:creationId xmlns:a16="http://schemas.microsoft.com/office/drawing/2014/main" id="{21F229B1-EF2C-4BC3-A3A4-F7143609EE17}"/>
              </a:ext>
            </a:extLst>
          </p:cNvPr>
          <p:cNvSpPr>
            <a:spLocks noChangeArrowheads="1"/>
          </p:cNvSpPr>
          <p:nvPr/>
        </p:nvSpPr>
        <p:spPr bwMode="gray">
          <a:xfrm>
            <a:off x="7047360" y="2833955"/>
            <a:ext cx="1164030" cy="583658"/>
          </a:xfrm>
          <a:prstGeom prst="rect">
            <a:avLst/>
          </a:prstGeom>
          <a:solidFill>
            <a:schemeClr val="bg1"/>
          </a:solidFill>
          <a:ln w="6350" algn="ctr">
            <a:solidFill>
              <a:srgbClr val="C0C0C0"/>
            </a:solidFill>
            <a:miter lim="800000"/>
            <a:headEnd/>
            <a:tailEnd/>
          </a:ln>
        </p:spPr>
        <p:txBody>
          <a:bodyPr lIns="90000" tIns="36000" rIns="18000" bIns="36000" anchor="ctr"/>
          <a:lstStyle/>
          <a:p>
            <a:pPr marL="73025" indent="-73025" algn="l" latinLnBrk="0">
              <a:spcBef>
                <a:spcPct val="10000"/>
              </a:spcBef>
              <a:buClr>
                <a:srgbClr val="808080"/>
              </a:buClr>
              <a:buSzPct val="90000"/>
              <a:buFont typeface="Wingdings 2" pitchFamily="18" charset="2"/>
              <a:buChar char="¡"/>
            </a:pPr>
            <a:r>
              <a:rPr lang="en-US" altLang="ko-KR" sz="1200" dirty="0">
                <a:ea typeface="나눔고딕" pitchFamily="50" charset="-127"/>
                <a:cs typeface="한컴돋움" pitchFamily="18" charset="-127"/>
              </a:rPr>
              <a:t> "CERT_FILE“</a:t>
            </a:r>
          </a:p>
          <a:p>
            <a:pPr marL="73025" indent="-73025" algn="l" latinLnBrk="0">
              <a:spcBef>
                <a:spcPct val="10000"/>
              </a:spcBef>
              <a:buClr>
                <a:srgbClr val="808080"/>
              </a:buClr>
              <a:buSzPct val="90000"/>
              <a:buFont typeface="Wingdings 2" pitchFamily="18" charset="2"/>
              <a:buChar char="¡"/>
            </a:pPr>
            <a:r>
              <a:rPr lang="en-US" altLang="ko-KR" sz="1200" dirty="0">
                <a:ea typeface="나눔고딕" pitchFamily="50" charset="-127"/>
                <a:cs typeface="한컴돋움" pitchFamily="18" charset="-127"/>
              </a:rPr>
              <a:t> "KEY_FILE"</a:t>
            </a:r>
          </a:p>
        </p:txBody>
      </p:sp>
      <p:cxnSp>
        <p:nvCxnSpPr>
          <p:cNvPr id="14" name="직선 화살표 연결선 13">
            <a:extLst>
              <a:ext uri="{FF2B5EF4-FFF2-40B4-BE49-F238E27FC236}">
                <a16:creationId xmlns:a16="http://schemas.microsoft.com/office/drawing/2014/main" id="{ECF1ED9F-388A-4F99-8394-AD3EA90E17B1}"/>
              </a:ext>
            </a:extLst>
          </p:cNvPr>
          <p:cNvCxnSpPr>
            <a:cxnSpLocks/>
          </p:cNvCxnSpPr>
          <p:nvPr/>
        </p:nvCxnSpPr>
        <p:spPr>
          <a:xfrm flipH="1">
            <a:off x="5854849" y="3009047"/>
            <a:ext cx="1192511" cy="0"/>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24" name="Group 454">
            <a:extLst>
              <a:ext uri="{FF2B5EF4-FFF2-40B4-BE49-F238E27FC236}">
                <a16:creationId xmlns:a16="http://schemas.microsoft.com/office/drawing/2014/main" id="{0FFD4A30-3AD6-492A-9379-1D089A51A6D6}"/>
              </a:ext>
            </a:extLst>
          </p:cNvPr>
          <p:cNvGrpSpPr>
            <a:grpSpLocks/>
          </p:cNvGrpSpPr>
          <p:nvPr/>
        </p:nvGrpSpPr>
        <p:grpSpPr bwMode="auto">
          <a:xfrm>
            <a:off x="6851947" y="1896805"/>
            <a:ext cx="1554856" cy="472442"/>
            <a:chOff x="1814" y="2326"/>
            <a:chExt cx="1448" cy="350"/>
          </a:xfrm>
        </p:grpSpPr>
        <p:pic>
          <p:nvPicPr>
            <p:cNvPr id="25" name="Picture 439" descr="원통">
              <a:extLst>
                <a:ext uri="{FF2B5EF4-FFF2-40B4-BE49-F238E27FC236}">
                  <a16:creationId xmlns:a16="http://schemas.microsoft.com/office/drawing/2014/main" id="{37E3A633-14B4-425A-AE82-B5F43972F4C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4" y="2326"/>
              <a:ext cx="1448"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Oval 440">
              <a:extLst>
                <a:ext uri="{FF2B5EF4-FFF2-40B4-BE49-F238E27FC236}">
                  <a16:creationId xmlns:a16="http://schemas.microsoft.com/office/drawing/2014/main" id="{34C32267-EDB4-46C4-9522-5EBCA43E251B}"/>
                </a:ext>
              </a:extLst>
            </p:cNvPr>
            <p:cNvSpPr>
              <a:spLocks noChangeArrowheads="1"/>
            </p:cNvSpPr>
            <p:nvPr/>
          </p:nvSpPr>
          <p:spPr bwMode="auto">
            <a:xfrm>
              <a:off x="2236" y="2369"/>
              <a:ext cx="592" cy="192"/>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pPr algn="ctr"/>
              <a:r>
                <a:rPr lang="en-US" altLang="ko-KR" sz="1200" dirty="0">
                  <a:ea typeface="나눔고딕 ExtraBold" pitchFamily="50" charset="-127"/>
                </a:rPr>
                <a:t>gather</a:t>
              </a:r>
            </a:p>
          </p:txBody>
        </p:sp>
      </p:grpSp>
      <p:cxnSp>
        <p:nvCxnSpPr>
          <p:cNvPr id="27" name="직선 화살표 연결선 26">
            <a:extLst>
              <a:ext uri="{FF2B5EF4-FFF2-40B4-BE49-F238E27FC236}">
                <a16:creationId xmlns:a16="http://schemas.microsoft.com/office/drawing/2014/main" id="{D77AB03F-BD89-4AB4-8444-134AF3A87A21}"/>
              </a:ext>
            </a:extLst>
          </p:cNvPr>
          <p:cNvCxnSpPr>
            <a:cxnSpLocks/>
            <a:stCxn id="12" idx="2"/>
            <a:endCxn id="25" idx="2"/>
          </p:cNvCxnSpPr>
          <p:nvPr/>
        </p:nvCxnSpPr>
        <p:spPr>
          <a:xfrm flipV="1">
            <a:off x="7629375" y="2369246"/>
            <a:ext cx="0" cy="274730"/>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EA853E6D-978D-4F21-A690-A00AE7B21CF2}"/>
              </a:ext>
            </a:extLst>
          </p:cNvPr>
          <p:cNvCxnSpPr>
            <a:cxnSpLocks/>
          </p:cNvCxnSpPr>
          <p:nvPr/>
        </p:nvCxnSpPr>
        <p:spPr>
          <a:xfrm flipV="1">
            <a:off x="7614853" y="1432316"/>
            <a:ext cx="0" cy="464488"/>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21EB5C4-22F6-4716-86C8-56BA776878C0}"/>
              </a:ext>
            </a:extLst>
          </p:cNvPr>
          <p:cNvSpPr txBox="1"/>
          <p:nvPr/>
        </p:nvSpPr>
        <p:spPr>
          <a:xfrm>
            <a:off x="7629375" y="1432095"/>
            <a:ext cx="1119089" cy="461665"/>
          </a:xfrm>
          <a:prstGeom prst="rect">
            <a:avLst/>
          </a:prstGeom>
          <a:noFill/>
        </p:spPr>
        <p:txBody>
          <a:bodyPr wrap="none" rtlCol="0">
            <a:spAutoFit/>
          </a:bodyPr>
          <a:lstStyle/>
          <a:p>
            <a:r>
              <a:rPr lang="en-US" altLang="ko-KR" sz="1200" dirty="0"/>
              <a:t>SSL </a:t>
            </a:r>
            <a:r>
              <a:rPr lang="ko-KR" altLang="en-US" sz="1200" dirty="0"/>
              <a:t>기반</a:t>
            </a:r>
            <a:endParaRPr lang="en-US" altLang="ko-KR" sz="1200" dirty="0"/>
          </a:p>
          <a:p>
            <a:r>
              <a:rPr lang="en-US" altLang="ko-KR" sz="1200" dirty="0"/>
              <a:t>OPC-UA </a:t>
            </a:r>
            <a:r>
              <a:rPr lang="ko-KR" altLang="en-US" sz="1200" dirty="0"/>
              <a:t>통신</a:t>
            </a:r>
          </a:p>
        </p:txBody>
      </p:sp>
      <p:sp>
        <p:nvSpPr>
          <p:cNvPr id="35" name="AutoShape 34">
            <a:extLst>
              <a:ext uri="{FF2B5EF4-FFF2-40B4-BE49-F238E27FC236}">
                <a16:creationId xmlns:a16="http://schemas.microsoft.com/office/drawing/2014/main" id="{800B8AD8-EF34-4394-A9D2-8BA91153A507}"/>
              </a:ext>
            </a:extLst>
          </p:cNvPr>
          <p:cNvSpPr>
            <a:spLocks noChangeArrowheads="1"/>
          </p:cNvSpPr>
          <p:nvPr/>
        </p:nvSpPr>
        <p:spPr bwMode="auto">
          <a:xfrm flipV="1">
            <a:off x="7067094" y="5042332"/>
            <a:ext cx="1164030" cy="201609"/>
          </a:xfrm>
          <a:prstGeom prst="roundRect">
            <a:avLst>
              <a:gd name="adj" fmla="val 17227"/>
            </a:avLst>
          </a:prstGeom>
          <a:gradFill rotWithShape="1">
            <a:gsLst>
              <a:gs pos="0">
                <a:srgbClr val="71B6F6"/>
              </a:gs>
              <a:gs pos="100000">
                <a:srgbClr val="439FF3"/>
              </a:gs>
            </a:gsLst>
            <a:lin ang="5400000" scaled="1"/>
          </a:gradFill>
          <a:ln>
            <a:noFill/>
          </a:ln>
          <a:extLst>
            <a:ext uri="{91240B29-F687-4F45-9708-019B960494DF}">
              <a14:hiddenLine xmlns:a14="http://schemas.microsoft.com/office/drawing/2010/main" w="3175" cap="rnd" algn="ctr">
                <a:solidFill>
                  <a:srgbClr val="000000"/>
                </a:solidFill>
                <a:round/>
                <a:headEnd/>
                <a:tailEnd/>
              </a14:hiddenLine>
            </a:ext>
          </a:extLst>
        </p:spPr>
        <p:txBody>
          <a:bodyPr rot="10800000" wrap="none" anchor="ctr"/>
          <a:lstStyle/>
          <a:p>
            <a:pPr algn="ctr" latinLnBrk="0"/>
            <a:r>
              <a:rPr lang="ko-KR" altLang="en-US" sz="1200" b="1" dirty="0">
                <a:ea typeface="나눔고딕" pitchFamily="50" charset="-127"/>
              </a:rPr>
              <a:t>설정</a:t>
            </a:r>
            <a:endParaRPr lang="en-US" altLang="en-US" sz="1200" b="1" dirty="0">
              <a:ea typeface="나눔고딕" pitchFamily="50" charset="-127"/>
            </a:endParaRPr>
          </a:p>
        </p:txBody>
      </p:sp>
      <p:sp>
        <p:nvSpPr>
          <p:cNvPr id="36" name="Rectangle 35">
            <a:extLst>
              <a:ext uri="{FF2B5EF4-FFF2-40B4-BE49-F238E27FC236}">
                <a16:creationId xmlns:a16="http://schemas.microsoft.com/office/drawing/2014/main" id="{7D2BCDBC-C6DE-41C1-BDB6-9B18E01C2C70}"/>
              </a:ext>
            </a:extLst>
          </p:cNvPr>
          <p:cNvSpPr>
            <a:spLocks noChangeArrowheads="1"/>
          </p:cNvSpPr>
          <p:nvPr/>
        </p:nvSpPr>
        <p:spPr bwMode="gray">
          <a:xfrm>
            <a:off x="7067094" y="5232311"/>
            <a:ext cx="1164030" cy="583658"/>
          </a:xfrm>
          <a:prstGeom prst="rect">
            <a:avLst/>
          </a:prstGeom>
          <a:solidFill>
            <a:schemeClr val="bg1"/>
          </a:solidFill>
          <a:ln w="6350" algn="ctr">
            <a:solidFill>
              <a:srgbClr val="C0C0C0"/>
            </a:solidFill>
            <a:miter lim="800000"/>
            <a:headEnd/>
            <a:tailEnd/>
          </a:ln>
        </p:spPr>
        <p:txBody>
          <a:bodyPr lIns="90000" tIns="36000" rIns="18000" bIns="36000" anchor="ctr"/>
          <a:lstStyle/>
          <a:p>
            <a:pPr marL="73025" indent="-73025" algn="l" latinLnBrk="0">
              <a:spcBef>
                <a:spcPct val="10000"/>
              </a:spcBef>
              <a:buClr>
                <a:srgbClr val="808080"/>
              </a:buClr>
              <a:buSzPct val="90000"/>
              <a:buFont typeface="Wingdings 2" pitchFamily="18" charset="2"/>
              <a:buChar char="¡"/>
            </a:pPr>
            <a:r>
              <a:rPr lang="en-US" altLang="ko-KR" sz="1200" dirty="0">
                <a:ea typeface="나눔고딕" pitchFamily="50" charset="-127"/>
                <a:cs typeface="한컴돋움" pitchFamily="18" charset="-127"/>
              </a:rPr>
              <a:t> "PWD_FILE"</a:t>
            </a:r>
          </a:p>
        </p:txBody>
      </p:sp>
      <p:cxnSp>
        <p:nvCxnSpPr>
          <p:cNvPr id="37" name="직선 화살표 연결선 36">
            <a:extLst>
              <a:ext uri="{FF2B5EF4-FFF2-40B4-BE49-F238E27FC236}">
                <a16:creationId xmlns:a16="http://schemas.microsoft.com/office/drawing/2014/main" id="{8369ADC1-9F30-46B4-992D-C88CC8674E05}"/>
              </a:ext>
            </a:extLst>
          </p:cNvPr>
          <p:cNvCxnSpPr>
            <a:cxnSpLocks/>
          </p:cNvCxnSpPr>
          <p:nvPr/>
        </p:nvCxnSpPr>
        <p:spPr>
          <a:xfrm flipH="1">
            <a:off x="5148066" y="5517232"/>
            <a:ext cx="1899294" cy="0"/>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39" name="Group 454">
            <a:extLst>
              <a:ext uri="{FF2B5EF4-FFF2-40B4-BE49-F238E27FC236}">
                <a16:creationId xmlns:a16="http://schemas.microsoft.com/office/drawing/2014/main" id="{E11AFDB6-FBE2-4BA0-9E30-51B836F5DFF0}"/>
              </a:ext>
            </a:extLst>
          </p:cNvPr>
          <p:cNvGrpSpPr>
            <a:grpSpLocks/>
          </p:cNvGrpSpPr>
          <p:nvPr/>
        </p:nvGrpSpPr>
        <p:grpSpPr bwMode="auto">
          <a:xfrm>
            <a:off x="6876256" y="4181160"/>
            <a:ext cx="1554856" cy="543983"/>
            <a:chOff x="1814" y="2273"/>
            <a:chExt cx="1448" cy="403"/>
          </a:xfrm>
        </p:grpSpPr>
        <p:pic>
          <p:nvPicPr>
            <p:cNvPr id="40" name="Picture 439" descr="원통">
              <a:extLst>
                <a:ext uri="{FF2B5EF4-FFF2-40B4-BE49-F238E27FC236}">
                  <a16:creationId xmlns:a16="http://schemas.microsoft.com/office/drawing/2014/main" id="{22F08BE2-9993-4E23-9F30-F69679050A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4" y="2326"/>
              <a:ext cx="1448"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Oval 440">
              <a:extLst>
                <a:ext uri="{FF2B5EF4-FFF2-40B4-BE49-F238E27FC236}">
                  <a16:creationId xmlns:a16="http://schemas.microsoft.com/office/drawing/2014/main" id="{02361937-DCA2-4348-AFBC-7DC887086BCE}"/>
                </a:ext>
              </a:extLst>
            </p:cNvPr>
            <p:cNvSpPr>
              <a:spLocks noChangeArrowheads="1"/>
            </p:cNvSpPr>
            <p:nvPr/>
          </p:nvSpPr>
          <p:spPr bwMode="auto">
            <a:xfrm>
              <a:off x="2125" y="2273"/>
              <a:ext cx="815" cy="38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pPr algn="ctr"/>
              <a:r>
                <a:rPr lang="ko-KR" altLang="en-US" sz="1200" dirty="0">
                  <a:ea typeface="나눔고딕 ExtraBold" pitchFamily="50" charset="-127"/>
                </a:rPr>
                <a:t>서비스</a:t>
              </a:r>
              <a:endParaRPr lang="en-US" altLang="ko-KR" sz="1200" dirty="0">
                <a:ea typeface="나눔고딕 ExtraBold" pitchFamily="50" charset="-127"/>
              </a:endParaRPr>
            </a:p>
            <a:p>
              <a:pPr algn="ctr"/>
              <a:r>
                <a:rPr lang="en-US" altLang="ko-KR" sz="1200" dirty="0">
                  <a:ea typeface="나눔고딕 ExtraBold" pitchFamily="50" charset="-127"/>
                </a:rPr>
                <a:t>(decrypt)</a:t>
              </a:r>
            </a:p>
          </p:txBody>
        </p:sp>
      </p:grpSp>
      <p:cxnSp>
        <p:nvCxnSpPr>
          <p:cNvPr id="42" name="직선 화살표 연결선 41">
            <a:extLst>
              <a:ext uri="{FF2B5EF4-FFF2-40B4-BE49-F238E27FC236}">
                <a16:creationId xmlns:a16="http://schemas.microsoft.com/office/drawing/2014/main" id="{6924D1BF-0283-4273-8233-33A36F7C47DB}"/>
              </a:ext>
            </a:extLst>
          </p:cNvPr>
          <p:cNvCxnSpPr>
            <a:cxnSpLocks/>
          </p:cNvCxnSpPr>
          <p:nvPr/>
        </p:nvCxnSpPr>
        <p:spPr>
          <a:xfrm flipV="1">
            <a:off x="7649109" y="4759996"/>
            <a:ext cx="0" cy="274730"/>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0BB110A-AA3D-4F53-A099-51FD772FA022}"/>
              </a:ext>
            </a:extLst>
          </p:cNvPr>
          <p:cNvSpPr txBox="1"/>
          <p:nvPr/>
        </p:nvSpPr>
        <p:spPr>
          <a:xfrm>
            <a:off x="6157917" y="2780518"/>
            <a:ext cx="646331" cy="461665"/>
          </a:xfrm>
          <a:prstGeom prst="rect">
            <a:avLst/>
          </a:prstGeom>
          <a:noFill/>
        </p:spPr>
        <p:txBody>
          <a:bodyPr wrap="none" rtlCol="0">
            <a:spAutoFit/>
          </a:bodyPr>
          <a:lstStyle/>
          <a:p>
            <a:r>
              <a:rPr lang="ko-KR" altLang="en-US" sz="1200" dirty="0"/>
              <a:t>인증서</a:t>
            </a:r>
            <a:endParaRPr lang="en-US" altLang="ko-KR" sz="1200" dirty="0"/>
          </a:p>
          <a:p>
            <a:pPr algn="ctr"/>
            <a:r>
              <a:rPr lang="ko-KR" altLang="en-US" sz="1200" dirty="0"/>
              <a:t>지정</a:t>
            </a:r>
            <a:endParaRPr lang="en-US" altLang="ko-KR" sz="1200" dirty="0"/>
          </a:p>
        </p:txBody>
      </p:sp>
      <p:sp>
        <p:nvSpPr>
          <p:cNvPr id="44" name="TextBox 43">
            <a:extLst>
              <a:ext uri="{FF2B5EF4-FFF2-40B4-BE49-F238E27FC236}">
                <a16:creationId xmlns:a16="http://schemas.microsoft.com/office/drawing/2014/main" id="{3460BDAD-D335-478B-B3B1-FE6E729D7E24}"/>
              </a:ext>
            </a:extLst>
          </p:cNvPr>
          <p:cNvSpPr txBox="1"/>
          <p:nvPr/>
        </p:nvSpPr>
        <p:spPr>
          <a:xfrm>
            <a:off x="5508104" y="5285203"/>
            <a:ext cx="1584176" cy="461665"/>
          </a:xfrm>
          <a:prstGeom prst="rect">
            <a:avLst/>
          </a:prstGeom>
          <a:noFill/>
        </p:spPr>
        <p:txBody>
          <a:bodyPr wrap="square" rtlCol="0">
            <a:spAutoFit/>
          </a:bodyPr>
          <a:lstStyle/>
          <a:p>
            <a:r>
              <a:rPr lang="ko-KR" altLang="en-US" sz="1200" dirty="0"/>
              <a:t>암호화된 비밀번호</a:t>
            </a:r>
            <a:endParaRPr lang="en-US" altLang="ko-KR" sz="1200" dirty="0"/>
          </a:p>
          <a:p>
            <a:pPr algn="ctr"/>
            <a:r>
              <a:rPr lang="ko-KR" altLang="en-US" sz="1200" dirty="0"/>
              <a:t>지정</a:t>
            </a:r>
            <a:endParaRPr lang="en-US" altLang="ko-KR" sz="1200" dirty="0"/>
          </a:p>
        </p:txBody>
      </p:sp>
    </p:spTree>
    <p:extLst>
      <p:ext uri="{BB962C8B-B14F-4D97-AF65-F5344CB8AC3E}">
        <p14:creationId xmlns:p14="http://schemas.microsoft.com/office/powerpoint/2010/main" val="19394241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0965BD26-D9B0-486D-9E3E-68B515F03FFA}"/>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6" name="TextBox 5">
            <a:extLst>
              <a:ext uri="{FF2B5EF4-FFF2-40B4-BE49-F238E27FC236}">
                <a16:creationId xmlns:a16="http://schemas.microsoft.com/office/drawing/2014/main" id="{03E046D1-5951-4B72-BDC3-61A80F48136C}"/>
              </a:ext>
            </a:extLst>
          </p:cNvPr>
          <p:cNvSpPr txBox="1"/>
          <p:nvPr/>
        </p:nvSpPr>
        <p:spPr>
          <a:xfrm>
            <a:off x="323528" y="908720"/>
            <a:ext cx="8496944" cy="333617"/>
          </a:xfrm>
          <a:prstGeom prst="rect">
            <a:avLst/>
          </a:prstGeom>
          <a:noFill/>
        </p:spPr>
        <p:txBody>
          <a:bodyPr wrap="square" rtlCol="0">
            <a:spAutoFit/>
          </a:bodyPr>
          <a:lstStyle/>
          <a:p>
            <a:pPr>
              <a:lnSpc>
                <a:spcPct val="150000"/>
              </a:lnSpc>
            </a:pPr>
            <a:r>
              <a:rPr lang="en-US" altLang="ko-KR" sz="1200" b="1" dirty="0">
                <a:latin typeface="+mn-ea"/>
              </a:rPr>
              <a:t>3) </a:t>
            </a:r>
            <a:r>
              <a:rPr lang="ko-KR" altLang="en-US" sz="1200" b="1" dirty="0">
                <a:latin typeface="+mn-ea"/>
              </a:rPr>
              <a:t>웹 서버 인증서 생성</a:t>
            </a:r>
            <a:endParaRPr lang="en-US" altLang="ko-KR" sz="1200" b="1" dirty="0">
              <a:latin typeface="+mn-ea"/>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8. </a:t>
            </a:r>
            <a:r>
              <a:rPr lang="ko-KR" altLang="en-US" sz="2000" dirty="0">
                <a:latin typeface="+mj-ea"/>
              </a:rPr>
              <a:t>클라우드 보안 </a:t>
            </a:r>
            <a:r>
              <a:rPr lang="en-US" altLang="ko-KR" sz="2000" dirty="0">
                <a:latin typeface="+mj-ea"/>
              </a:rPr>
              <a:t>(2/2)</a:t>
            </a:r>
            <a:endParaRPr kumimoji="1" lang="x-none" altLang="en-US" sz="2000" dirty="0">
              <a:latin typeface="+mj-ea"/>
            </a:endParaRPr>
          </a:p>
        </p:txBody>
      </p:sp>
      <p:sp>
        <p:nvSpPr>
          <p:cNvPr id="5" name="TextBox 4">
            <a:extLst>
              <a:ext uri="{FF2B5EF4-FFF2-40B4-BE49-F238E27FC236}">
                <a16:creationId xmlns:a16="http://schemas.microsoft.com/office/drawing/2014/main" id="{595849E4-FA9A-47FD-B2EB-DEF0A1E19E6F}"/>
              </a:ext>
            </a:extLst>
          </p:cNvPr>
          <p:cNvSpPr txBox="1"/>
          <p:nvPr/>
        </p:nvSpPr>
        <p:spPr>
          <a:xfrm>
            <a:off x="611560" y="1268760"/>
            <a:ext cx="8136904" cy="2549609"/>
          </a:xfrm>
          <a:prstGeom prst="rect">
            <a:avLst/>
          </a:prstGeom>
          <a:noFill/>
        </p:spPr>
        <p:txBody>
          <a:bodyPr wrap="square" rtlCol="0">
            <a:spAutoFit/>
          </a:bodyPr>
          <a:lstStyle/>
          <a:p>
            <a:pPr marL="128588" indent="-128588">
              <a:lnSpc>
                <a:spcPct val="150000"/>
              </a:lnSpc>
              <a:buFont typeface="Arial" panose="020B0604020202020204" pitchFamily="34" charset="0"/>
              <a:buChar char="•"/>
            </a:pPr>
            <a:r>
              <a:rPr lang="ko-KR" altLang="en-US" sz="1200" dirty="0" err="1">
                <a:latin typeface="+mn-ea"/>
              </a:rPr>
              <a:t>웹브라우저에서</a:t>
            </a:r>
            <a:r>
              <a:rPr lang="ko-KR" altLang="en-US" sz="1200" dirty="0">
                <a:latin typeface="+mn-ea"/>
              </a:rPr>
              <a:t> </a:t>
            </a:r>
            <a:r>
              <a:rPr lang="en-US" altLang="ko-KR" sz="1200" dirty="0">
                <a:latin typeface="+mn-ea"/>
              </a:rPr>
              <a:t>HTTPS </a:t>
            </a:r>
            <a:r>
              <a:rPr lang="ko-KR" altLang="en-US" sz="1200" dirty="0">
                <a:latin typeface="+mn-ea"/>
              </a:rPr>
              <a:t>보안을</a:t>
            </a:r>
            <a:r>
              <a:rPr lang="en-US" altLang="ko-KR" sz="1200" dirty="0">
                <a:latin typeface="+mn-ea"/>
              </a:rPr>
              <a:t> </a:t>
            </a:r>
            <a:r>
              <a:rPr lang="ko-KR" altLang="en-US" sz="1200" dirty="0">
                <a:latin typeface="+mn-ea"/>
              </a:rPr>
              <a:t>사용하기 위해서 </a:t>
            </a:r>
            <a:r>
              <a:rPr lang="en-US" altLang="ko-KR" sz="1200" dirty="0">
                <a:solidFill>
                  <a:srgbClr val="000000"/>
                </a:solidFill>
                <a:latin typeface="open sans"/>
              </a:rPr>
              <a:t>Let’s Encrypt </a:t>
            </a:r>
            <a:r>
              <a:rPr lang="ko-KR" altLang="en-US" sz="1200" dirty="0">
                <a:solidFill>
                  <a:srgbClr val="000000"/>
                </a:solidFill>
                <a:latin typeface="open sans"/>
              </a:rPr>
              <a:t>의 무료 인증서를 사용 </a:t>
            </a:r>
            <a:r>
              <a:rPr lang="en-US" altLang="ko-KR" sz="1200" dirty="0">
                <a:solidFill>
                  <a:srgbClr val="000000"/>
                </a:solidFill>
                <a:latin typeface="open sans"/>
              </a:rPr>
              <a:t>(</a:t>
            </a:r>
            <a:r>
              <a:rPr lang="en-US" altLang="ko-KR" sz="1200" dirty="0">
                <a:solidFill>
                  <a:srgbClr val="000000"/>
                </a:solidFill>
                <a:latin typeface="open sans"/>
                <a:hlinkClick r:id="rId2"/>
              </a:rPr>
              <a:t>https://letsencrypt.org/ko</a:t>
            </a:r>
            <a:r>
              <a:rPr lang="en-US" altLang="ko-KR" sz="1200" dirty="0">
                <a:solidFill>
                  <a:srgbClr val="000000"/>
                </a:solidFill>
                <a:latin typeface="open sans"/>
              </a:rPr>
              <a:t>)</a:t>
            </a:r>
          </a:p>
          <a:p>
            <a:pPr marL="128588" indent="-128588">
              <a:lnSpc>
                <a:spcPct val="150000"/>
              </a:lnSpc>
              <a:buFont typeface="Arial" panose="020B0604020202020204" pitchFamily="34" charset="0"/>
              <a:buChar char="•"/>
            </a:pPr>
            <a:r>
              <a:rPr lang="ko-KR" altLang="en-US" sz="1200" dirty="0">
                <a:latin typeface="+mn-ea"/>
              </a:rPr>
              <a:t>인증서 유효기간은 </a:t>
            </a:r>
            <a:r>
              <a:rPr lang="en-US" altLang="ko-KR" sz="1200" dirty="0">
                <a:latin typeface="+mn-ea"/>
              </a:rPr>
              <a:t>3</a:t>
            </a:r>
            <a:r>
              <a:rPr lang="ko-KR" altLang="en-US" sz="1200" dirty="0">
                <a:latin typeface="+mn-ea"/>
              </a:rPr>
              <a:t>개월이며 </a:t>
            </a:r>
            <a:r>
              <a:rPr lang="en-US" altLang="ko-KR" sz="1200" dirty="0">
                <a:latin typeface="+mn-ea"/>
              </a:rPr>
              <a:t>1</a:t>
            </a:r>
            <a:r>
              <a:rPr lang="ko-KR" altLang="en-US" sz="1200" dirty="0">
                <a:latin typeface="+mn-ea"/>
              </a:rPr>
              <a:t>개월마다 자동으로 유효기간을 갱신</a:t>
            </a:r>
            <a:endParaRPr lang="en-US" altLang="ko-KR" sz="1200" dirty="0">
              <a:latin typeface="+mn-ea"/>
            </a:endParaRPr>
          </a:p>
          <a:p>
            <a:pPr marL="128588" indent="-128588">
              <a:lnSpc>
                <a:spcPct val="150000"/>
              </a:lnSpc>
              <a:buFont typeface="Arial" panose="020B0604020202020204" pitchFamily="34" charset="0"/>
              <a:buChar char="•"/>
            </a:pPr>
            <a:r>
              <a:rPr lang="ko-KR" altLang="en-US" sz="1200" dirty="0">
                <a:latin typeface="+mn-ea"/>
              </a:rPr>
              <a:t>아래 명령어를 입력하여 인증서 설치</a:t>
            </a:r>
            <a:endParaRPr lang="en-US" altLang="ko-KR" sz="1200" dirty="0">
              <a:latin typeface="+mn-ea"/>
            </a:endParaRPr>
          </a:p>
          <a:p>
            <a:pPr>
              <a:lnSpc>
                <a:spcPct val="150000"/>
              </a:lnSpc>
            </a:pPr>
            <a:r>
              <a:rPr lang="en-US" altLang="ko-KR" sz="1200" dirty="0">
                <a:latin typeface="+mn-ea"/>
              </a:rPr>
              <a:t>  $ apt-get install </a:t>
            </a:r>
            <a:r>
              <a:rPr lang="en-US" altLang="ko-KR" sz="1200" dirty="0" err="1">
                <a:latin typeface="+mn-ea"/>
              </a:rPr>
              <a:t>certbot</a:t>
            </a:r>
            <a:endParaRPr lang="en-US" altLang="ko-KR" sz="1200" dirty="0">
              <a:latin typeface="+mn-ea"/>
            </a:endParaRPr>
          </a:p>
          <a:p>
            <a:pPr>
              <a:lnSpc>
                <a:spcPct val="150000"/>
              </a:lnSpc>
            </a:pPr>
            <a:r>
              <a:rPr lang="en-US" altLang="ko-KR" sz="1200" dirty="0">
                <a:latin typeface="+mn-ea"/>
              </a:rPr>
              <a:t>  $ </a:t>
            </a:r>
            <a:r>
              <a:rPr lang="en-US" altLang="ko-KR" sz="1200" dirty="0" err="1">
                <a:latin typeface="+mn-ea"/>
              </a:rPr>
              <a:t>sudo</a:t>
            </a:r>
            <a:r>
              <a:rPr lang="en-US" altLang="ko-KR" sz="1200" dirty="0">
                <a:latin typeface="+mn-ea"/>
              </a:rPr>
              <a:t> </a:t>
            </a:r>
            <a:r>
              <a:rPr lang="en-US" altLang="ko-KR" sz="1200" dirty="0" err="1">
                <a:latin typeface="+mn-ea"/>
              </a:rPr>
              <a:t>certbot</a:t>
            </a:r>
            <a:r>
              <a:rPr lang="en-US" altLang="ko-KR" sz="1200" dirty="0">
                <a:latin typeface="+mn-ea"/>
              </a:rPr>
              <a:t> </a:t>
            </a:r>
            <a:r>
              <a:rPr lang="en-US" altLang="ko-KR" sz="1200" dirty="0" err="1">
                <a:latin typeface="+mn-ea"/>
              </a:rPr>
              <a:t>certonly</a:t>
            </a:r>
            <a:r>
              <a:rPr lang="en-US" altLang="ko-KR" sz="1200" dirty="0">
                <a:latin typeface="+mn-ea"/>
              </a:rPr>
              <a:t> -</a:t>
            </a:r>
            <a:r>
              <a:rPr lang="en-US" altLang="ko-KR" sz="1200" dirty="0" err="1">
                <a:latin typeface="+mn-ea"/>
              </a:rPr>
              <a:t>nginx</a:t>
            </a:r>
            <a:endParaRPr lang="en-US" altLang="ko-KR" sz="1200" dirty="0">
              <a:latin typeface="+mn-ea"/>
            </a:endParaRPr>
          </a:p>
          <a:p>
            <a:pPr>
              <a:lnSpc>
                <a:spcPct val="150000"/>
              </a:lnSpc>
            </a:pPr>
            <a:r>
              <a:rPr lang="en-US" altLang="ko-KR" sz="1200" dirty="0">
                <a:latin typeface="+mn-ea"/>
              </a:rPr>
              <a:t>  $ </a:t>
            </a:r>
            <a:r>
              <a:rPr lang="en-US" altLang="ko-KR" sz="1200" dirty="0" err="1">
                <a:latin typeface="+mn-ea"/>
              </a:rPr>
              <a:t>sudo</a:t>
            </a:r>
            <a:r>
              <a:rPr lang="en-US" altLang="ko-KR" sz="1200" dirty="0">
                <a:latin typeface="+mn-ea"/>
              </a:rPr>
              <a:t> </a:t>
            </a:r>
            <a:r>
              <a:rPr lang="en-US" altLang="ko-KR" sz="1200" dirty="0" err="1">
                <a:latin typeface="+mn-ea"/>
              </a:rPr>
              <a:t>certbot</a:t>
            </a:r>
            <a:r>
              <a:rPr lang="en-US" altLang="ko-KR" sz="1200" dirty="0">
                <a:latin typeface="+mn-ea"/>
              </a:rPr>
              <a:t> renew --dry-run (</a:t>
            </a:r>
            <a:r>
              <a:rPr lang="ko-KR" altLang="en-US" sz="1200" dirty="0">
                <a:latin typeface="+mn-ea"/>
              </a:rPr>
              <a:t>자동갱신 명령어</a:t>
            </a:r>
            <a:r>
              <a:rPr lang="en-US" altLang="ko-KR" sz="1200" dirty="0">
                <a:latin typeface="+mn-ea"/>
              </a:rPr>
              <a:t>)</a:t>
            </a:r>
          </a:p>
          <a:p>
            <a:pPr>
              <a:lnSpc>
                <a:spcPct val="150000"/>
              </a:lnSpc>
            </a:pPr>
            <a:r>
              <a:rPr lang="en-US" altLang="ko-KR" sz="1200" dirty="0">
                <a:latin typeface="+mn-ea"/>
              </a:rPr>
              <a:t>     /</a:t>
            </a:r>
            <a:r>
              <a:rPr lang="en-US" altLang="ko-KR" sz="1200" dirty="0" err="1">
                <a:latin typeface="+mn-ea"/>
              </a:rPr>
              <a:t>etc</a:t>
            </a:r>
            <a:r>
              <a:rPr lang="en-US" altLang="ko-KR" sz="1200" dirty="0">
                <a:latin typeface="+mn-ea"/>
              </a:rPr>
              <a:t>/</a:t>
            </a:r>
            <a:r>
              <a:rPr lang="en-US" altLang="ko-KR" sz="1200" dirty="0" err="1">
                <a:latin typeface="+mn-ea"/>
              </a:rPr>
              <a:t>letsencrypt</a:t>
            </a:r>
            <a:r>
              <a:rPr lang="en-US" altLang="ko-KR" sz="1200" dirty="0">
                <a:latin typeface="+mn-ea"/>
              </a:rPr>
              <a:t>/live/</a:t>
            </a:r>
            <a:r>
              <a:rPr lang="ko-KR" altLang="en-US" sz="1200" dirty="0">
                <a:latin typeface="+mn-ea"/>
              </a:rPr>
              <a:t>도메인주소</a:t>
            </a:r>
            <a:r>
              <a:rPr lang="en-US" altLang="ko-KR" sz="1200" dirty="0">
                <a:latin typeface="+mn-ea"/>
              </a:rPr>
              <a:t>/</a:t>
            </a:r>
            <a:r>
              <a:rPr lang="en-US" altLang="ko-KR" sz="1200" dirty="0" err="1">
                <a:latin typeface="+mn-ea"/>
              </a:rPr>
              <a:t>fullchain.pem</a:t>
            </a:r>
            <a:endParaRPr lang="en-US" altLang="ko-KR" sz="1200" dirty="0">
              <a:latin typeface="+mn-ea"/>
            </a:endParaRPr>
          </a:p>
          <a:p>
            <a:pPr>
              <a:lnSpc>
                <a:spcPct val="150000"/>
              </a:lnSpc>
            </a:pPr>
            <a:r>
              <a:rPr lang="en-US" altLang="ko-KR" sz="1200" dirty="0">
                <a:latin typeface="+mn-ea"/>
              </a:rPr>
              <a:t>     /</a:t>
            </a:r>
            <a:r>
              <a:rPr lang="en-US" altLang="ko-KR" sz="1200" dirty="0" err="1">
                <a:latin typeface="+mn-ea"/>
              </a:rPr>
              <a:t>etc</a:t>
            </a:r>
            <a:r>
              <a:rPr lang="en-US" altLang="ko-KR" sz="1200" dirty="0">
                <a:latin typeface="+mn-ea"/>
              </a:rPr>
              <a:t>/</a:t>
            </a:r>
            <a:r>
              <a:rPr lang="en-US" altLang="ko-KR" sz="1200" dirty="0" err="1">
                <a:latin typeface="+mn-ea"/>
              </a:rPr>
              <a:t>letsencrypt</a:t>
            </a:r>
            <a:r>
              <a:rPr lang="en-US" altLang="ko-KR" sz="1200" dirty="0">
                <a:latin typeface="+mn-ea"/>
              </a:rPr>
              <a:t>/live/</a:t>
            </a:r>
            <a:r>
              <a:rPr lang="ko-KR" altLang="en-US" sz="1200" dirty="0">
                <a:latin typeface="+mn-ea"/>
              </a:rPr>
              <a:t>도메인주소</a:t>
            </a:r>
            <a:r>
              <a:rPr lang="en-US" altLang="ko-KR" sz="1200" dirty="0">
                <a:latin typeface="+mn-ea"/>
              </a:rPr>
              <a:t>/</a:t>
            </a:r>
            <a:r>
              <a:rPr lang="en-US" altLang="ko-KR" sz="1200" dirty="0" err="1">
                <a:latin typeface="+mn-ea"/>
              </a:rPr>
              <a:t>privkey.pem</a:t>
            </a:r>
            <a:endParaRPr lang="en-US" altLang="ko-KR" sz="1200" dirty="0">
              <a:latin typeface="+mn-ea"/>
            </a:endParaRPr>
          </a:p>
          <a:p>
            <a:pPr>
              <a:lnSpc>
                <a:spcPct val="150000"/>
              </a:lnSpc>
            </a:pPr>
            <a:r>
              <a:rPr lang="en-US" altLang="ko-KR" sz="1200" dirty="0">
                <a:latin typeface="+mn-ea"/>
              </a:rPr>
              <a:t>     /</a:t>
            </a:r>
            <a:r>
              <a:rPr lang="en-US" altLang="ko-KR" sz="1200" dirty="0" err="1">
                <a:latin typeface="+mn-ea"/>
              </a:rPr>
              <a:t>etc</a:t>
            </a:r>
            <a:r>
              <a:rPr lang="en-US" altLang="ko-KR" sz="1200" dirty="0">
                <a:latin typeface="+mn-ea"/>
              </a:rPr>
              <a:t>/</a:t>
            </a:r>
            <a:r>
              <a:rPr lang="en-US" altLang="ko-KR" sz="1200" dirty="0" err="1">
                <a:latin typeface="+mn-ea"/>
              </a:rPr>
              <a:t>letsencrypt</a:t>
            </a:r>
            <a:r>
              <a:rPr lang="en-US" altLang="ko-KR" sz="1200" dirty="0">
                <a:latin typeface="+mn-ea"/>
              </a:rPr>
              <a:t>/</a:t>
            </a:r>
            <a:r>
              <a:rPr lang="en-US" altLang="ko-KR" sz="1200" dirty="0" err="1">
                <a:latin typeface="+mn-ea"/>
              </a:rPr>
              <a:t>ssl-dhparams.pem</a:t>
            </a:r>
            <a:endParaRPr lang="en-US" altLang="ko-KR" sz="1200" dirty="0">
              <a:latin typeface="+mn-ea"/>
            </a:endParaRPr>
          </a:p>
        </p:txBody>
      </p:sp>
      <p:grpSp>
        <p:nvGrpSpPr>
          <p:cNvPr id="8" name="Group 454">
            <a:extLst>
              <a:ext uri="{FF2B5EF4-FFF2-40B4-BE49-F238E27FC236}">
                <a16:creationId xmlns:a16="http://schemas.microsoft.com/office/drawing/2014/main" id="{6E1E6DA6-4536-419F-82D8-7DE851F4A222}"/>
              </a:ext>
            </a:extLst>
          </p:cNvPr>
          <p:cNvGrpSpPr>
            <a:grpSpLocks/>
          </p:cNvGrpSpPr>
          <p:nvPr/>
        </p:nvGrpSpPr>
        <p:grpSpPr bwMode="auto">
          <a:xfrm>
            <a:off x="6549509" y="2667747"/>
            <a:ext cx="1554856" cy="472442"/>
            <a:chOff x="1814" y="2326"/>
            <a:chExt cx="1448" cy="350"/>
          </a:xfrm>
        </p:grpSpPr>
        <p:pic>
          <p:nvPicPr>
            <p:cNvPr id="9" name="Picture 439" descr="원통">
              <a:extLst>
                <a:ext uri="{FF2B5EF4-FFF2-40B4-BE49-F238E27FC236}">
                  <a16:creationId xmlns:a16="http://schemas.microsoft.com/office/drawing/2014/main" id="{4602605A-E941-477B-BBEC-7435B71A94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4" y="2326"/>
              <a:ext cx="1448"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440">
              <a:extLst>
                <a:ext uri="{FF2B5EF4-FFF2-40B4-BE49-F238E27FC236}">
                  <a16:creationId xmlns:a16="http://schemas.microsoft.com/office/drawing/2014/main" id="{5106A05E-A3B7-4ECE-B17C-989EA8264798}"/>
                </a:ext>
              </a:extLst>
            </p:cNvPr>
            <p:cNvSpPr>
              <a:spLocks noChangeArrowheads="1"/>
            </p:cNvSpPr>
            <p:nvPr/>
          </p:nvSpPr>
          <p:spPr bwMode="auto">
            <a:xfrm>
              <a:off x="2283" y="2369"/>
              <a:ext cx="502" cy="192"/>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round/>
                  <a:headEnd/>
                  <a:tailEnd/>
                </a14:hiddenLine>
              </a:ext>
            </a:extLst>
          </p:spPr>
          <p:txBody>
            <a:bodyPr wrap="none" lIns="0" tIns="0" rIns="0" bIns="0" anchor="ctr">
              <a:spAutoFit/>
            </a:bodyPr>
            <a:lstStyle/>
            <a:p>
              <a:pPr algn="ctr"/>
              <a:r>
                <a:rPr lang="en-US" altLang="ko-KR" sz="1200" dirty="0" err="1">
                  <a:ea typeface="나눔고딕 ExtraBold" pitchFamily="50" charset="-127"/>
                </a:rPr>
                <a:t>nginx</a:t>
              </a:r>
              <a:endParaRPr lang="en-US" altLang="ko-KR" sz="1200" dirty="0">
                <a:ea typeface="나눔고딕 ExtraBold" pitchFamily="50" charset="-127"/>
              </a:endParaRPr>
            </a:p>
          </p:txBody>
        </p:sp>
      </p:grpSp>
      <p:sp>
        <p:nvSpPr>
          <p:cNvPr id="11" name="AutoShape 34">
            <a:extLst>
              <a:ext uri="{FF2B5EF4-FFF2-40B4-BE49-F238E27FC236}">
                <a16:creationId xmlns:a16="http://schemas.microsoft.com/office/drawing/2014/main" id="{60FC621B-FA5E-4914-9176-6C6EBDF4E8F9}"/>
              </a:ext>
            </a:extLst>
          </p:cNvPr>
          <p:cNvSpPr>
            <a:spLocks noChangeArrowheads="1"/>
          </p:cNvSpPr>
          <p:nvPr/>
        </p:nvSpPr>
        <p:spPr bwMode="auto">
          <a:xfrm flipV="1">
            <a:off x="6549508" y="3442210"/>
            <a:ext cx="1584169" cy="201609"/>
          </a:xfrm>
          <a:prstGeom prst="roundRect">
            <a:avLst>
              <a:gd name="adj" fmla="val 17227"/>
            </a:avLst>
          </a:prstGeom>
          <a:gradFill rotWithShape="1">
            <a:gsLst>
              <a:gs pos="0">
                <a:srgbClr val="71B6F6"/>
              </a:gs>
              <a:gs pos="100000">
                <a:srgbClr val="439FF3"/>
              </a:gs>
            </a:gsLst>
            <a:lin ang="5400000" scaled="1"/>
          </a:gradFill>
          <a:ln>
            <a:noFill/>
          </a:ln>
          <a:extLst>
            <a:ext uri="{91240B29-F687-4F45-9708-019B960494DF}">
              <a14:hiddenLine xmlns:a14="http://schemas.microsoft.com/office/drawing/2010/main" w="3175" cap="rnd" algn="ctr">
                <a:solidFill>
                  <a:srgbClr val="000000"/>
                </a:solidFill>
                <a:round/>
                <a:headEnd/>
                <a:tailEnd/>
              </a14:hiddenLine>
            </a:ext>
          </a:extLst>
        </p:spPr>
        <p:txBody>
          <a:bodyPr rot="10800000" wrap="none" anchor="ctr"/>
          <a:lstStyle/>
          <a:p>
            <a:pPr algn="ctr" latinLnBrk="0"/>
            <a:r>
              <a:rPr lang="ko-KR" altLang="en-US" sz="1200" b="1" dirty="0">
                <a:ea typeface="나눔고딕" pitchFamily="50" charset="-127"/>
              </a:rPr>
              <a:t>설정</a:t>
            </a:r>
            <a:endParaRPr lang="en-US" altLang="en-US" sz="1200" b="1" dirty="0">
              <a:ea typeface="나눔고딕" pitchFamily="50" charset="-127"/>
            </a:endParaRPr>
          </a:p>
        </p:txBody>
      </p:sp>
      <p:sp>
        <p:nvSpPr>
          <p:cNvPr id="12" name="Rectangle 35">
            <a:extLst>
              <a:ext uri="{FF2B5EF4-FFF2-40B4-BE49-F238E27FC236}">
                <a16:creationId xmlns:a16="http://schemas.microsoft.com/office/drawing/2014/main" id="{4FEF7A1C-C989-44C8-8C8B-5E65809D0FC4}"/>
              </a:ext>
            </a:extLst>
          </p:cNvPr>
          <p:cNvSpPr>
            <a:spLocks noChangeArrowheads="1"/>
          </p:cNvSpPr>
          <p:nvPr/>
        </p:nvSpPr>
        <p:spPr bwMode="gray">
          <a:xfrm>
            <a:off x="6549509" y="3632190"/>
            <a:ext cx="1584176" cy="583658"/>
          </a:xfrm>
          <a:prstGeom prst="rect">
            <a:avLst/>
          </a:prstGeom>
          <a:solidFill>
            <a:schemeClr val="bg1"/>
          </a:solidFill>
          <a:ln w="6350" algn="ctr">
            <a:solidFill>
              <a:srgbClr val="C0C0C0"/>
            </a:solidFill>
            <a:miter lim="800000"/>
            <a:headEnd/>
            <a:tailEnd/>
          </a:ln>
        </p:spPr>
        <p:txBody>
          <a:bodyPr lIns="90000" tIns="36000" rIns="18000" bIns="36000" anchor="ctr"/>
          <a:lstStyle/>
          <a:p>
            <a:pPr marL="73025" indent="-73025" algn="l" latinLnBrk="0">
              <a:spcBef>
                <a:spcPct val="10000"/>
              </a:spcBef>
              <a:buClr>
                <a:srgbClr val="808080"/>
              </a:buClr>
              <a:buSzPct val="90000"/>
              <a:buFont typeface="Wingdings 2" pitchFamily="18" charset="2"/>
              <a:buChar char="¡"/>
            </a:pPr>
            <a:r>
              <a:rPr lang="en-US" altLang="ko-KR" sz="1200" dirty="0">
                <a:ea typeface="나눔고딕" pitchFamily="50" charset="-127"/>
                <a:cs typeface="한컴돋움" pitchFamily="18" charset="-127"/>
              </a:rPr>
              <a:t> “</a:t>
            </a:r>
            <a:r>
              <a:rPr lang="en-US" altLang="ko-KR" sz="1200" dirty="0" err="1">
                <a:ea typeface="나눔고딕" pitchFamily="50" charset="-127"/>
                <a:cs typeface="한컴돋움" pitchFamily="18" charset="-127"/>
              </a:rPr>
              <a:t>ssl_certificate</a:t>
            </a:r>
            <a:r>
              <a:rPr lang="en-US" altLang="ko-KR" sz="1200" dirty="0">
                <a:ea typeface="나눔고딕" pitchFamily="50" charset="-127"/>
                <a:cs typeface="한컴돋움" pitchFamily="18" charset="-127"/>
              </a:rPr>
              <a:t>“</a:t>
            </a:r>
          </a:p>
          <a:p>
            <a:pPr marL="73025" indent="-73025" algn="l" latinLnBrk="0">
              <a:spcBef>
                <a:spcPct val="10000"/>
              </a:spcBef>
              <a:buClr>
                <a:srgbClr val="808080"/>
              </a:buClr>
              <a:buSzPct val="90000"/>
              <a:buFont typeface="Wingdings 2" pitchFamily="18" charset="2"/>
              <a:buChar char="¡"/>
            </a:pPr>
            <a:r>
              <a:rPr lang="en-US" altLang="ko-KR" sz="1200" dirty="0">
                <a:ea typeface="나눔고딕" pitchFamily="50" charset="-127"/>
                <a:cs typeface="한컴돋움" pitchFamily="18" charset="-127"/>
              </a:rPr>
              <a:t> “</a:t>
            </a:r>
            <a:r>
              <a:rPr lang="en-US" altLang="ko-KR" sz="1200" dirty="0" err="1">
                <a:ea typeface="나눔고딕" pitchFamily="50" charset="-127"/>
                <a:cs typeface="한컴돋움" pitchFamily="18" charset="-127"/>
              </a:rPr>
              <a:t>ssl_certificate_key</a:t>
            </a:r>
            <a:r>
              <a:rPr lang="en-US" altLang="ko-KR" sz="1200" dirty="0">
                <a:ea typeface="나눔고딕" pitchFamily="50" charset="-127"/>
                <a:cs typeface="한컴돋움" pitchFamily="18" charset="-127"/>
              </a:rPr>
              <a:t>”</a:t>
            </a:r>
          </a:p>
          <a:p>
            <a:pPr marL="73025" indent="-73025" algn="l" latinLnBrk="0">
              <a:spcBef>
                <a:spcPct val="10000"/>
              </a:spcBef>
              <a:buClr>
                <a:srgbClr val="808080"/>
              </a:buClr>
              <a:buSzPct val="90000"/>
              <a:buFont typeface="Wingdings 2" pitchFamily="18" charset="2"/>
              <a:buChar char="¡"/>
            </a:pPr>
            <a:r>
              <a:rPr lang="en-US" altLang="ko-KR" sz="1200" dirty="0">
                <a:ea typeface="나눔고딕" pitchFamily="50" charset="-127"/>
                <a:cs typeface="한컴돋움" pitchFamily="18" charset="-127"/>
              </a:rPr>
              <a:t> “</a:t>
            </a:r>
            <a:r>
              <a:rPr lang="en-US" altLang="ko-KR" sz="1200" dirty="0" err="1">
                <a:ea typeface="나눔고딕" pitchFamily="50" charset="-127"/>
                <a:cs typeface="한컴돋움" pitchFamily="18" charset="-127"/>
              </a:rPr>
              <a:t>ssl_dhparam</a:t>
            </a:r>
            <a:r>
              <a:rPr lang="en-US" altLang="ko-KR" sz="1200" dirty="0">
                <a:ea typeface="나눔고딕" pitchFamily="50" charset="-127"/>
                <a:cs typeface="한컴돋움" pitchFamily="18" charset="-127"/>
              </a:rPr>
              <a:t>”</a:t>
            </a:r>
          </a:p>
        </p:txBody>
      </p:sp>
      <p:cxnSp>
        <p:nvCxnSpPr>
          <p:cNvPr id="13" name="직선 화살표 연결선 12">
            <a:extLst>
              <a:ext uri="{FF2B5EF4-FFF2-40B4-BE49-F238E27FC236}">
                <a16:creationId xmlns:a16="http://schemas.microsoft.com/office/drawing/2014/main" id="{3A731981-6762-497B-9FC6-7D0C5D5B3CD1}"/>
              </a:ext>
            </a:extLst>
          </p:cNvPr>
          <p:cNvCxnSpPr>
            <a:cxnSpLocks/>
          </p:cNvCxnSpPr>
          <p:nvPr/>
        </p:nvCxnSpPr>
        <p:spPr>
          <a:xfrm flipV="1">
            <a:off x="7341597" y="3159875"/>
            <a:ext cx="0" cy="274730"/>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5698F1D5-5DFD-4B3B-8C0E-FDA5DD01825A}"/>
              </a:ext>
            </a:extLst>
          </p:cNvPr>
          <p:cNvCxnSpPr>
            <a:cxnSpLocks/>
          </p:cNvCxnSpPr>
          <p:nvPr/>
        </p:nvCxnSpPr>
        <p:spPr>
          <a:xfrm flipH="1">
            <a:off x="4067944" y="3789040"/>
            <a:ext cx="2481565" cy="0"/>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A310E8DD-2E61-4AE9-A770-192EED53BEE2}"/>
              </a:ext>
            </a:extLst>
          </p:cNvPr>
          <p:cNvCxnSpPr>
            <a:cxnSpLocks/>
          </p:cNvCxnSpPr>
          <p:nvPr/>
        </p:nvCxnSpPr>
        <p:spPr>
          <a:xfrm flipV="1">
            <a:off x="7327075" y="2193091"/>
            <a:ext cx="0" cy="464488"/>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9134AC7-E4E7-4A4D-9FE7-9DC415B5B5E0}"/>
              </a:ext>
            </a:extLst>
          </p:cNvPr>
          <p:cNvSpPr txBox="1"/>
          <p:nvPr/>
        </p:nvSpPr>
        <p:spPr>
          <a:xfrm>
            <a:off x="7341597" y="2247255"/>
            <a:ext cx="902811" cy="461665"/>
          </a:xfrm>
          <a:prstGeom prst="rect">
            <a:avLst/>
          </a:prstGeom>
          <a:noFill/>
        </p:spPr>
        <p:txBody>
          <a:bodyPr wrap="none" rtlCol="0">
            <a:spAutoFit/>
          </a:bodyPr>
          <a:lstStyle/>
          <a:p>
            <a:r>
              <a:rPr lang="en-US" altLang="ko-KR" sz="1200" dirty="0"/>
              <a:t>TSL </a:t>
            </a:r>
            <a:r>
              <a:rPr lang="ko-KR" altLang="en-US" sz="1200" dirty="0"/>
              <a:t>기반</a:t>
            </a:r>
            <a:endParaRPr lang="en-US" altLang="ko-KR" sz="1200" dirty="0"/>
          </a:p>
          <a:p>
            <a:r>
              <a:rPr lang="en-US" altLang="ko-KR" sz="1200" dirty="0"/>
              <a:t>https </a:t>
            </a:r>
            <a:r>
              <a:rPr lang="ko-KR" altLang="en-US" sz="1200" dirty="0"/>
              <a:t>통신</a:t>
            </a:r>
            <a:endParaRPr lang="en-US" altLang="ko-KR" sz="1200" dirty="0"/>
          </a:p>
        </p:txBody>
      </p:sp>
    </p:spTree>
    <p:extLst>
      <p:ext uri="{BB962C8B-B14F-4D97-AF65-F5344CB8AC3E}">
        <p14:creationId xmlns:p14="http://schemas.microsoft.com/office/powerpoint/2010/main" val="2853353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6">
            <a:extLst>
              <a:ext uri="{FF2B5EF4-FFF2-40B4-BE49-F238E27FC236}">
                <a16:creationId xmlns:a16="http://schemas.microsoft.com/office/drawing/2014/main" id="{B22F68D5-8BA3-4EA4-A20F-2CF168F8FBC9}"/>
              </a:ext>
            </a:extLst>
          </p:cNvPr>
          <p:cNvSpPr txBox="1">
            <a:spLocks/>
          </p:cNvSpPr>
          <p:nvPr/>
        </p:nvSpPr>
        <p:spPr>
          <a:xfrm>
            <a:off x="0" y="2204864"/>
            <a:ext cx="9144000" cy="528053"/>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ctr"/>
            <a:r>
              <a:rPr lang="en-US" altLang="ko-KR" sz="2800" dirty="0">
                <a:latin typeface="+mj-ea"/>
              </a:rPr>
              <a:t>9. </a:t>
            </a:r>
            <a:r>
              <a:rPr lang="ko-KR" altLang="en-US" sz="2800" dirty="0">
                <a:latin typeface="+mj-ea"/>
              </a:rPr>
              <a:t>시계열 데이터베이스 백업</a:t>
            </a:r>
            <a:endParaRPr lang="ko-KR" altLang="en-US" dirty="0">
              <a:solidFill>
                <a:srgbClr val="0070C0"/>
              </a:solidFill>
              <a:latin typeface="+mj-ea"/>
            </a:endParaRPr>
          </a:p>
        </p:txBody>
      </p:sp>
      <p:sp>
        <p:nvSpPr>
          <p:cNvPr id="4" name="제목 6">
            <a:extLst>
              <a:ext uri="{FF2B5EF4-FFF2-40B4-BE49-F238E27FC236}">
                <a16:creationId xmlns:a16="http://schemas.microsoft.com/office/drawing/2014/main" id="{9F7DEC7A-5A3D-4284-9742-2C53C80524F3}"/>
              </a:ext>
            </a:extLst>
          </p:cNvPr>
          <p:cNvSpPr txBox="1">
            <a:spLocks/>
          </p:cNvSpPr>
          <p:nvPr/>
        </p:nvSpPr>
        <p:spPr>
          <a:xfrm>
            <a:off x="0" y="0"/>
            <a:ext cx="9143767" cy="620688"/>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r"/>
            <a:r>
              <a:rPr lang="en-US" altLang="ko-KR" sz="1800" dirty="0">
                <a:solidFill>
                  <a:schemeClr val="accent1">
                    <a:lumMod val="40000"/>
                    <a:lumOff val="60000"/>
                  </a:schemeClr>
                </a:solidFill>
                <a:latin typeface="+mj-ea"/>
              </a:rPr>
              <a:t>AAS</a:t>
            </a:r>
            <a:r>
              <a:rPr lang="ko-KR" altLang="en-US" sz="1800" dirty="0">
                <a:solidFill>
                  <a:schemeClr val="accent1">
                    <a:lumMod val="40000"/>
                    <a:lumOff val="60000"/>
                  </a:schemeClr>
                </a:solidFill>
                <a:latin typeface="+mj-ea"/>
              </a:rPr>
              <a:t> 기반 데이터 수집</a:t>
            </a:r>
            <a:r>
              <a:rPr lang="en-US" altLang="ko-KR" sz="1800" dirty="0">
                <a:solidFill>
                  <a:schemeClr val="accent1">
                    <a:lumMod val="40000"/>
                    <a:lumOff val="60000"/>
                  </a:schemeClr>
                </a:solidFill>
                <a:latin typeface="+mj-ea"/>
              </a:rPr>
              <a:t>/</a:t>
            </a:r>
            <a:r>
              <a:rPr lang="ko-KR" altLang="en-US" sz="1800" dirty="0">
                <a:solidFill>
                  <a:schemeClr val="accent1">
                    <a:lumMod val="40000"/>
                    <a:lumOff val="60000"/>
                  </a:schemeClr>
                </a:solidFill>
                <a:latin typeface="+mj-ea"/>
              </a:rPr>
              <a:t>저장 솔루션</a:t>
            </a:r>
            <a:br>
              <a:rPr lang="en-US" altLang="ko-KR" sz="1800" dirty="0">
                <a:solidFill>
                  <a:schemeClr val="accent1">
                    <a:lumMod val="40000"/>
                    <a:lumOff val="60000"/>
                  </a:schemeClr>
                </a:solidFill>
                <a:latin typeface="+mj-ea"/>
              </a:rPr>
            </a:br>
            <a:r>
              <a:rPr lang="ko-KR" altLang="en-US" sz="1800" dirty="0">
                <a:solidFill>
                  <a:schemeClr val="accent1">
                    <a:lumMod val="40000"/>
                    <a:lumOff val="60000"/>
                  </a:schemeClr>
                </a:solidFill>
                <a:latin typeface="+mj-ea"/>
              </a:rPr>
              <a:t>클라우드 플랫폼의 구성 및 데이터 활용</a:t>
            </a:r>
          </a:p>
        </p:txBody>
      </p:sp>
    </p:spTree>
    <p:extLst>
      <p:ext uri="{BB962C8B-B14F-4D97-AF65-F5344CB8AC3E}">
        <p14:creationId xmlns:p14="http://schemas.microsoft.com/office/powerpoint/2010/main" val="30259880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AutoShape 2">
            <a:extLst>
              <a:ext uri="{FF2B5EF4-FFF2-40B4-BE49-F238E27FC236}">
                <a16:creationId xmlns:a16="http://schemas.microsoft.com/office/drawing/2014/main" id="{55B62528-8782-4919-832D-1C458567CBD5}"/>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7" name="제목 6">
            <a:extLst>
              <a:ext uri="{FF2B5EF4-FFF2-40B4-BE49-F238E27FC236}">
                <a16:creationId xmlns:a16="http://schemas.microsoft.com/office/drawing/2014/main" id="{5EC99766-0587-42EB-974B-17ED6B4CF41A}"/>
              </a:ext>
            </a:extLst>
          </p:cNvPr>
          <p:cNvSpPr>
            <a:spLocks noGrp="1"/>
          </p:cNvSpPr>
          <p:nvPr>
            <p:ph type="title"/>
          </p:nvPr>
        </p:nvSpPr>
        <p:spPr>
          <a:xfrm>
            <a:off x="755576" y="260648"/>
            <a:ext cx="8135312" cy="346050"/>
          </a:xfrm>
        </p:spPr>
        <p:txBody>
          <a:bodyPr/>
          <a:lstStyle/>
          <a:p>
            <a:r>
              <a:rPr lang="en-US" altLang="ko-KR" sz="2000" dirty="0">
                <a:latin typeface="+mj-ea"/>
              </a:rPr>
              <a:t>9. </a:t>
            </a:r>
            <a:r>
              <a:rPr lang="ko-KR" altLang="en-US" sz="2000" dirty="0">
                <a:latin typeface="+mj-ea"/>
              </a:rPr>
              <a:t>시계열 데이터베이스 백업 </a:t>
            </a:r>
            <a:r>
              <a:rPr lang="en-US" altLang="ko-KR" sz="2000" dirty="0">
                <a:latin typeface="+mj-ea"/>
              </a:rPr>
              <a:t>(1/3)</a:t>
            </a:r>
            <a:r>
              <a:rPr lang="ko-KR" altLang="en-US" sz="2000" dirty="0">
                <a:latin typeface="+mj-ea"/>
              </a:rPr>
              <a:t> </a:t>
            </a:r>
            <a:r>
              <a:rPr lang="en-US" altLang="ko-KR" sz="2000" dirty="0">
                <a:latin typeface="+mj-ea"/>
              </a:rPr>
              <a:t>- </a:t>
            </a:r>
            <a:r>
              <a:rPr lang="ko-KR" altLang="en-US" sz="2000" dirty="0">
                <a:latin typeface="+mj-ea"/>
              </a:rPr>
              <a:t>개요</a:t>
            </a:r>
          </a:p>
        </p:txBody>
      </p:sp>
      <p:sp>
        <p:nvSpPr>
          <p:cNvPr id="17" name="순서도: 자기 디스크 16">
            <a:extLst>
              <a:ext uri="{FF2B5EF4-FFF2-40B4-BE49-F238E27FC236}">
                <a16:creationId xmlns:a16="http://schemas.microsoft.com/office/drawing/2014/main" id="{F43D326E-17BC-4096-8697-6BD4275AC556}"/>
              </a:ext>
            </a:extLst>
          </p:cNvPr>
          <p:cNvSpPr/>
          <p:nvPr/>
        </p:nvSpPr>
        <p:spPr>
          <a:xfrm>
            <a:off x="1304896" y="1628800"/>
            <a:ext cx="1898951" cy="876015"/>
          </a:xfrm>
          <a:prstGeom prst="flowChartMagneticDisk">
            <a:avLst/>
          </a:prstGeom>
          <a:solidFill>
            <a:schemeClr val="accent1">
              <a:lumMod val="75000"/>
            </a:schemeClr>
          </a:solidFill>
          <a:ln w="6350">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b="1" dirty="0"/>
              <a:t>시계열 </a:t>
            </a:r>
            <a:endParaRPr lang="en-US" altLang="ko-KR" sz="1000" b="1" dirty="0"/>
          </a:p>
          <a:p>
            <a:pPr algn="ctr"/>
            <a:r>
              <a:rPr lang="ko-KR" altLang="en-US" sz="1000" b="1" dirty="0"/>
              <a:t>데이터베이스</a:t>
            </a:r>
          </a:p>
        </p:txBody>
      </p:sp>
      <p:sp>
        <p:nvSpPr>
          <p:cNvPr id="20" name="직사각형 19">
            <a:extLst>
              <a:ext uri="{FF2B5EF4-FFF2-40B4-BE49-F238E27FC236}">
                <a16:creationId xmlns:a16="http://schemas.microsoft.com/office/drawing/2014/main" id="{2192A6ED-5A10-4EB9-AA5D-D4A7D8C67BFE}"/>
              </a:ext>
            </a:extLst>
          </p:cNvPr>
          <p:cNvSpPr/>
          <p:nvPr/>
        </p:nvSpPr>
        <p:spPr>
          <a:xfrm>
            <a:off x="827584" y="3034544"/>
            <a:ext cx="2610810" cy="327477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a:p>
            <a:pPr algn="ctr"/>
            <a:endParaRPr kumimoji="1" lang="en-US" altLang="ko-KR" sz="1350" b="1" dirty="0">
              <a:latin typeface="+mn-ea"/>
            </a:endParaRPr>
          </a:p>
        </p:txBody>
      </p:sp>
      <p:cxnSp>
        <p:nvCxnSpPr>
          <p:cNvPr id="23" name="직선 화살표 연결선 22">
            <a:extLst>
              <a:ext uri="{FF2B5EF4-FFF2-40B4-BE49-F238E27FC236}">
                <a16:creationId xmlns:a16="http://schemas.microsoft.com/office/drawing/2014/main" id="{63C09A8F-452B-46EE-A04A-ED787AD93DDC}"/>
              </a:ext>
            </a:extLst>
          </p:cNvPr>
          <p:cNvCxnSpPr>
            <a:cxnSpLocks/>
          </p:cNvCxnSpPr>
          <p:nvPr/>
        </p:nvCxnSpPr>
        <p:spPr>
          <a:xfrm>
            <a:off x="2254220" y="2504815"/>
            <a:ext cx="151" cy="529730"/>
          </a:xfrm>
          <a:prstGeom prst="straightConnector1">
            <a:avLst/>
          </a:prstGeom>
          <a:ln>
            <a:solidFill>
              <a:schemeClr val="accent1"/>
            </a:solidFill>
            <a:prstDash val="sysDot"/>
            <a:headEnd type="none"/>
            <a:tailEnd type="triangle"/>
          </a:ln>
        </p:spPr>
        <p:style>
          <a:lnRef idx="3">
            <a:schemeClr val="accent5"/>
          </a:lnRef>
          <a:fillRef idx="0">
            <a:schemeClr val="accent5"/>
          </a:fillRef>
          <a:effectRef idx="2">
            <a:schemeClr val="accent5"/>
          </a:effectRef>
          <a:fontRef idx="minor">
            <a:schemeClr val="tx1"/>
          </a:fontRef>
        </p:style>
      </p:cxnSp>
      <p:sp>
        <p:nvSpPr>
          <p:cNvPr id="25" name="직사각형 24">
            <a:extLst>
              <a:ext uri="{FF2B5EF4-FFF2-40B4-BE49-F238E27FC236}">
                <a16:creationId xmlns:a16="http://schemas.microsoft.com/office/drawing/2014/main" id="{46A4CFFA-4F5F-49CF-91CC-5029DAD01220}"/>
              </a:ext>
            </a:extLst>
          </p:cNvPr>
          <p:cNvSpPr/>
          <p:nvPr/>
        </p:nvSpPr>
        <p:spPr>
          <a:xfrm>
            <a:off x="5220072" y="1484784"/>
            <a:ext cx="3168352" cy="152873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altLang="ko-KR" sz="1400" b="1" dirty="0">
                <a:solidFill>
                  <a:schemeClr val="tx2">
                    <a:lumMod val="75000"/>
                  </a:schemeClr>
                </a:solidFill>
                <a:cs typeface="Courier New" panose="02070309020205020404" pitchFamily="49" charset="0"/>
              </a:rPr>
              <a:t>M-2 (</a:t>
            </a:r>
            <a:r>
              <a:rPr lang="ko-KR" altLang="en-US" sz="1400" b="1" dirty="0">
                <a:solidFill>
                  <a:schemeClr val="tx2">
                    <a:lumMod val="75000"/>
                  </a:schemeClr>
                </a:solidFill>
                <a:cs typeface="Courier New" panose="02070309020205020404" pitchFamily="49" charset="0"/>
              </a:rPr>
              <a:t>전전월</a:t>
            </a:r>
            <a:r>
              <a:rPr lang="en-US" altLang="ko-KR" sz="1400" b="1" dirty="0">
                <a:solidFill>
                  <a:schemeClr val="tx2">
                    <a:lumMod val="75000"/>
                  </a:schemeClr>
                </a:solidFill>
                <a:cs typeface="Courier New" panose="02070309020205020404" pitchFamily="49" charset="0"/>
              </a:rPr>
              <a:t>)</a:t>
            </a:r>
          </a:p>
        </p:txBody>
      </p:sp>
      <p:sp>
        <p:nvSpPr>
          <p:cNvPr id="26" name="직사각형 25">
            <a:extLst>
              <a:ext uri="{FF2B5EF4-FFF2-40B4-BE49-F238E27FC236}">
                <a16:creationId xmlns:a16="http://schemas.microsoft.com/office/drawing/2014/main" id="{6DF5A3BB-7999-4F06-8BF6-0EBD143AAF9A}"/>
              </a:ext>
            </a:extLst>
          </p:cNvPr>
          <p:cNvSpPr/>
          <p:nvPr/>
        </p:nvSpPr>
        <p:spPr>
          <a:xfrm>
            <a:off x="5226584" y="3085526"/>
            <a:ext cx="3168351" cy="144016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altLang="ko-KR" sz="1400" b="1" dirty="0">
                <a:solidFill>
                  <a:schemeClr val="tx2">
                    <a:lumMod val="75000"/>
                  </a:schemeClr>
                </a:solidFill>
                <a:cs typeface="Courier New" panose="02070309020205020404" pitchFamily="49" charset="0"/>
              </a:rPr>
              <a:t>M-1 (</a:t>
            </a:r>
            <a:r>
              <a:rPr lang="ko-KR" altLang="en-US" sz="1400" b="1" dirty="0">
                <a:solidFill>
                  <a:schemeClr val="tx2">
                    <a:lumMod val="75000"/>
                  </a:schemeClr>
                </a:solidFill>
                <a:cs typeface="Courier New" panose="02070309020205020404" pitchFamily="49" charset="0"/>
              </a:rPr>
              <a:t>전월</a:t>
            </a:r>
            <a:r>
              <a:rPr lang="en-US" altLang="ko-KR" sz="1400" b="1" dirty="0">
                <a:solidFill>
                  <a:schemeClr val="tx2">
                    <a:lumMod val="75000"/>
                  </a:schemeClr>
                </a:solidFill>
                <a:cs typeface="Courier New" panose="02070309020205020404" pitchFamily="49" charset="0"/>
              </a:rPr>
              <a:t>)</a:t>
            </a:r>
          </a:p>
        </p:txBody>
      </p:sp>
      <p:sp>
        <p:nvSpPr>
          <p:cNvPr id="27" name="직사각형 26">
            <a:extLst>
              <a:ext uri="{FF2B5EF4-FFF2-40B4-BE49-F238E27FC236}">
                <a16:creationId xmlns:a16="http://schemas.microsoft.com/office/drawing/2014/main" id="{DCCA5682-64B0-42C6-B504-F08BF89C8146}"/>
              </a:ext>
            </a:extLst>
          </p:cNvPr>
          <p:cNvSpPr/>
          <p:nvPr/>
        </p:nvSpPr>
        <p:spPr>
          <a:xfrm>
            <a:off x="5226585" y="4597694"/>
            <a:ext cx="3168350" cy="171162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altLang="ko-KR" sz="1200" b="1" dirty="0">
                <a:solidFill>
                  <a:schemeClr val="tx2">
                    <a:lumMod val="75000"/>
                  </a:schemeClr>
                </a:solidFill>
                <a:cs typeface="Courier New" panose="02070309020205020404" pitchFamily="49" charset="0"/>
              </a:rPr>
              <a:t>M-0 (</a:t>
            </a:r>
            <a:r>
              <a:rPr lang="ko-KR" altLang="en-US" sz="1200" b="1" dirty="0" err="1">
                <a:solidFill>
                  <a:schemeClr val="tx2">
                    <a:lumMod val="75000"/>
                  </a:schemeClr>
                </a:solidFill>
                <a:cs typeface="Courier New" panose="02070309020205020404" pitchFamily="49" charset="0"/>
              </a:rPr>
              <a:t>현재월</a:t>
            </a:r>
            <a:r>
              <a:rPr lang="en-US" altLang="ko-KR" sz="1200" b="1" dirty="0">
                <a:solidFill>
                  <a:schemeClr val="tx2">
                    <a:lumMod val="75000"/>
                  </a:schemeClr>
                </a:solidFill>
                <a:cs typeface="Courier New" panose="02070309020205020404" pitchFamily="49" charset="0"/>
              </a:rPr>
              <a:t>)</a:t>
            </a:r>
          </a:p>
        </p:txBody>
      </p:sp>
      <p:cxnSp>
        <p:nvCxnSpPr>
          <p:cNvPr id="28" name="직선 화살표 연결선 27">
            <a:extLst>
              <a:ext uri="{FF2B5EF4-FFF2-40B4-BE49-F238E27FC236}">
                <a16:creationId xmlns:a16="http://schemas.microsoft.com/office/drawing/2014/main" id="{2EC201D6-CEDC-47AE-8C1F-29DB8D091E2A}"/>
              </a:ext>
            </a:extLst>
          </p:cNvPr>
          <p:cNvCxnSpPr>
            <a:cxnSpLocks/>
          </p:cNvCxnSpPr>
          <p:nvPr/>
        </p:nvCxnSpPr>
        <p:spPr>
          <a:xfrm flipV="1">
            <a:off x="3267185" y="2420889"/>
            <a:ext cx="2015778" cy="1653826"/>
          </a:xfrm>
          <a:prstGeom prst="straightConnector1">
            <a:avLst/>
          </a:prstGeom>
          <a:ln>
            <a:solidFill>
              <a:schemeClr val="accent1"/>
            </a:solidFill>
            <a:prstDash val="sysDot"/>
            <a:headEnd type="none"/>
            <a:tailEnd type="triangle"/>
          </a:ln>
        </p:spPr>
        <p:style>
          <a:lnRef idx="3">
            <a:schemeClr val="accent5"/>
          </a:lnRef>
          <a:fillRef idx="0">
            <a:schemeClr val="accent5"/>
          </a:fillRef>
          <a:effectRef idx="2">
            <a:schemeClr val="accent5"/>
          </a:effectRef>
          <a:fontRef idx="minor">
            <a:schemeClr val="tx1"/>
          </a:fontRef>
        </p:style>
      </p:cxnSp>
      <p:cxnSp>
        <p:nvCxnSpPr>
          <p:cNvPr id="31" name="직선 화살표 연결선 30">
            <a:extLst>
              <a:ext uri="{FF2B5EF4-FFF2-40B4-BE49-F238E27FC236}">
                <a16:creationId xmlns:a16="http://schemas.microsoft.com/office/drawing/2014/main" id="{AE932A1E-E4DB-4F53-8CFC-0975ACA06A6A}"/>
              </a:ext>
            </a:extLst>
          </p:cNvPr>
          <p:cNvCxnSpPr>
            <a:cxnSpLocks/>
            <a:endCxn id="50" idx="1"/>
          </p:cNvCxnSpPr>
          <p:nvPr/>
        </p:nvCxnSpPr>
        <p:spPr>
          <a:xfrm>
            <a:off x="3274812" y="4982181"/>
            <a:ext cx="2017268" cy="590499"/>
          </a:xfrm>
          <a:prstGeom prst="straightConnector1">
            <a:avLst/>
          </a:prstGeom>
          <a:ln>
            <a:solidFill>
              <a:schemeClr val="accent1"/>
            </a:solidFill>
            <a:prstDash val="sysDot"/>
            <a:headEnd type="none"/>
            <a:tailEnd type="triangle"/>
          </a:ln>
        </p:spPr>
        <p:style>
          <a:lnRef idx="3">
            <a:schemeClr val="accent5"/>
          </a:lnRef>
          <a:fillRef idx="0">
            <a:schemeClr val="accent5"/>
          </a:fillRef>
          <a:effectRef idx="2">
            <a:schemeClr val="accent5"/>
          </a:effectRef>
          <a:fontRef idx="minor">
            <a:schemeClr val="tx1"/>
          </a:fontRef>
        </p:style>
      </p:cxnSp>
      <p:sp>
        <p:nvSpPr>
          <p:cNvPr id="30" name="TextBox 29">
            <a:extLst>
              <a:ext uri="{FF2B5EF4-FFF2-40B4-BE49-F238E27FC236}">
                <a16:creationId xmlns:a16="http://schemas.microsoft.com/office/drawing/2014/main" id="{62BEFB61-38D6-4D1B-8080-19436FFA121D}"/>
              </a:ext>
            </a:extLst>
          </p:cNvPr>
          <p:cNvSpPr txBox="1"/>
          <p:nvPr/>
        </p:nvSpPr>
        <p:spPr>
          <a:xfrm rot="19156674">
            <a:off x="4045791" y="2821540"/>
            <a:ext cx="646331" cy="369332"/>
          </a:xfrm>
          <a:prstGeom prst="rect">
            <a:avLst/>
          </a:prstGeom>
          <a:noFill/>
        </p:spPr>
        <p:txBody>
          <a:bodyPr wrap="none" rtlCol="0">
            <a:spAutoFit/>
          </a:bodyPr>
          <a:lstStyle/>
          <a:p>
            <a:r>
              <a:rPr lang="ko-KR" altLang="en-US" dirty="0">
                <a:solidFill>
                  <a:srgbClr val="FF0000"/>
                </a:solidFill>
              </a:rPr>
              <a:t>삭제</a:t>
            </a:r>
          </a:p>
        </p:txBody>
      </p:sp>
      <p:sp>
        <p:nvSpPr>
          <p:cNvPr id="38" name="TextBox 37">
            <a:extLst>
              <a:ext uri="{FF2B5EF4-FFF2-40B4-BE49-F238E27FC236}">
                <a16:creationId xmlns:a16="http://schemas.microsoft.com/office/drawing/2014/main" id="{47286A70-8AFC-45DA-B515-82BD3817E84F}"/>
              </a:ext>
            </a:extLst>
          </p:cNvPr>
          <p:cNvSpPr txBox="1"/>
          <p:nvPr/>
        </p:nvSpPr>
        <p:spPr>
          <a:xfrm rot="1126237">
            <a:off x="4090566" y="4981725"/>
            <a:ext cx="646331" cy="369332"/>
          </a:xfrm>
          <a:prstGeom prst="rect">
            <a:avLst/>
          </a:prstGeom>
          <a:noFill/>
        </p:spPr>
        <p:txBody>
          <a:bodyPr wrap="none" rtlCol="0">
            <a:spAutoFit/>
          </a:bodyPr>
          <a:lstStyle/>
          <a:p>
            <a:r>
              <a:rPr lang="ko-KR" altLang="en-US" dirty="0">
                <a:solidFill>
                  <a:srgbClr val="FF0000"/>
                </a:solidFill>
              </a:rPr>
              <a:t>생성</a:t>
            </a:r>
          </a:p>
        </p:txBody>
      </p:sp>
      <p:sp>
        <p:nvSpPr>
          <p:cNvPr id="40" name="矩形: 圆角 124">
            <a:extLst>
              <a:ext uri="{FF2B5EF4-FFF2-40B4-BE49-F238E27FC236}">
                <a16:creationId xmlns:a16="http://schemas.microsoft.com/office/drawing/2014/main" id="{00AD23EC-BA54-4748-B7B0-CB24839AD8E4}"/>
              </a:ext>
            </a:extLst>
          </p:cNvPr>
          <p:cNvSpPr/>
          <p:nvPr/>
        </p:nvSpPr>
        <p:spPr>
          <a:xfrm>
            <a:off x="5292080" y="1967703"/>
            <a:ext cx="685209" cy="79460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schemeClr val="tx2">
                    <a:lumMod val="75000"/>
                  </a:schemeClr>
                </a:solidFill>
                <a:cs typeface="Courier New" panose="02070309020205020404" pitchFamily="49" charset="0"/>
              </a:rPr>
              <a:t>1</a:t>
            </a:r>
            <a:r>
              <a:rPr lang="ko-KR" altLang="en-US" sz="1200" b="1" dirty="0">
                <a:solidFill>
                  <a:schemeClr val="tx2">
                    <a:lumMod val="75000"/>
                  </a:schemeClr>
                </a:solidFill>
                <a:cs typeface="Courier New" panose="02070309020205020404" pitchFamily="49" charset="0"/>
              </a:rPr>
              <a:t>일</a:t>
            </a:r>
            <a:endParaRPr lang="en-US" altLang="ko-KR" sz="1200" b="1" dirty="0">
              <a:solidFill>
                <a:schemeClr val="tx2">
                  <a:lumMod val="75000"/>
                </a:schemeClr>
              </a:solidFill>
              <a:cs typeface="Courier New" panose="02070309020205020404" pitchFamily="49" charset="0"/>
            </a:endParaRPr>
          </a:p>
          <a:p>
            <a:pPr algn="ctr">
              <a:lnSpc>
                <a:spcPct val="150000"/>
              </a:lnSpc>
            </a:pPr>
            <a:r>
              <a:rPr lang="en-US" altLang="ko-KR" sz="1200" b="1" dirty="0">
                <a:solidFill>
                  <a:schemeClr val="tx2">
                    <a:lumMod val="75000"/>
                  </a:schemeClr>
                </a:solidFill>
                <a:cs typeface="Courier New" panose="02070309020205020404" pitchFamily="49" charset="0"/>
              </a:rPr>
              <a:t>Full</a:t>
            </a:r>
          </a:p>
        </p:txBody>
      </p:sp>
      <p:sp>
        <p:nvSpPr>
          <p:cNvPr id="41" name="矩形: 圆角 124">
            <a:extLst>
              <a:ext uri="{FF2B5EF4-FFF2-40B4-BE49-F238E27FC236}">
                <a16:creationId xmlns:a16="http://schemas.microsoft.com/office/drawing/2014/main" id="{3EF9519E-170F-474D-948C-A409869D9EC9}"/>
              </a:ext>
            </a:extLst>
          </p:cNvPr>
          <p:cNvSpPr/>
          <p:nvPr/>
        </p:nvSpPr>
        <p:spPr>
          <a:xfrm>
            <a:off x="6012160" y="1975071"/>
            <a:ext cx="685209" cy="79460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schemeClr val="tx2">
                    <a:lumMod val="75000"/>
                  </a:schemeClr>
                </a:solidFill>
                <a:cs typeface="Courier New" panose="02070309020205020404" pitchFamily="49" charset="0"/>
              </a:rPr>
              <a:t>2</a:t>
            </a:r>
            <a:r>
              <a:rPr lang="ko-KR" altLang="en-US" sz="1200" b="1" dirty="0">
                <a:solidFill>
                  <a:schemeClr val="tx2">
                    <a:lumMod val="75000"/>
                  </a:schemeClr>
                </a:solidFill>
                <a:cs typeface="Courier New" panose="02070309020205020404" pitchFamily="49" charset="0"/>
              </a:rPr>
              <a:t>일</a:t>
            </a:r>
            <a:endParaRPr lang="en-US" altLang="ko-KR" sz="1200" b="1" dirty="0">
              <a:solidFill>
                <a:schemeClr val="tx2">
                  <a:lumMod val="75000"/>
                </a:schemeClr>
              </a:solidFill>
              <a:cs typeface="Courier New" panose="02070309020205020404" pitchFamily="49" charset="0"/>
            </a:endParaRPr>
          </a:p>
          <a:p>
            <a:pPr algn="ctr">
              <a:lnSpc>
                <a:spcPct val="150000"/>
              </a:lnSpc>
            </a:pPr>
            <a:r>
              <a:rPr lang="en-US" altLang="ko-KR" sz="1200" b="1" dirty="0">
                <a:solidFill>
                  <a:schemeClr val="tx2">
                    <a:lumMod val="75000"/>
                  </a:schemeClr>
                </a:solidFill>
                <a:cs typeface="Courier New" panose="02070309020205020404" pitchFamily="49" charset="0"/>
              </a:rPr>
              <a:t>Inc</a:t>
            </a:r>
          </a:p>
        </p:txBody>
      </p:sp>
      <p:sp>
        <p:nvSpPr>
          <p:cNvPr id="42" name="矩形: 圆角 124">
            <a:extLst>
              <a:ext uri="{FF2B5EF4-FFF2-40B4-BE49-F238E27FC236}">
                <a16:creationId xmlns:a16="http://schemas.microsoft.com/office/drawing/2014/main" id="{42CE6549-0489-447F-A7D3-F1735FB6E7AC}"/>
              </a:ext>
            </a:extLst>
          </p:cNvPr>
          <p:cNvSpPr/>
          <p:nvPr/>
        </p:nvSpPr>
        <p:spPr>
          <a:xfrm>
            <a:off x="6732240" y="1975071"/>
            <a:ext cx="685209" cy="79460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schemeClr val="tx2">
                    <a:lumMod val="75000"/>
                  </a:schemeClr>
                </a:solidFill>
                <a:cs typeface="Courier New" panose="02070309020205020404" pitchFamily="49" charset="0"/>
              </a:rPr>
              <a:t>3</a:t>
            </a:r>
            <a:r>
              <a:rPr lang="ko-KR" altLang="en-US" sz="1200" b="1" dirty="0">
                <a:solidFill>
                  <a:schemeClr val="tx2">
                    <a:lumMod val="75000"/>
                  </a:schemeClr>
                </a:solidFill>
                <a:cs typeface="Courier New" panose="02070309020205020404" pitchFamily="49" charset="0"/>
              </a:rPr>
              <a:t>일</a:t>
            </a:r>
            <a:endParaRPr lang="en-US" altLang="ko-KR" sz="1200" b="1" dirty="0">
              <a:solidFill>
                <a:schemeClr val="tx2">
                  <a:lumMod val="75000"/>
                </a:schemeClr>
              </a:solidFill>
              <a:cs typeface="Courier New" panose="02070309020205020404" pitchFamily="49" charset="0"/>
            </a:endParaRPr>
          </a:p>
          <a:p>
            <a:pPr algn="ctr">
              <a:lnSpc>
                <a:spcPct val="150000"/>
              </a:lnSpc>
            </a:pPr>
            <a:r>
              <a:rPr lang="en-US" altLang="ko-KR" sz="1200" b="1" dirty="0">
                <a:solidFill>
                  <a:schemeClr val="tx2">
                    <a:lumMod val="75000"/>
                  </a:schemeClr>
                </a:solidFill>
                <a:cs typeface="Courier New" panose="02070309020205020404" pitchFamily="49" charset="0"/>
              </a:rPr>
              <a:t>Inc</a:t>
            </a:r>
          </a:p>
        </p:txBody>
      </p:sp>
      <p:sp>
        <p:nvSpPr>
          <p:cNvPr id="43" name="矩形: 圆角 124">
            <a:extLst>
              <a:ext uri="{FF2B5EF4-FFF2-40B4-BE49-F238E27FC236}">
                <a16:creationId xmlns:a16="http://schemas.microsoft.com/office/drawing/2014/main" id="{9C775941-DF0F-42AF-AE21-EAE3FC1D62CA}"/>
              </a:ext>
            </a:extLst>
          </p:cNvPr>
          <p:cNvSpPr/>
          <p:nvPr/>
        </p:nvSpPr>
        <p:spPr>
          <a:xfrm>
            <a:off x="7626292" y="1967703"/>
            <a:ext cx="685209" cy="79460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cs typeface="Courier New" panose="02070309020205020404" pitchFamily="49" charset="0"/>
              </a:rPr>
              <a:t>말일</a:t>
            </a:r>
            <a:endParaRPr lang="en-US" altLang="ko-KR" sz="1200" b="1" dirty="0">
              <a:solidFill>
                <a:schemeClr val="tx2">
                  <a:lumMod val="75000"/>
                </a:schemeClr>
              </a:solidFill>
              <a:cs typeface="Courier New" panose="02070309020205020404" pitchFamily="49" charset="0"/>
            </a:endParaRPr>
          </a:p>
          <a:p>
            <a:pPr algn="ctr">
              <a:lnSpc>
                <a:spcPct val="150000"/>
              </a:lnSpc>
            </a:pPr>
            <a:r>
              <a:rPr lang="en-US" altLang="ko-KR" sz="1200" b="1" dirty="0">
                <a:solidFill>
                  <a:schemeClr val="tx2">
                    <a:lumMod val="75000"/>
                  </a:schemeClr>
                </a:solidFill>
                <a:cs typeface="Courier New" panose="02070309020205020404" pitchFamily="49" charset="0"/>
              </a:rPr>
              <a:t>Inc</a:t>
            </a:r>
          </a:p>
        </p:txBody>
      </p:sp>
      <p:sp>
        <p:nvSpPr>
          <p:cNvPr id="32" name="TextBox 31">
            <a:extLst>
              <a:ext uri="{FF2B5EF4-FFF2-40B4-BE49-F238E27FC236}">
                <a16:creationId xmlns:a16="http://schemas.microsoft.com/office/drawing/2014/main" id="{7C33660A-6545-4161-B961-D782DC7A0727}"/>
              </a:ext>
            </a:extLst>
          </p:cNvPr>
          <p:cNvSpPr txBox="1"/>
          <p:nvPr/>
        </p:nvSpPr>
        <p:spPr>
          <a:xfrm>
            <a:off x="7343777" y="2135483"/>
            <a:ext cx="356188" cy="369332"/>
          </a:xfrm>
          <a:prstGeom prst="rect">
            <a:avLst/>
          </a:prstGeom>
          <a:noFill/>
        </p:spPr>
        <p:txBody>
          <a:bodyPr wrap="none" rtlCol="0">
            <a:spAutoFit/>
          </a:bodyPr>
          <a:lstStyle/>
          <a:p>
            <a:r>
              <a:rPr lang="en-US" altLang="ko-KR" dirty="0"/>
              <a:t>…</a:t>
            </a:r>
            <a:endParaRPr lang="ko-KR" altLang="en-US" dirty="0"/>
          </a:p>
        </p:txBody>
      </p:sp>
      <p:sp>
        <p:nvSpPr>
          <p:cNvPr id="45" name="矩形: 圆角 124">
            <a:extLst>
              <a:ext uri="{FF2B5EF4-FFF2-40B4-BE49-F238E27FC236}">
                <a16:creationId xmlns:a16="http://schemas.microsoft.com/office/drawing/2014/main" id="{971CC89A-A07E-4FF8-8AB6-5D226DD01491}"/>
              </a:ext>
            </a:extLst>
          </p:cNvPr>
          <p:cNvSpPr/>
          <p:nvPr/>
        </p:nvSpPr>
        <p:spPr>
          <a:xfrm>
            <a:off x="5297549" y="3574803"/>
            <a:ext cx="685209" cy="79460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schemeClr val="tx2">
                    <a:lumMod val="75000"/>
                  </a:schemeClr>
                </a:solidFill>
                <a:cs typeface="Courier New" panose="02070309020205020404" pitchFamily="49" charset="0"/>
              </a:rPr>
              <a:t>1</a:t>
            </a:r>
            <a:r>
              <a:rPr lang="ko-KR" altLang="en-US" sz="1200" b="1" dirty="0">
                <a:solidFill>
                  <a:schemeClr val="tx2">
                    <a:lumMod val="75000"/>
                  </a:schemeClr>
                </a:solidFill>
                <a:cs typeface="Courier New" panose="02070309020205020404" pitchFamily="49" charset="0"/>
              </a:rPr>
              <a:t>일</a:t>
            </a:r>
            <a:endParaRPr lang="en-US" altLang="ko-KR" sz="1200" b="1" dirty="0">
              <a:solidFill>
                <a:schemeClr val="tx2">
                  <a:lumMod val="75000"/>
                </a:schemeClr>
              </a:solidFill>
              <a:cs typeface="Courier New" panose="02070309020205020404" pitchFamily="49" charset="0"/>
            </a:endParaRPr>
          </a:p>
          <a:p>
            <a:pPr algn="ctr">
              <a:lnSpc>
                <a:spcPct val="150000"/>
              </a:lnSpc>
            </a:pPr>
            <a:r>
              <a:rPr lang="en-US" altLang="ko-KR" sz="1200" b="1" dirty="0">
                <a:solidFill>
                  <a:schemeClr val="tx2">
                    <a:lumMod val="75000"/>
                  </a:schemeClr>
                </a:solidFill>
                <a:cs typeface="Courier New" panose="02070309020205020404" pitchFamily="49" charset="0"/>
              </a:rPr>
              <a:t>Full</a:t>
            </a:r>
          </a:p>
        </p:txBody>
      </p:sp>
      <p:sp>
        <p:nvSpPr>
          <p:cNvPr id="46" name="矩形: 圆角 124">
            <a:extLst>
              <a:ext uri="{FF2B5EF4-FFF2-40B4-BE49-F238E27FC236}">
                <a16:creationId xmlns:a16="http://schemas.microsoft.com/office/drawing/2014/main" id="{43CCD364-5E87-436F-A3E1-BFFA5192D721}"/>
              </a:ext>
            </a:extLst>
          </p:cNvPr>
          <p:cNvSpPr/>
          <p:nvPr/>
        </p:nvSpPr>
        <p:spPr>
          <a:xfrm>
            <a:off x="6017629" y="3582171"/>
            <a:ext cx="685209" cy="79460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schemeClr val="tx2">
                    <a:lumMod val="75000"/>
                  </a:schemeClr>
                </a:solidFill>
                <a:cs typeface="Courier New" panose="02070309020205020404" pitchFamily="49" charset="0"/>
              </a:rPr>
              <a:t>2</a:t>
            </a:r>
            <a:r>
              <a:rPr lang="ko-KR" altLang="en-US" sz="1200" b="1" dirty="0">
                <a:solidFill>
                  <a:schemeClr val="tx2">
                    <a:lumMod val="75000"/>
                  </a:schemeClr>
                </a:solidFill>
                <a:cs typeface="Courier New" panose="02070309020205020404" pitchFamily="49" charset="0"/>
              </a:rPr>
              <a:t>일</a:t>
            </a:r>
            <a:endParaRPr lang="en-US" altLang="ko-KR" sz="1200" b="1" dirty="0">
              <a:solidFill>
                <a:schemeClr val="tx2">
                  <a:lumMod val="75000"/>
                </a:schemeClr>
              </a:solidFill>
              <a:cs typeface="Courier New" panose="02070309020205020404" pitchFamily="49" charset="0"/>
            </a:endParaRPr>
          </a:p>
          <a:p>
            <a:pPr algn="ctr">
              <a:lnSpc>
                <a:spcPct val="150000"/>
              </a:lnSpc>
            </a:pPr>
            <a:r>
              <a:rPr lang="en-US" altLang="ko-KR" sz="1200" b="1" dirty="0">
                <a:solidFill>
                  <a:schemeClr val="tx2">
                    <a:lumMod val="75000"/>
                  </a:schemeClr>
                </a:solidFill>
                <a:cs typeface="Courier New" panose="02070309020205020404" pitchFamily="49" charset="0"/>
              </a:rPr>
              <a:t>Inc</a:t>
            </a:r>
          </a:p>
        </p:txBody>
      </p:sp>
      <p:sp>
        <p:nvSpPr>
          <p:cNvPr id="47" name="矩形: 圆角 124">
            <a:extLst>
              <a:ext uri="{FF2B5EF4-FFF2-40B4-BE49-F238E27FC236}">
                <a16:creationId xmlns:a16="http://schemas.microsoft.com/office/drawing/2014/main" id="{DDFCA4EB-1366-4CED-982D-0328DF28D459}"/>
              </a:ext>
            </a:extLst>
          </p:cNvPr>
          <p:cNvSpPr/>
          <p:nvPr/>
        </p:nvSpPr>
        <p:spPr>
          <a:xfrm>
            <a:off x="6737709" y="3582171"/>
            <a:ext cx="685209" cy="79460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schemeClr val="tx2">
                    <a:lumMod val="75000"/>
                  </a:schemeClr>
                </a:solidFill>
                <a:cs typeface="Courier New" panose="02070309020205020404" pitchFamily="49" charset="0"/>
              </a:rPr>
              <a:t>3</a:t>
            </a:r>
            <a:r>
              <a:rPr lang="ko-KR" altLang="en-US" sz="1200" b="1" dirty="0">
                <a:solidFill>
                  <a:schemeClr val="tx2">
                    <a:lumMod val="75000"/>
                  </a:schemeClr>
                </a:solidFill>
                <a:cs typeface="Courier New" panose="02070309020205020404" pitchFamily="49" charset="0"/>
              </a:rPr>
              <a:t>일</a:t>
            </a:r>
            <a:endParaRPr lang="en-US" altLang="ko-KR" sz="1200" b="1" dirty="0">
              <a:solidFill>
                <a:schemeClr val="tx2">
                  <a:lumMod val="75000"/>
                </a:schemeClr>
              </a:solidFill>
              <a:cs typeface="Courier New" panose="02070309020205020404" pitchFamily="49" charset="0"/>
            </a:endParaRPr>
          </a:p>
          <a:p>
            <a:pPr algn="ctr">
              <a:lnSpc>
                <a:spcPct val="150000"/>
              </a:lnSpc>
            </a:pPr>
            <a:r>
              <a:rPr lang="en-US" altLang="ko-KR" sz="1200" b="1" dirty="0">
                <a:solidFill>
                  <a:schemeClr val="tx2">
                    <a:lumMod val="75000"/>
                  </a:schemeClr>
                </a:solidFill>
                <a:cs typeface="Courier New" panose="02070309020205020404" pitchFamily="49" charset="0"/>
              </a:rPr>
              <a:t>Inc</a:t>
            </a:r>
          </a:p>
        </p:txBody>
      </p:sp>
      <p:sp>
        <p:nvSpPr>
          <p:cNvPr id="48" name="矩形: 圆角 124">
            <a:extLst>
              <a:ext uri="{FF2B5EF4-FFF2-40B4-BE49-F238E27FC236}">
                <a16:creationId xmlns:a16="http://schemas.microsoft.com/office/drawing/2014/main" id="{EC92D141-D08A-42C1-976C-1A1DFF7A2A21}"/>
              </a:ext>
            </a:extLst>
          </p:cNvPr>
          <p:cNvSpPr/>
          <p:nvPr/>
        </p:nvSpPr>
        <p:spPr>
          <a:xfrm>
            <a:off x="7631761" y="3574803"/>
            <a:ext cx="685209" cy="79460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cs typeface="Courier New" panose="02070309020205020404" pitchFamily="49" charset="0"/>
              </a:rPr>
              <a:t>말일</a:t>
            </a:r>
            <a:endParaRPr lang="en-US" altLang="ko-KR" sz="1200" b="1" dirty="0">
              <a:solidFill>
                <a:schemeClr val="tx2">
                  <a:lumMod val="75000"/>
                </a:schemeClr>
              </a:solidFill>
              <a:cs typeface="Courier New" panose="02070309020205020404" pitchFamily="49" charset="0"/>
            </a:endParaRPr>
          </a:p>
          <a:p>
            <a:pPr algn="ctr">
              <a:lnSpc>
                <a:spcPct val="150000"/>
              </a:lnSpc>
            </a:pPr>
            <a:r>
              <a:rPr lang="en-US" altLang="ko-KR" sz="1200" b="1" dirty="0">
                <a:solidFill>
                  <a:schemeClr val="tx2">
                    <a:lumMod val="75000"/>
                  </a:schemeClr>
                </a:solidFill>
                <a:cs typeface="Courier New" panose="02070309020205020404" pitchFamily="49" charset="0"/>
              </a:rPr>
              <a:t>Inc</a:t>
            </a:r>
          </a:p>
        </p:txBody>
      </p:sp>
      <p:sp>
        <p:nvSpPr>
          <p:cNvPr id="49" name="TextBox 48">
            <a:extLst>
              <a:ext uri="{FF2B5EF4-FFF2-40B4-BE49-F238E27FC236}">
                <a16:creationId xmlns:a16="http://schemas.microsoft.com/office/drawing/2014/main" id="{0574E3B7-ABBA-4E07-9E07-4C75294D1475}"/>
              </a:ext>
            </a:extLst>
          </p:cNvPr>
          <p:cNvSpPr txBox="1"/>
          <p:nvPr/>
        </p:nvSpPr>
        <p:spPr>
          <a:xfrm>
            <a:off x="7349246" y="3742583"/>
            <a:ext cx="356188" cy="369332"/>
          </a:xfrm>
          <a:prstGeom prst="rect">
            <a:avLst/>
          </a:prstGeom>
          <a:noFill/>
        </p:spPr>
        <p:txBody>
          <a:bodyPr wrap="none" rtlCol="0">
            <a:spAutoFit/>
          </a:bodyPr>
          <a:lstStyle/>
          <a:p>
            <a:r>
              <a:rPr lang="en-US" altLang="ko-KR" dirty="0"/>
              <a:t>…</a:t>
            </a:r>
            <a:endParaRPr lang="ko-KR" altLang="en-US" dirty="0"/>
          </a:p>
        </p:txBody>
      </p:sp>
      <p:sp>
        <p:nvSpPr>
          <p:cNvPr id="50" name="矩形: 圆角 124">
            <a:extLst>
              <a:ext uri="{FF2B5EF4-FFF2-40B4-BE49-F238E27FC236}">
                <a16:creationId xmlns:a16="http://schemas.microsoft.com/office/drawing/2014/main" id="{74451186-980F-4DF6-996F-32BC0F4536D1}"/>
              </a:ext>
            </a:extLst>
          </p:cNvPr>
          <p:cNvSpPr/>
          <p:nvPr/>
        </p:nvSpPr>
        <p:spPr>
          <a:xfrm>
            <a:off x="5292080" y="5175375"/>
            <a:ext cx="685209" cy="79460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schemeClr val="tx2">
                    <a:lumMod val="75000"/>
                  </a:schemeClr>
                </a:solidFill>
                <a:cs typeface="Courier New" panose="02070309020205020404" pitchFamily="49" charset="0"/>
              </a:rPr>
              <a:t>1</a:t>
            </a:r>
            <a:r>
              <a:rPr lang="ko-KR" altLang="en-US" sz="1200" b="1" dirty="0">
                <a:solidFill>
                  <a:schemeClr val="tx2">
                    <a:lumMod val="75000"/>
                  </a:schemeClr>
                </a:solidFill>
                <a:cs typeface="Courier New" panose="02070309020205020404" pitchFamily="49" charset="0"/>
              </a:rPr>
              <a:t>일</a:t>
            </a:r>
            <a:endParaRPr lang="en-US" altLang="ko-KR" sz="1200" b="1" dirty="0">
              <a:solidFill>
                <a:schemeClr val="tx2">
                  <a:lumMod val="75000"/>
                </a:schemeClr>
              </a:solidFill>
              <a:cs typeface="Courier New" panose="02070309020205020404" pitchFamily="49" charset="0"/>
            </a:endParaRPr>
          </a:p>
          <a:p>
            <a:pPr algn="ctr">
              <a:lnSpc>
                <a:spcPct val="150000"/>
              </a:lnSpc>
            </a:pPr>
            <a:r>
              <a:rPr lang="en-US" altLang="ko-KR" sz="1200" b="1" dirty="0">
                <a:solidFill>
                  <a:schemeClr val="tx2">
                    <a:lumMod val="75000"/>
                  </a:schemeClr>
                </a:solidFill>
                <a:cs typeface="Courier New" panose="02070309020205020404" pitchFamily="49" charset="0"/>
              </a:rPr>
              <a:t>Full</a:t>
            </a:r>
          </a:p>
        </p:txBody>
      </p:sp>
      <p:sp>
        <p:nvSpPr>
          <p:cNvPr id="51" name="矩形: 圆角 124">
            <a:extLst>
              <a:ext uri="{FF2B5EF4-FFF2-40B4-BE49-F238E27FC236}">
                <a16:creationId xmlns:a16="http://schemas.microsoft.com/office/drawing/2014/main" id="{4EA54A8D-AD87-4D68-9D30-493BF81DD2E4}"/>
              </a:ext>
            </a:extLst>
          </p:cNvPr>
          <p:cNvSpPr/>
          <p:nvPr/>
        </p:nvSpPr>
        <p:spPr>
          <a:xfrm>
            <a:off x="6012160" y="5182743"/>
            <a:ext cx="685209" cy="79460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schemeClr val="tx2">
                    <a:lumMod val="75000"/>
                  </a:schemeClr>
                </a:solidFill>
                <a:cs typeface="Courier New" panose="02070309020205020404" pitchFamily="49" charset="0"/>
              </a:rPr>
              <a:t>2</a:t>
            </a:r>
            <a:r>
              <a:rPr lang="ko-KR" altLang="en-US" sz="1200" b="1" dirty="0">
                <a:solidFill>
                  <a:schemeClr val="tx2">
                    <a:lumMod val="75000"/>
                  </a:schemeClr>
                </a:solidFill>
                <a:cs typeface="Courier New" panose="02070309020205020404" pitchFamily="49" charset="0"/>
              </a:rPr>
              <a:t>일</a:t>
            </a:r>
            <a:endParaRPr lang="en-US" altLang="ko-KR" sz="1200" b="1" dirty="0">
              <a:solidFill>
                <a:schemeClr val="tx2">
                  <a:lumMod val="75000"/>
                </a:schemeClr>
              </a:solidFill>
              <a:cs typeface="Courier New" panose="02070309020205020404" pitchFamily="49" charset="0"/>
            </a:endParaRPr>
          </a:p>
          <a:p>
            <a:pPr algn="ctr">
              <a:lnSpc>
                <a:spcPct val="150000"/>
              </a:lnSpc>
            </a:pPr>
            <a:r>
              <a:rPr lang="en-US" altLang="ko-KR" sz="1200" b="1" dirty="0">
                <a:solidFill>
                  <a:schemeClr val="tx2">
                    <a:lumMod val="75000"/>
                  </a:schemeClr>
                </a:solidFill>
                <a:cs typeface="Courier New" panose="02070309020205020404" pitchFamily="49" charset="0"/>
              </a:rPr>
              <a:t>Inc</a:t>
            </a:r>
          </a:p>
        </p:txBody>
      </p:sp>
      <p:sp>
        <p:nvSpPr>
          <p:cNvPr id="52" name="矩形: 圆角 124">
            <a:extLst>
              <a:ext uri="{FF2B5EF4-FFF2-40B4-BE49-F238E27FC236}">
                <a16:creationId xmlns:a16="http://schemas.microsoft.com/office/drawing/2014/main" id="{59302FB7-2511-4E9D-8C18-5566080B1129}"/>
              </a:ext>
            </a:extLst>
          </p:cNvPr>
          <p:cNvSpPr/>
          <p:nvPr/>
        </p:nvSpPr>
        <p:spPr>
          <a:xfrm>
            <a:off x="6767111" y="5182743"/>
            <a:ext cx="685209" cy="794609"/>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b="1" dirty="0">
                <a:solidFill>
                  <a:schemeClr val="tx2">
                    <a:lumMod val="75000"/>
                  </a:schemeClr>
                </a:solidFill>
                <a:cs typeface="Courier New" panose="02070309020205020404" pitchFamily="49" charset="0"/>
              </a:rPr>
              <a:t>3</a:t>
            </a:r>
            <a:r>
              <a:rPr lang="ko-KR" altLang="en-US" sz="1200" b="1" dirty="0">
                <a:solidFill>
                  <a:schemeClr val="tx2">
                    <a:lumMod val="75000"/>
                  </a:schemeClr>
                </a:solidFill>
                <a:cs typeface="Courier New" panose="02070309020205020404" pitchFamily="49" charset="0"/>
              </a:rPr>
              <a:t>일</a:t>
            </a:r>
            <a:endParaRPr lang="en-US" altLang="ko-KR" sz="1200" b="1" dirty="0">
              <a:solidFill>
                <a:schemeClr val="tx2">
                  <a:lumMod val="75000"/>
                </a:schemeClr>
              </a:solidFill>
              <a:cs typeface="Courier New" panose="02070309020205020404" pitchFamily="49" charset="0"/>
            </a:endParaRPr>
          </a:p>
          <a:p>
            <a:pPr algn="ctr">
              <a:lnSpc>
                <a:spcPct val="150000"/>
              </a:lnSpc>
            </a:pPr>
            <a:r>
              <a:rPr lang="en-US" altLang="ko-KR" sz="1200" b="1" dirty="0">
                <a:solidFill>
                  <a:schemeClr val="tx2">
                    <a:lumMod val="75000"/>
                  </a:schemeClr>
                </a:solidFill>
                <a:cs typeface="Courier New" panose="02070309020205020404" pitchFamily="49" charset="0"/>
              </a:rPr>
              <a:t>Inc</a:t>
            </a:r>
          </a:p>
        </p:txBody>
      </p:sp>
      <p:sp>
        <p:nvSpPr>
          <p:cNvPr id="55" name="矩形: 圆角 124">
            <a:extLst>
              <a:ext uri="{FF2B5EF4-FFF2-40B4-BE49-F238E27FC236}">
                <a16:creationId xmlns:a16="http://schemas.microsoft.com/office/drawing/2014/main" id="{AD277621-C801-4222-8010-4C8DE7076B00}"/>
              </a:ext>
            </a:extLst>
          </p:cNvPr>
          <p:cNvSpPr/>
          <p:nvPr/>
        </p:nvSpPr>
        <p:spPr>
          <a:xfrm>
            <a:off x="1259632" y="5208470"/>
            <a:ext cx="2016224" cy="1030430"/>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b="1" dirty="0">
                <a:solidFill>
                  <a:schemeClr val="tx2">
                    <a:lumMod val="75000"/>
                  </a:schemeClr>
                </a:solidFill>
                <a:cs typeface="Courier New" panose="02070309020205020404" pitchFamily="49" charset="0"/>
              </a:rPr>
              <a:t>Daily </a:t>
            </a:r>
            <a:r>
              <a:rPr lang="ko-KR" altLang="en-US" sz="1200" b="1" dirty="0">
                <a:solidFill>
                  <a:schemeClr val="tx2">
                    <a:lumMod val="75000"/>
                  </a:schemeClr>
                </a:solidFill>
                <a:cs typeface="Courier New" panose="02070309020205020404" pitchFamily="49" charset="0"/>
              </a:rPr>
              <a:t>백업 </a:t>
            </a:r>
            <a:endParaRPr lang="en-US" altLang="ko-KR" sz="1200" b="1" dirty="0">
              <a:solidFill>
                <a:schemeClr val="tx2">
                  <a:lumMod val="75000"/>
                </a:schemeClr>
              </a:solidFill>
              <a:cs typeface="Courier New" panose="02070309020205020404" pitchFamily="49" charset="0"/>
            </a:endParaRPr>
          </a:p>
          <a:p>
            <a:pPr marL="171450" indent="-171450">
              <a:lnSpc>
                <a:spcPct val="150000"/>
              </a:lnSpc>
              <a:buFont typeface="Arial" panose="020B0604020202020204" pitchFamily="34" charset="0"/>
              <a:buChar char="•"/>
            </a:pPr>
            <a:r>
              <a:rPr lang="en-US" altLang="ko-KR" sz="1200" b="1" dirty="0">
                <a:solidFill>
                  <a:schemeClr val="tx2">
                    <a:lumMod val="75000"/>
                  </a:schemeClr>
                </a:solidFill>
                <a:cs typeface="Courier New" panose="02070309020205020404" pitchFamily="49" charset="0"/>
              </a:rPr>
              <a:t>2</a:t>
            </a:r>
            <a:r>
              <a:rPr lang="ko-KR" altLang="en-US" sz="1200" b="1" dirty="0">
                <a:solidFill>
                  <a:schemeClr val="tx2">
                    <a:lumMod val="75000"/>
                  </a:schemeClr>
                </a:solidFill>
                <a:cs typeface="Courier New" panose="02070309020205020404" pitchFamily="49" charset="0"/>
              </a:rPr>
              <a:t>일 </a:t>
            </a:r>
            <a:r>
              <a:rPr lang="en-US" altLang="ko-KR" sz="1200" b="1" dirty="0">
                <a:solidFill>
                  <a:schemeClr val="tx2">
                    <a:lumMod val="75000"/>
                  </a:schemeClr>
                </a:solidFill>
                <a:cs typeface="Courier New" panose="02070309020205020404" pitchFamily="49" charset="0"/>
              </a:rPr>
              <a:t>– </a:t>
            </a:r>
            <a:r>
              <a:rPr lang="ko-KR" altLang="en-US" sz="1200" b="1" dirty="0">
                <a:solidFill>
                  <a:schemeClr val="tx2">
                    <a:lumMod val="75000"/>
                  </a:schemeClr>
                </a:solidFill>
                <a:cs typeface="Courier New" panose="02070309020205020404" pitchFamily="49" charset="0"/>
              </a:rPr>
              <a:t>말일</a:t>
            </a:r>
            <a:endParaRPr lang="en-US" altLang="ko-KR" sz="1200" b="1" dirty="0">
              <a:solidFill>
                <a:schemeClr val="tx2">
                  <a:lumMod val="75000"/>
                </a:schemeClr>
              </a:solidFill>
              <a:cs typeface="Courier New" panose="02070309020205020404" pitchFamily="49" charset="0"/>
            </a:endParaRPr>
          </a:p>
          <a:p>
            <a:pPr marL="171450" indent="-171450">
              <a:lnSpc>
                <a:spcPct val="150000"/>
              </a:lnSpc>
              <a:buFont typeface="Arial" panose="020B0604020202020204" pitchFamily="34" charset="0"/>
              <a:buChar char="•"/>
            </a:pPr>
            <a:r>
              <a:rPr lang="ko-KR" altLang="en-US" sz="1200" b="1" dirty="0">
                <a:solidFill>
                  <a:schemeClr val="tx2">
                    <a:lumMod val="75000"/>
                  </a:schemeClr>
                </a:solidFill>
                <a:cs typeface="Courier New" panose="02070309020205020404" pitchFamily="49" charset="0"/>
              </a:rPr>
              <a:t>증분</a:t>
            </a:r>
            <a:r>
              <a:rPr lang="en-US" altLang="ko-KR" sz="1200" b="1" dirty="0">
                <a:solidFill>
                  <a:schemeClr val="tx2">
                    <a:lumMod val="75000"/>
                  </a:schemeClr>
                </a:solidFill>
                <a:cs typeface="Courier New" panose="02070309020205020404" pitchFamily="49" charset="0"/>
              </a:rPr>
              <a:t> </a:t>
            </a:r>
            <a:r>
              <a:rPr lang="ko-KR" altLang="en-US" sz="1200" b="1" dirty="0">
                <a:solidFill>
                  <a:schemeClr val="tx2">
                    <a:lumMod val="75000"/>
                  </a:schemeClr>
                </a:solidFill>
                <a:cs typeface="Courier New" panose="02070309020205020404" pitchFamily="49" charset="0"/>
              </a:rPr>
              <a:t>백업</a:t>
            </a:r>
            <a:endParaRPr lang="en-US" altLang="ko-KR" sz="1200" b="1" dirty="0">
              <a:solidFill>
                <a:schemeClr val="tx2">
                  <a:lumMod val="75000"/>
                </a:schemeClr>
              </a:solidFill>
              <a:cs typeface="Courier New" panose="02070309020205020404" pitchFamily="49" charset="0"/>
            </a:endParaRPr>
          </a:p>
        </p:txBody>
      </p:sp>
      <p:cxnSp>
        <p:nvCxnSpPr>
          <p:cNvPr id="62" name="연결선: 구부러짐 61">
            <a:extLst>
              <a:ext uri="{FF2B5EF4-FFF2-40B4-BE49-F238E27FC236}">
                <a16:creationId xmlns:a16="http://schemas.microsoft.com/office/drawing/2014/main" id="{EB428489-A860-4997-A71F-B7ECC2DC8766}"/>
              </a:ext>
            </a:extLst>
          </p:cNvPr>
          <p:cNvCxnSpPr>
            <a:stCxn id="50" idx="2"/>
            <a:endCxn id="51" idx="2"/>
          </p:cNvCxnSpPr>
          <p:nvPr/>
        </p:nvCxnSpPr>
        <p:spPr>
          <a:xfrm rot="16200000" flipH="1">
            <a:off x="5991041" y="5613628"/>
            <a:ext cx="7368" cy="720080"/>
          </a:xfrm>
          <a:prstGeom prst="curvedConnector3">
            <a:avLst>
              <a:gd name="adj1" fmla="val 320260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FB506BF9-F8BA-4F5D-980E-410A3F2C6F1E}"/>
              </a:ext>
            </a:extLst>
          </p:cNvPr>
          <p:cNvCxnSpPr>
            <a:cxnSpLocks/>
            <a:stCxn id="51" idx="2"/>
            <a:endCxn id="52" idx="2"/>
          </p:cNvCxnSpPr>
          <p:nvPr/>
        </p:nvCxnSpPr>
        <p:spPr>
          <a:xfrm rot="16200000" flipH="1">
            <a:off x="6732240" y="5599876"/>
            <a:ext cx="12700" cy="754951"/>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Picture 2" descr="앱 및 웹 사이트를위한 스톱워치 타이머 라인 아트 아이콘 로열티 무료 사진, 그림, 이미지 그리고 스톡포토그래피. Image  49796815.">
            <a:extLst>
              <a:ext uri="{FF2B5EF4-FFF2-40B4-BE49-F238E27FC236}">
                <a16:creationId xmlns:a16="http://schemas.microsoft.com/office/drawing/2014/main" id="{39C4AEAB-D841-4D8D-94AC-654389A233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7949" y="3231324"/>
            <a:ext cx="343479" cy="343479"/>
          </a:xfrm>
          <a:prstGeom prst="rect">
            <a:avLst/>
          </a:prstGeom>
          <a:noFill/>
          <a:effectLst>
            <a:outerShdw blurRad="50800" dist="50800" dir="5400000" algn="ctr" rotWithShape="0">
              <a:srgbClr val="FF0000"/>
            </a:outerShdw>
          </a:effectLst>
          <a:extLst>
            <a:ext uri="{909E8E84-426E-40DD-AFC4-6F175D3DCCD1}">
              <a14:hiddenFill xmlns:a14="http://schemas.microsoft.com/office/drawing/2010/main">
                <a:solidFill>
                  <a:srgbClr val="FFFFFF"/>
                </a:solidFill>
              </a14:hiddenFill>
            </a:ext>
          </a:extLst>
        </p:spPr>
      </p:pic>
      <p:sp>
        <p:nvSpPr>
          <p:cNvPr id="34" name="矩形: 圆角 124">
            <a:extLst>
              <a:ext uri="{FF2B5EF4-FFF2-40B4-BE49-F238E27FC236}">
                <a16:creationId xmlns:a16="http://schemas.microsoft.com/office/drawing/2014/main" id="{E779C869-0803-4C1C-9241-D93125D210F2}"/>
              </a:ext>
            </a:extLst>
          </p:cNvPr>
          <p:cNvSpPr/>
          <p:nvPr/>
        </p:nvSpPr>
        <p:spPr>
          <a:xfrm>
            <a:off x="1259632" y="4009531"/>
            <a:ext cx="2016223" cy="1047934"/>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b="1" dirty="0">
                <a:solidFill>
                  <a:schemeClr val="tx2">
                    <a:lumMod val="75000"/>
                  </a:schemeClr>
                </a:solidFill>
                <a:cs typeface="Courier New" panose="02070309020205020404" pitchFamily="49" charset="0"/>
              </a:rPr>
              <a:t>Monthly </a:t>
            </a:r>
            <a:r>
              <a:rPr lang="ko-KR" altLang="en-US" sz="1200" b="1" dirty="0">
                <a:solidFill>
                  <a:schemeClr val="tx2">
                    <a:lumMod val="75000"/>
                  </a:schemeClr>
                </a:solidFill>
                <a:cs typeface="Courier New" panose="02070309020205020404" pitchFamily="49" charset="0"/>
              </a:rPr>
              <a:t>백업</a:t>
            </a:r>
            <a:endParaRPr lang="en-US" altLang="ko-KR" sz="1200" b="1" dirty="0">
              <a:solidFill>
                <a:schemeClr val="tx2">
                  <a:lumMod val="75000"/>
                </a:schemeClr>
              </a:solidFill>
              <a:cs typeface="Courier New" panose="02070309020205020404" pitchFamily="49" charset="0"/>
            </a:endParaRPr>
          </a:p>
          <a:p>
            <a:pPr marL="171450" indent="-171450">
              <a:lnSpc>
                <a:spcPct val="150000"/>
              </a:lnSpc>
              <a:buFont typeface="Arial" panose="020B0604020202020204" pitchFamily="34" charset="0"/>
              <a:buChar char="•"/>
            </a:pPr>
            <a:r>
              <a:rPr lang="ko-KR" altLang="en-US" sz="1200" b="1" dirty="0">
                <a:solidFill>
                  <a:schemeClr val="tx2">
                    <a:lumMod val="75000"/>
                  </a:schemeClr>
                </a:solidFill>
                <a:cs typeface="Courier New" panose="02070309020205020404" pitchFamily="49" charset="0"/>
              </a:rPr>
              <a:t>매월 </a:t>
            </a:r>
            <a:r>
              <a:rPr lang="en-US" altLang="ko-KR" sz="1200" b="1" dirty="0">
                <a:solidFill>
                  <a:schemeClr val="tx2">
                    <a:lumMod val="75000"/>
                  </a:schemeClr>
                </a:solidFill>
                <a:cs typeface="Courier New" panose="02070309020205020404" pitchFamily="49" charset="0"/>
              </a:rPr>
              <a:t>1</a:t>
            </a:r>
            <a:r>
              <a:rPr lang="ko-KR" altLang="en-US" sz="1200" b="1" dirty="0">
                <a:solidFill>
                  <a:schemeClr val="tx2">
                    <a:lumMod val="75000"/>
                  </a:schemeClr>
                </a:solidFill>
                <a:cs typeface="Courier New" panose="02070309020205020404" pitchFamily="49" charset="0"/>
              </a:rPr>
              <a:t>일</a:t>
            </a:r>
            <a:endParaRPr lang="en-US" altLang="ko-KR" sz="1200" b="1" dirty="0">
              <a:solidFill>
                <a:schemeClr val="tx2">
                  <a:lumMod val="75000"/>
                </a:schemeClr>
              </a:solidFill>
              <a:cs typeface="Courier New" panose="02070309020205020404" pitchFamily="49" charset="0"/>
            </a:endParaRPr>
          </a:p>
          <a:p>
            <a:pPr marL="171450" indent="-171450">
              <a:lnSpc>
                <a:spcPct val="150000"/>
              </a:lnSpc>
              <a:buFont typeface="Arial" panose="020B0604020202020204" pitchFamily="34" charset="0"/>
              <a:buChar char="•"/>
            </a:pPr>
            <a:r>
              <a:rPr lang="ko-KR" altLang="en-US" sz="1200" b="1" dirty="0">
                <a:solidFill>
                  <a:schemeClr val="tx2">
                    <a:lumMod val="75000"/>
                  </a:schemeClr>
                </a:solidFill>
                <a:cs typeface="Courier New" panose="02070309020205020404" pitchFamily="49" charset="0"/>
              </a:rPr>
              <a:t>전체</a:t>
            </a:r>
            <a:r>
              <a:rPr lang="en-US" altLang="ko-KR" sz="1200" b="1" dirty="0">
                <a:solidFill>
                  <a:schemeClr val="tx2">
                    <a:lumMod val="75000"/>
                  </a:schemeClr>
                </a:solidFill>
                <a:cs typeface="Courier New" panose="02070309020205020404" pitchFamily="49" charset="0"/>
              </a:rPr>
              <a:t> </a:t>
            </a:r>
            <a:r>
              <a:rPr lang="ko-KR" altLang="en-US" sz="1200" b="1" dirty="0">
                <a:solidFill>
                  <a:schemeClr val="tx2">
                    <a:lumMod val="75000"/>
                  </a:schemeClr>
                </a:solidFill>
                <a:cs typeface="Courier New" panose="02070309020205020404" pitchFamily="49" charset="0"/>
              </a:rPr>
              <a:t>백업 </a:t>
            </a:r>
            <a:endParaRPr lang="en-US" altLang="ko-KR" sz="1200" b="1" dirty="0">
              <a:solidFill>
                <a:schemeClr val="tx2">
                  <a:lumMod val="75000"/>
                </a:schemeClr>
              </a:solidFill>
              <a:cs typeface="Courier New" panose="02070309020205020404" pitchFamily="49" charset="0"/>
            </a:endParaRPr>
          </a:p>
        </p:txBody>
      </p:sp>
      <p:cxnSp>
        <p:nvCxnSpPr>
          <p:cNvPr id="103" name="연결선: 꺾임 102">
            <a:extLst>
              <a:ext uri="{FF2B5EF4-FFF2-40B4-BE49-F238E27FC236}">
                <a16:creationId xmlns:a16="http://schemas.microsoft.com/office/drawing/2014/main" id="{063E9253-DDD4-4FDA-8B58-C3D92838393F}"/>
              </a:ext>
            </a:extLst>
          </p:cNvPr>
          <p:cNvCxnSpPr>
            <a:cxnSpLocks/>
            <a:endCxn id="34" idx="1"/>
          </p:cNvCxnSpPr>
          <p:nvPr/>
        </p:nvCxnSpPr>
        <p:spPr>
          <a:xfrm rot="16200000" flipH="1">
            <a:off x="783781" y="4057647"/>
            <a:ext cx="807688" cy="144014"/>
          </a:xfrm>
          <a:prstGeom prst="bentConnector2">
            <a:avLst/>
          </a:prstGeom>
          <a:ln w="158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5" name="연결선: 꺾임 104">
            <a:extLst>
              <a:ext uri="{FF2B5EF4-FFF2-40B4-BE49-F238E27FC236}">
                <a16:creationId xmlns:a16="http://schemas.microsoft.com/office/drawing/2014/main" id="{41C141AA-BA97-4D79-A618-9040893811B2}"/>
              </a:ext>
            </a:extLst>
          </p:cNvPr>
          <p:cNvCxnSpPr>
            <a:cxnSpLocks/>
            <a:endCxn id="55" idx="1"/>
          </p:cNvCxnSpPr>
          <p:nvPr/>
        </p:nvCxnSpPr>
        <p:spPr>
          <a:xfrm rot="16200000" flipH="1">
            <a:off x="123324" y="4587377"/>
            <a:ext cx="2020286" cy="252329"/>
          </a:xfrm>
          <a:prstGeom prst="bentConnector2">
            <a:avLst/>
          </a:prstGeom>
          <a:ln w="158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64104DD-420C-4436-A4FC-0DC0D1AEB230}"/>
              </a:ext>
            </a:extLst>
          </p:cNvPr>
          <p:cNvCxnSpPr>
            <a:cxnSpLocks/>
          </p:cNvCxnSpPr>
          <p:nvPr/>
        </p:nvCxnSpPr>
        <p:spPr>
          <a:xfrm>
            <a:off x="3274812" y="6093296"/>
            <a:ext cx="2369526" cy="0"/>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sp>
        <p:nvSpPr>
          <p:cNvPr id="22" name="矩形: 圆角 124">
            <a:extLst>
              <a:ext uri="{FF2B5EF4-FFF2-40B4-BE49-F238E27FC236}">
                <a16:creationId xmlns:a16="http://schemas.microsoft.com/office/drawing/2014/main" id="{AF9963C3-D9A8-4C08-AB4C-DC6CB6A70BB2}"/>
              </a:ext>
            </a:extLst>
          </p:cNvPr>
          <p:cNvSpPr/>
          <p:nvPr/>
        </p:nvSpPr>
        <p:spPr>
          <a:xfrm>
            <a:off x="900196" y="3143252"/>
            <a:ext cx="2375660" cy="640504"/>
          </a:xfrm>
          <a:prstGeom prst="roundRect">
            <a:avLst>
              <a:gd name="adj" fmla="val 83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b="1" dirty="0">
                <a:solidFill>
                  <a:schemeClr val="tx2">
                    <a:lumMod val="75000"/>
                  </a:schemeClr>
                </a:solidFill>
                <a:cs typeface="Courier New" panose="02070309020205020404" pitchFamily="49" charset="0"/>
              </a:rPr>
              <a:t>백업 스크립트</a:t>
            </a:r>
            <a:endParaRPr lang="en-US" altLang="ko-KR" sz="1200" b="1" dirty="0">
              <a:solidFill>
                <a:schemeClr val="tx2">
                  <a:lumMod val="75000"/>
                </a:schemeClr>
              </a:solidFill>
              <a:cs typeface="Courier New" panose="02070309020205020404" pitchFamily="49" charset="0"/>
            </a:endParaRPr>
          </a:p>
          <a:p>
            <a:pPr algn="ctr">
              <a:lnSpc>
                <a:spcPct val="150000"/>
              </a:lnSpc>
            </a:pPr>
            <a:r>
              <a:rPr lang="en-US" altLang="ko-KR" sz="1200" b="1" dirty="0">
                <a:solidFill>
                  <a:schemeClr val="tx2">
                    <a:lumMod val="75000"/>
                  </a:schemeClr>
                </a:solidFill>
                <a:cs typeface="Courier New" panose="02070309020205020404" pitchFamily="49" charset="0"/>
              </a:rPr>
              <a:t>(Crontab)</a:t>
            </a:r>
          </a:p>
        </p:txBody>
      </p:sp>
      <p:sp>
        <p:nvSpPr>
          <p:cNvPr id="44" name="TextBox 43">
            <a:extLst>
              <a:ext uri="{FF2B5EF4-FFF2-40B4-BE49-F238E27FC236}">
                <a16:creationId xmlns:a16="http://schemas.microsoft.com/office/drawing/2014/main" id="{53579C88-8729-4E8D-8DDE-8556FA47D0AA}"/>
              </a:ext>
            </a:extLst>
          </p:cNvPr>
          <p:cNvSpPr txBox="1"/>
          <p:nvPr/>
        </p:nvSpPr>
        <p:spPr>
          <a:xfrm>
            <a:off x="4074346" y="5746638"/>
            <a:ext cx="646331" cy="369332"/>
          </a:xfrm>
          <a:prstGeom prst="rect">
            <a:avLst/>
          </a:prstGeom>
          <a:noFill/>
        </p:spPr>
        <p:txBody>
          <a:bodyPr wrap="none" rtlCol="0">
            <a:spAutoFit/>
          </a:bodyPr>
          <a:lstStyle/>
          <a:p>
            <a:r>
              <a:rPr lang="ko-KR" altLang="en-US" dirty="0">
                <a:solidFill>
                  <a:srgbClr val="FF0000"/>
                </a:solidFill>
              </a:rPr>
              <a:t>백업</a:t>
            </a:r>
          </a:p>
        </p:txBody>
      </p:sp>
      <p:sp>
        <p:nvSpPr>
          <p:cNvPr id="53" name="Rectangle 163">
            <a:extLst>
              <a:ext uri="{FF2B5EF4-FFF2-40B4-BE49-F238E27FC236}">
                <a16:creationId xmlns:a16="http://schemas.microsoft.com/office/drawing/2014/main" id="{B63ADD8B-BBF5-47C1-9523-E1B57F2E59CE}"/>
              </a:ext>
            </a:extLst>
          </p:cNvPr>
          <p:cNvSpPr>
            <a:spLocks noChangeArrowheads="1"/>
          </p:cNvSpPr>
          <p:nvPr/>
        </p:nvSpPr>
        <p:spPr bwMode="auto">
          <a:xfrm>
            <a:off x="1340530" y="1164180"/>
            <a:ext cx="1863317" cy="311619"/>
          </a:xfrm>
          <a:prstGeom prst="rect">
            <a:avLst/>
          </a:prstGeom>
          <a:solidFill>
            <a:srgbClr val="A6C6DE"/>
          </a:solidFill>
          <a:ln w="9525">
            <a:noFill/>
            <a:miter lim="800000"/>
            <a:headEnd/>
            <a:tailEnd/>
          </a:ln>
        </p:spPr>
        <p:txBody>
          <a:bodyPr wrap="none" anchor="ctr"/>
          <a:lstStyle/>
          <a:p>
            <a:pPr algn="ctr"/>
            <a:r>
              <a:rPr lang="en-US" altLang="ko-KR" sz="1400" dirty="0"/>
              <a:t>/data/</a:t>
            </a:r>
            <a:r>
              <a:rPr lang="en-US" altLang="ko-KR" sz="1400" dirty="0" err="1"/>
              <a:t>dbs</a:t>
            </a:r>
            <a:r>
              <a:rPr lang="en-US" altLang="ko-KR" sz="1400" dirty="0"/>
              <a:t> (400GB)</a:t>
            </a:r>
          </a:p>
        </p:txBody>
      </p:sp>
      <p:sp>
        <p:nvSpPr>
          <p:cNvPr id="54" name="Rectangle 163">
            <a:extLst>
              <a:ext uri="{FF2B5EF4-FFF2-40B4-BE49-F238E27FC236}">
                <a16:creationId xmlns:a16="http://schemas.microsoft.com/office/drawing/2014/main" id="{B6C46486-709A-408F-947D-2FBBB282CE7F}"/>
              </a:ext>
            </a:extLst>
          </p:cNvPr>
          <p:cNvSpPr>
            <a:spLocks noChangeArrowheads="1"/>
          </p:cNvSpPr>
          <p:nvPr/>
        </p:nvSpPr>
        <p:spPr bwMode="auto">
          <a:xfrm>
            <a:off x="5228963" y="1013585"/>
            <a:ext cx="1863317" cy="311619"/>
          </a:xfrm>
          <a:prstGeom prst="rect">
            <a:avLst/>
          </a:prstGeom>
          <a:solidFill>
            <a:srgbClr val="A6C6DE"/>
          </a:solidFill>
          <a:ln w="9525">
            <a:noFill/>
            <a:miter lim="800000"/>
            <a:headEnd/>
            <a:tailEnd/>
          </a:ln>
        </p:spPr>
        <p:txBody>
          <a:bodyPr wrap="none" anchor="ctr"/>
          <a:lstStyle/>
          <a:p>
            <a:pPr algn="ctr"/>
            <a:r>
              <a:rPr lang="en-US" altLang="ko-KR" sz="1400" dirty="0"/>
              <a:t>/backup (1TB)</a:t>
            </a:r>
            <a:endParaRPr lang="ko-KR" altLang="en-US" sz="1400" dirty="0"/>
          </a:p>
        </p:txBody>
      </p:sp>
    </p:spTree>
    <p:extLst>
      <p:ext uri="{BB962C8B-B14F-4D97-AF65-F5344CB8AC3E}">
        <p14:creationId xmlns:p14="http://schemas.microsoft.com/office/powerpoint/2010/main" val="27541624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AutoShape 2">
            <a:extLst>
              <a:ext uri="{FF2B5EF4-FFF2-40B4-BE49-F238E27FC236}">
                <a16:creationId xmlns:a16="http://schemas.microsoft.com/office/drawing/2014/main" id="{FA131149-A7BC-422B-9CC8-A68B84A5FC42}"/>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grpSp>
        <p:nvGrpSpPr>
          <p:cNvPr id="32" name="Group 116">
            <a:extLst>
              <a:ext uri="{FF2B5EF4-FFF2-40B4-BE49-F238E27FC236}">
                <a16:creationId xmlns:a16="http://schemas.microsoft.com/office/drawing/2014/main" id="{D8E612F4-BCD1-4DE9-B608-7BD7C159A06C}"/>
              </a:ext>
            </a:extLst>
          </p:cNvPr>
          <p:cNvGrpSpPr>
            <a:grpSpLocks/>
          </p:cNvGrpSpPr>
          <p:nvPr/>
        </p:nvGrpSpPr>
        <p:grpSpPr bwMode="auto">
          <a:xfrm rot="5400000">
            <a:off x="-1607134" y="2981804"/>
            <a:ext cx="5040560" cy="1182424"/>
            <a:chOff x="2071" y="4666"/>
            <a:chExt cx="209" cy="390"/>
          </a:xfrm>
        </p:grpSpPr>
        <p:sp>
          <p:nvSpPr>
            <p:cNvPr id="34" name="AutoShape 48">
              <a:extLst>
                <a:ext uri="{FF2B5EF4-FFF2-40B4-BE49-F238E27FC236}">
                  <a16:creationId xmlns:a16="http://schemas.microsoft.com/office/drawing/2014/main" id="{A6EB851C-7646-4B56-88E4-12397843E944}"/>
                </a:ext>
              </a:extLst>
            </p:cNvPr>
            <p:cNvSpPr>
              <a:spLocks noChangeArrowheads="1"/>
            </p:cNvSpPr>
            <p:nvPr/>
          </p:nvSpPr>
          <p:spPr bwMode="gray">
            <a:xfrm rot="35273" flipV="1">
              <a:off x="2071" y="4666"/>
              <a:ext cx="209" cy="330"/>
            </a:xfrm>
            <a:prstGeom prst="rightArrow">
              <a:avLst>
                <a:gd name="adj1" fmla="val 46602"/>
                <a:gd name="adj2" fmla="val 28477"/>
              </a:avLst>
            </a:prstGeom>
            <a:gradFill rotWithShape="1">
              <a:gsLst>
                <a:gs pos="0">
                  <a:srgbClr val="EAEAEA"/>
                </a:gs>
                <a:gs pos="100000">
                  <a:srgbClr val="B2B2B2"/>
                </a:gs>
              </a:gsLst>
              <a:lin ang="0" scaled="1"/>
            </a:gradFill>
            <a:ln w="9525">
              <a:noFill/>
              <a:miter lim="800000"/>
              <a:headEnd/>
              <a:tailEnd/>
            </a:ln>
          </p:spPr>
          <p:txBody>
            <a:bodyPr rot="10800000" vert="eaVert" wrap="none" bIns="0" anchor="ctr"/>
            <a:lstStyle/>
            <a:p>
              <a:pPr algn="ctr"/>
              <a:endParaRPr lang="ko-KR" altLang="ko-KR"/>
            </a:p>
          </p:txBody>
        </p:sp>
        <p:sp>
          <p:nvSpPr>
            <p:cNvPr id="33" name="Rectangle 56">
              <a:extLst>
                <a:ext uri="{FF2B5EF4-FFF2-40B4-BE49-F238E27FC236}">
                  <a16:creationId xmlns:a16="http://schemas.microsoft.com/office/drawing/2014/main" id="{8C059052-DAC5-473B-93E2-7B64D9530DC7}"/>
                </a:ext>
              </a:extLst>
            </p:cNvPr>
            <p:cNvSpPr>
              <a:spLocks noChangeArrowheads="1"/>
            </p:cNvSpPr>
            <p:nvPr/>
          </p:nvSpPr>
          <p:spPr bwMode="auto">
            <a:xfrm>
              <a:off x="2166" y="4963"/>
              <a:ext cx="0" cy="93"/>
            </a:xfrm>
            <a:prstGeom prst="rect">
              <a:avLst/>
            </a:prstGeom>
            <a:noFill/>
            <a:ln w="3175" algn="ctr">
              <a:noFill/>
              <a:miter lim="800000"/>
              <a:headEnd/>
              <a:tailEnd/>
            </a:ln>
          </p:spPr>
          <p:txBody>
            <a:bodyPr wrap="none" lIns="0" tIns="0" rIns="0" bIns="0">
              <a:spAutoFit/>
            </a:bodyPr>
            <a:lstStyle/>
            <a:p>
              <a:pPr algn="ctr"/>
              <a:endParaRPr lang="ko-KR" altLang="en-US" sz="1000" dirty="0">
                <a:solidFill>
                  <a:srgbClr val="000000"/>
                </a:solidFill>
                <a:latin typeface="나눔고딕 ExtraBold" pitchFamily="50" charset="-127"/>
                <a:ea typeface="나눔고딕 ExtraBold" pitchFamily="50" charset="-127"/>
              </a:endParaRPr>
            </a:p>
          </p:txBody>
        </p:sp>
      </p:grpSp>
      <p:sp>
        <p:nvSpPr>
          <p:cNvPr id="7" name="제목 6">
            <a:extLst>
              <a:ext uri="{FF2B5EF4-FFF2-40B4-BE49-F238E27FC236}">
                <a16:creationId xmlns:a16="http://schemas.microsoft.com/office/drawing/2014/main" id="{5EC99766-0587-42EB-974B-17ED6B4CF41A}"/>
              </a:ext>
            </a:extLst>
          </p:cNvPr>
          <p:cNvSpPr>
            <a:spLocks noGrp="1"/>
          </p:cNvSpPr>
          <p:nvPr>
            <p:ph type="title"/>
          </p:nvPr>
        </p:nvSpPr>
        <p:spPr>
          <a:xfrm>
            <a:off x="755576" y="260648"/>
            <a:ext cx="8135312" cy="346050"/>
          </a:xfrm>
        </p:spPr>
        <p:txBody>
          <a:bodyPr/>
          <a:lstStyle/>
          <a:p>
            <a:r>
              <a:rPr lang="en-US" altLang="ko-KR" sz="2000" dirty="0">
                <a:latin typeface="+mj-ea"/>
              </a:rPr>
              <a:t>9. </a:t>
            </a:r>
            <a:r>
              <a:rPr lang="ko-KR" altLang="en-US" sz="2000" dirty="0">
                <a:latin typeface="+mj-ea"/>
              </a:rPr>
              <a:t>시계열 데이터베이스 백업 </a:t>
            </a:r>
            <a:r>
              <a:rPr lang="en-US" altLang="ko-KR" sz="2000" dirty="0">
                <a:latin typeface="+mj-ea"/>
              </a:rPr>
              <a:t>(2/3)</a:t>
            </a:r>
            <a:r>
              <a:rPr lang="ko-KR" altLang="en-US" sz="2000" dirty="0">
                <a:latin typeface="+mj-ea"/>
              </a:rPr>
              <a:t> </a:t>
            </a:r>
            <a:r>
              <a:rPr lang="en-US" altLang="ko-KR" sz="2000" dirty="0">
                <a:latin typeface="+mj-ea"/>
              </a:rPr>
              <a:t>– </a:t>
            </a:r>
            <a:r>
              <a:rPr lang="ko-KR" altLang="en-US" sz="2000" dirty="0">
                <a:latin typeface="+mj-ea"/>
              </a:rPr>
              <a:t>스크립트 등록</a:t>
            </a:r>
          </a:p>
        </p:txBody>
      </p:sp>
      <p:sp>
        <p:nvSpPr>
          <p:cNvPr id="57" name="Rectangle 159">
            <a:extLst>
              <a:ext uri="{FF2B5EF4-FFF2-40B4-BE49-F238E27FC236}">
                <a16:creationId xmlns:a16="http://schemas.microsoft.com/office/drawing/2014/main" id="{47E57FCC-0006-4ECD-AFC9-E05BB322E399}"/>
              </a:ext>
            </a:extLst>
          </p:cNvPr>
          <p:cNvSpPr>
            <a:spLocks noChangeArrowheads="1"/>
          </p:cNvSpPr>
          <p:nvPr/>
        </p:nvSpPr>
        <p:spPr bwMode="auto">
          <a:xfrm>
            <a:off x="393943" y="1202923"/>
            <a:ext cx="8354521" cy="1187476"/>
          </a:xfrm>
          <a:prstGeom prst="rect">
            <a:avLst/>
          </a:prstGeom>
          <a:solidFill>
            <a:srgbClr val="E9EFF7"/>
          </a:solidFill>
          <a:ln w="15875" algn="ctr">
            <a:noFill/>
            <a:miter lim="800000"/>
            <a:headEnd/>
            <a:tailEnd/>
          </a:ln>
        </p:spPr>
        <p:txBody>
          <a:bodyPr wrap="none" anchor="ctr"/>
          <a:lstStyle/>
          <a:p>
            <a:pPr algn="just" eaLnBrk="0" fontAlgn="ctr" latinLnBrk="0" hangingPunct="0">
              <a:lnSpc>
                <a:spcPct val="120000"/>
              </a:lnSpc>
            </a:pPr>
            <a:endParaRPr lang="ko-KR" altLang="en-US" baseline="-25000"/>
          </a:p>
        </p:txBody>
      </p:sp>
      <p:sp>
        <p:nvSpPr>
          <p:cNvPr id="58" name="Rectangle 160">
            <a:extLst>
              <a:ext uri="{FF2B5EF4-FFF2-40B4-BE49-F238E27FC236}">
                <a16:creationId xmlns:a16="http://schemas.microsoft.com/office/drawing/2014/main" id="{E5AB8DF0-97D2-4F34-81F0-7F8FDFE9614C}"/>
              </a:ext>
            </a:extLst>
          </p:cNvPr>
          <p:cNvSpPr>
            <a:spLocks noChangeArrowheads="1"/>
          </p:cNvSpPr>
          <p:nvPr/>
        </p:nvSpPr>
        <p:spPr bwMode="auto">
          <a:xfrm>
            <a:off x="446496" y="1370620"/>
            <a:ext cx="1224834" cy="867945"/>
          </a:xfrm>
          <a:prstGeom prst="rect">
            <a:avLst/>
          </a:prstGeom>
          <a:solidFill>
            <a:schemeClr val="bg1"/>
          </a:solidFill>
          <a:ln w="44450" algn="ctr">
            <a:solidFill>
              <a:srgbClr val="5D96D5"/>
            </a:solidFill>
            <a:miter lim="800000"/>
            <a:headEnd/>
            <a:tailEnd/>
          </a:ln>
        </p:spPr>
        <p:txBody>
          <a:bodyPr wrap="none" anchor="ctr"/>
          <a:lstStyle/>
          <a:p>
            <a:pPr algn="just" eaLnBrk="0" fontAlgn="ctr" latinLnBrk="0" hangingPunct="0">
              <a:lnSpc>
                <a:spcPct val="120000"/>
              </a:lnSpc>
            </a:pPr>
            <a:endParaRPr lang="ko-KR" altLang="en-US" baseline="-25000"/>
          </a:p>
        </p:txBody>
      </p:sp>
      <p:sp>
        <p:nvSpPr>
          <p:cNvPr id="59" name="Rectangle 161">
            <a:extLst>
              <a:ext uri="{FF2B5EF4-FFF2-40B4-BE49-F238E27FC236}">
                <a16:creationId xmlns:a16="http://schemas.microsoft.com/office/drawing/2014/main" id="{282C1501-5BE2-457B-804B-9A411D22A643}"/>
              </a:ext>
            </a:extLst>
          </p:cNvPr>
          <p:cNvSpPr>
            <a:spLocks noChangeArrowheads="1"/>
          </p:cNvSpPr>
          <p:nvPr/>
        </p:nvSpPr>
        <p:spPr bwMode="gray">
          <a:xfrm>
            <a:off x="1837409" y="1484589"/>
            <a:ext cx="7053479" cy="630942"/>
          </a:xfrm>
          <a:prstGeom prst="rect">
            <a:avLst/>
          </a:prstGeom>
          <a:noFill/>
          <a:ln w="6350" algn="ctr">
            <a:noFill/>
            <a:miter lim="800000"/>
            <a:headEnd/>
            <a:tailEnd/>
          </a:ln>
        </p:spPr>
        <p:txBody>
          <a:bodyPr wrap="square" lIns="0" tIns="0" rIns="0" bIns="0" anchor="ctr">
            <a:spAutoFit/>
          </a:bodyPr>
          <a:lstStyle/>
          <a:p>
            <a:pPr marL="133350" indent="-133350" algn="l" defTabSz="1584325" latinLnBrk="0">
              <a:spcBef>
                <a:spcPts val="0"/>
              </a:spcBef>
              <a:spcAft>
                <a:spcPts val="250"/>
              </a:spcAft>
              <a:buClr>
                <a:srgbClr val="4D4D4D"/>
              </a:buClr>
              <a:buSzPts val="900"/>
              <a:buFont typeface="Arial" pitchFamily="34" charset="0"/>
              <a:buChar char="•"/>
              <a:tabLst>
                <a:tab pos="120650" algn="l"/>
              </a:tabLst>
            </a:pPr>
            <a:r>
              <a:rPr lang="en-US" altLang="ko-KR" sz="1200" dirty="0">
                <a:latin typeface="맑은 고딕" panose="020B0503020000020004" pitchFamily="50" charset="-127"/>
                <a:ea typeface="맑은 고딕" panose="020B0503020000020004" pitchFamily="50" charset="-127"/>
              </a:rPr>
              <a:t>/</a:t>
            </a:r>
            <a:r>
              <a:rPr lang="en-US" altLang="ko-KR" sz="1200" dirty="0" err="1">
                <a:latin typeface="맑은 고딕" panose="020B0503020000020004" pitchFamily="50" charset="-127"/>
                <a:ea typeface="맑은 고딕" panose="020B0503020000020004" pitchFamily="50" charset="-127"/>
              </a:rPr>
              <a:t>etc</a:t>
            </a:r>
            <a:r>
              <a:rPr lang="en-US" altLang="ko-KR" sz="1200" dirty="0">
                <a:latin typeface="맑은 고딕" panose="020B0503020000020004" pitchFamily="50" charset="-127"/>
                <a:ea typeface="맑은 고딕" panose="020B0503020000020004" pitchFamily="50" charset="-127"/>
              </a:rPr>
              <a:t>/crontab</a:t>
            </a:r>
          </a:p>
          <a:p>
            <a:pPr algn="l" defTabSz="1584325" latinLnBrk="0">
              <a:spcBef>
                <a:spcPts val="0"/>
              </a:spcBef>
              <a:spcAft>
                <a:spcPts val="250"/>
              </a:spcAft>
              <a:buClr>
                <a:srgbClr val="4D4D4D"/>
              </a:buClr>
              <a:buSzPts val="900"/>
              <a:tabLst>
                <a:tab pos="120650" algn="l"/>
              </a:tabLst>
            </a:pPr>
            <a:r>
              <a:rPr lang="en-US" altLang="ko-KR" sz="1200" dirty="0">
                <a:latin typeface="맑은 고딕" panose="020B0503020000020004" pitchFamily="50" charset="-127"/>
                <a:ea typeface="맑은 고딕" panose="020B0503020000020004" pitchFamily="50" charset="-127"/>
              </a:rPr>
              <a:t>  25 6    * * *   root    test -x /</a:t>
            </a:r>
            <a:r>
              <a:rPr lang="en-US" altLang="ko-KR" sz="1200" dirty="0" err="1">
                <a:latin typeface="맑은 고딕" panose="020B0503020000020004" pitchFamily="50" charset="-127"/>
                <a:ea typeface="맑은 고딕" panose="020B0503020000020004" pitchFamily="50" charset="-127"/>
              </a:rPr>
              <a:t>usr</a:t>
            </a:r>
            <a:r>
              <a:rPr lang="en-US" altLang="ko-KR" sz="1200" dirty="0">
                <a:latin typeface="맑은 고딕" panose="020B0503020000020004" pitchFamily="50" charset="-127"/>
                <a:ea typeface="맑은 고딕" panose="020B0503020000020004" pitchFamily="50" charset="-127"/>
              </a:rPr>
              <a:t>/</a:t>
            </a:r>
            <a:r>
              <a:rPr lang="en-US" altLang="ko-KR" sz="1200" dirty="0" err="1">
                <a:latin typeface="맑은 고딕" panose="020B0503020000020004" pitchFamily="50" charset="-127"/>
                <a:ea typeface="맑은 고딕" panose="020B0503020000020004" pitchFamily="50" charset="-127"/>
              </a:rPr>
              <a:t>sbin</a:t>
            </a:r>
            <a:r>
              <a:rPr lang="en-US" altLang="ko-KR" sz="1200" dirty="0">
                <a:latin typeface="맑은 고딕" panose="020B0503020000020004" pitchFamily="50" charset="-127"/>
                <a:ea typeface="맑은 고딕" panose="020B0503020000020004" pitchFamily="50" charset="-127"/>
              </a:rPr>
              <a:t>/</a:t>
            </a:r>
            <a:r>
              <a:rPr lang="en-US" altLang="ko-KR" sz="1200" dirty="0" err="1">
                <a:latin typeface="맑은 고딕" panose="020B0503020000020004" pitchFamily="50" charset="-127"/>
                <a:ea typeface="맑은 고딕" panose="020B0503020000020004" pitchFamily="50" charset="-127"/>
              </a:rPr>
              <a:t>anacron</a:t>
            </a:r>
            <a:r>
              <a:rPr lang="en-US" altLang="ko-KR" sz="1200" dirty="0">
                <a:latin typeface="맑은 고딕" panose="020B0503020000020004" pitchFamily="50" charset="-127"/>
                <a:ea typeface="맑은 고딕" panose="020B0503020000020004" pitchFamily="50" charset="-127"/>
              </a:rPr>
              <a:t> || ( cd / &amp;&amp; run-parts --report /</a:t>
            </a:r>
            <a:r>
              <a:rPr lang="en-US" altLang="ko-KR" sz="1200" dirty="0" err="1">
                <a:latin typeface="맑은 고딕" panose="020B0503020000020004" pitchFamily="50" charset="-127"/>
                <a:ea typeface="맑은 고딕" panose="020B0503020000020004" pitchFamily="50" charset="-127"/>
              </a:rPr>
              <a:t>etc</a:t>
            </a:r>
            <a:r>
              <a:rPr lang="en-US" altLang="ko-KR" sz="1200" dirty="0">
                <a:latin typeface="맑은 고딕" panose="020B0503020000020004" pitchFamily="50" charset="-127"/>
                <a:ea typeface="맑은 고딕" panose="020B0503020000020004" pitchFamily="50" charset="-127"/>
              </a:rPr>
              <a:t>/</a:t>
            </a:r>
            <a:r>
              <a:rPr lang="en-US" altLang="ko-KR" sz="1200" dirty="0" err="1">
                <a:latin typeface="맑은 고딕" panose="020B0503020000020004" pitchFamily="50" charset="-127"/>
                <a:ea typeface="맑은 고딕" panose="020B0503020000020004" pitchFamily="50" charset="-127"/>
              </a:rPr>
              <a:t>cron.daily</a:t>
            </a:r>
            <a:r>
              <a:rPr lang="en-US" altLang="ko-KR" sz="1200" dirty="0">
                <a:latin typeface="맑은 고딕" panose="020B0503020000020004" pitchFamily="50" charset="-127"/>
                <a:ea typeface="맑은 고딕" panose="020B0503020000020004" pitchFamily="50" charset="-127"/>
              </a:rPr>
              <a:t> )</a:t>
            </a:r>
          </a:p>
          <a:p>
            <a:pPr algn="l" defTabSz="1584325" latinLnBrk="0">
              <a:spcBef>
                <a:spcPts val="0"/>
              </a:spcBef>
              <a:spcAft>
                <a:spcPts val="250"/>
              </a:spcAft>
              <a:buClr>
                <a:srgbClr val="4D4D4D"/>
              </a:buClr>
              <a:buSzPts val="900"/>
              <a:tabLst>
                <a:tab pos="120650" algn="l"/>
              </a:tabLst>
            </a:pPr>
            <a:r>
              <a:rPr lang="en-US" altLang="ko-KR" sz="1200" dirty="0">
                <a:latin typeface="맑은 고딕" panose="020B0503020000020004" pitchFamily="50" charset="-127"/>
                <a:ea typeface="맑은 고딕" panose="020B0503020000020004" pitchFamily="50" charset="-127"/>
              </a:rPr>
              <a:t>  52 6    1 * *   root    test -x /</a:t>
            </a:r>
            <a:r>
              <a:rPr lang="en-US" altLang="ko-KR" sz="1200" dirty="0" err="1">
                <a:latin typeface="맑은 고딕" panose="020B0503020000020004" pitchFamily="50" charset="-127"/>
                <a:ea typeface="맑은 고딕" panose="020B0503020000020004" pitchFamily="50" charset="-127"/>
              </a:rPr>
              <a:t>usr</a:t>
            </a:r>
            <a:r>
              <a:rPr lang="en-US" altLang="ko-KR" sz="1200" dirty="0">
                <a:latin typeface="맑은 고딕" panose="020B0503020000020004" pitchFamily="50" charset="-127"/>
                <a:ea typeface="맑은 고딕" panose="020B0503020000020004" pitchFamily="50" charset="-127"/>
              </a:rPr>
              <a:t>/</a:t>
            </a:r>
            <a:r>
              <a:rPr lang="en-US" altLang="ko-KR" sz="1200" dirty="0" err="1">
                <a:latin typeface="맑은 고딕" panose="020B0503020000020004" pitchFamily="50" charset="-127"/>
                <a:ea typeface="맑은 고딕" panose="020B0503020000020004" pitchFamily="50" charset="-127"/>
              </a:rPr>
              <a:t>sbin</a:t>
            </a:r>
            <a:r>
              <a:rPr lang="en-US" altLang="ko-KR" sz="1200" dirty="0">
                <a:latin typeface="맑은 고딕" panose="020B0503020000020004" pitchFamily="50" charset="-127"/>
                <a:ea typeface="맑은 고딕" panose="020B0503020000020004" pitchFamily="50" charset="-127"/>
              </a:rPr>
              <a:t>/</a:t>
            </a:r>
            <a:r>
              <a:rPr lang="en-US" altLang="ko-KR" sz="1200" dirty="0" err="1">
                <a:latin typeface="맑은 고딕" panose="020B0503020000020004" pitchFamily="50" charset="-127"/>
                <a:ea typeface="맑은 고딕" panose="020B0503020000020004" pitchFamily="50" charset="-127"/>
              </a:rPr>
              <a:t>anacron</a:t>
            </a:r>
            <a:r>
              <a:rPr lang="en-US" altLang="ko-KR" sz="1200" dirty="0">
                <a:latin typeface="맑은 고딕" panose="020B0503020000020004" pitchFamily="50" charset="-127"/>
                <a:ea typeface="맑은 고딕" panose="020B0503020000020004" pitchFamily="50" charset="-127"/>
              </a:rPr>
              <a:t> || ( cd / &amp;&amp; run-parts --report /</a:t>
            </a:r>
            <a:r>
              <a:rPr lang="en-US" altLang="ko-KR" sz="1200" dirty="0" err="1">
                <a:latin typeface="맑은 고딕" panose="020B0503020000020004" pitchFamily="50" charset="-127"/>
                <a:ea typeface="맑은 고딕" panose="020B0503020000020004" pitchFamily="50" charset="-127"/>
              </a:rPr>
              <a:t>etc</a:t>
            </a:r>
            <a:r>
              <a:rPr lang="en-US" altLang="ko-KR" sz="1200" dirty="0">
                <a:latin typeface="맑은 고딕" panose="020B0503020000020004" pitchFamily="50" charset="-127"/>
                <a:ea typeface="맑은 고딕" panose="020B0503020000020004" pitchFamily="50" charset="-127"/>
              </a:rPr>
              <a:t>/</a:t>
            </a:r>
            <a:r>
              <a:rPr lang="en-US" altLang="ko-KR" sz="1200" dirty="0" err="1">
                <a:latin typeface="맑은 고딕" panose="020B0503020000020004" pitchFamily="50" charset="-127"/>
                <a:ea typeface="맑은 고딕" panose="020B0503020000020004" pitchFamily="50" charset="-127"/>
              </a:rPr>
              <a:t>cron.monthly</a:t>
            </a:r>
            <a:r>
              <a:rPr lang="en-US" altLang="ko-KR" sz="1200" dirty="0">
                <a:latin typeface="맑은 고딕" panose="020B0503020000020004" pitchFamily="50" charset="-127"/>
                <a:ea typeface="맑은 고딕" panose="020B0503020000020004" pitchFamily="50" charset="-127"/>
              </a:rPr>
              <a:t> )</a:t>
            </a:r>
          </a:p>
        </p:txBody>
      </p:sp>
      <p:sp>
        <p:nvSpPr>
          <p:cNvPr id="60" name="Rectangle 163">
            <a:extLst>
              <a:ext uri="{FF2B5EF4-FFF2-40B4-BE49-F238E27FC236}">
                <a16:creationId xmlns:a16="http://schemas.microsoft.com/office/drawing/2014/main" id="{57CB0542-E90E-419B-9B2F-F704E6B12000}"/>
              </a:ext>
            </a:extLst>
          </p:cNvPr>
          <p:cNvSpPr>
            <a:spLocks noChangeArrowheads="1"/>
          </p:cNvSpPr>
          <p:nvPr/>
        </p:nvSpPr>
        <p:spPr bwMode="gray">
          <a:xfrm>
            <a:off x="504328" y="1604036"/>
            <a:ext cx="1082481" cy="401113"/>
          </a:xfrm>
          <a:prstGeom prst="rect">
            <a:avLst/>
          </a:prstGeom>
          <a:noFill/>
          <a:ln w="6350" algn="ctr">
            <a:noFill/>
            <a:miter lim="800000"/>
            <a:headEnd/>
            <a:tailEnd/>
          </a:ln>
        </p:spPr>
        <p:txBody>
          <a:bodyPr lIns="0" tIns="0" rIns="0" bIns="0" anchor="ctr">
            <a:spAutoFit/>
          </a:bodyPr>
          <a:lstStyle/>
          <a:p>
            <a:pPr algn="ctr" latinLnBrk="0"/>
            <a:r>
              <a:rPr lang="en-US" altLang="ko-KR" sz="1300" b="1" dirty="0">
                <a:solidFill>
                  <a:srgbClr val="0066CC"/>
                </a:solidFill>
                <a:latin typeface="나눔고딕 ExtraBold" pitchFamily="50" charset="-127"/>
                <a:ea typeface="나눔고딕 ExtraBold" pitchFamily="50" charset="-127"/>
              </a:rPr>
              <a:t>crontab</a:t>
            </a:r>
          </a:p>
          <a:p>
            <a:pPr algn="ctr" latinLnBrk="0"/>
            <a:r>
              <a:rPr lang="ko-KR" altLang="en-US" sz="1300" b="1" dirty="0">
                <a:solidFill>
                  <a:srgbClr val="0066CC"/>
                </a:solidFill>
                <a:latin typeface="나눔고딕 ExtraBold" pitchFamily="50" charset="-127"/>
                <a:ea typeface="나눔고딕 ExtraBold" pitchFamily="50" charset="-127"/>
              </a:rPr>
              <a:t>등록</a:t>
            </a:r>
          </a:p>
        </p:txBody>
      </p:sp>
      <p:sp>
        <p:nvSpPr>
          <p:cNvPr id="61" name="Line 164">
            <a:extLst>
              <a:ext uri="{FF2B5EF4-FFF2-40B4-BE49-F238E27FC236}">
                <a16:creationId xmlns:a16="http://schemas.microsoft.com/office/drawing/2014/main" id="{58139D21-F6ED-4050-9679-A54B19C17BB3}"/>
              </a:ext>
            </a:extLst>
          </p:cNvPr>
          <p:cNvSpPr>
            <a:spLocks noChangeShapeType="1"/>
          </p:cNvSpPr>
          <p:nvPr/>
        </p:nvSpPr>
        <p:spPr bwMode="gray">
          <a:xfrm>
            <a:off x="452428" y="1375152"/>
            <a:ext cx="145319" cy="222085"/>
          </a:xfrm>
          <a:prstGeom prst="line">
            <a:avLst/>
          </a:prstGeom>
          <a:noFill/>
          <a:ln w="9525">
            <a:solidFill>
              <a:srgbClr val="5D96D5"/>
            </a:solidFill>
            <a:round/>
            <a:headEnd/>
            <a:tailEnd/>
          </a:ln>
        </p:spPr>
        <p:txBody>
          <a:bodyPr wrap="none" lIns="92869" tIns="46436" rIns="92869" bIns="46436" anchor="ctr"/>
          <a:lstStyle/>
          <a:p>
            <a:endParaRPr lang="ko-KR" altLang="en-US"/>
          </a:p>
        </p:txBody>
      </p:sp>
      <p:pic>
        <p:nvPicPr>
          <p:cNvPr id="63" name="Picture 165" descr="그림3 copy">
            <a:extLst>
              <a:ext uri="{FF2B5EF4-FFF2-40B4-BE49-F238E27FC236}">
                <a16:creationId xmlns:a16="http://schemas.microsoft.com/office/drawing/2014/main" id="{741992F2-BF77-446E-A004-CE9FB8092B04}"/>
              </a:ext>
            </a:extLst>
          </p:cNvPr>
          <p:cNvPicPr>
            <a:picLocks noChangeAspect="1" noChangeArrowheads="1"/>
          </p:cNvPicPr>
          <p:nvPr/>
        </p:nvPicPr>
        <p:blipFill>
          <a:blip r:embed="rId3" cstate="print">
            <a:grayscl/>
          </a:blip>
          <a:srcRect/>
          <a:stretch>
            <a:fillRect/>
          </a:stretch>
        </p:blipFill>
        <p:spPr bwMode="auto">
          <a:xfrm>
            <a:off x="1619485" y="1612855"/>
            <a:ext cx="260982" cy="378098"/>
          </a:xfrm>
          <a:prstGeom prst="rect">
            <a:avLst/>
          </a:prstGeom>
          <a:noFill/>
          <a:ln w="9525">
            <a:noFill/>
            <a:miter lim="800000"/>
            <a:headEnd/>
            <a:tailEnd/>
          </a:ln>
        </p:spPr>
      </p:pic>
      <p:sp>
        <p:nvSpPr>
          <p:cNvPr id="65" name="Rectangle 159">
            <a:extLst>
              <a:ext uri="{FF2B5EF4-FFF2-40B4-BE49-F238E27FC236}">
                <a16:creationId xmlns:a16="http://schemas.microsoft.com/office/drawing/2014/main" id="{D11148F8-B446-4531-B507-4FF068984B64}"/>
              </a:ext>
            </a:extLst>
          </p:cNvPr>
          <p:cNvSpPr>
            <a:spLocks noChangeArrowheads="1"/>
          </p:cNvSpPr>
          <p:nvPr/>
        </p:nvSpPr>
        <p:spPr bwMode="auto">
          <a:xfrm>
            <a:off x="393943" y="2643180"/>
            <a:ext cx="8354522" cy="1361884"/>
          </a:xfrm>
          <a:prstGeom prst="rect">
            <a:avLst/>
          </a:prstGeom>
          <a:solidFill>
            <a:srgbClr val="E9EFF7"/>
          </a:solidFill>
          <a:ln w="15875" algn="ctr">
            <a:noFill/>
            <a:miter lim="800000"/>
            <a:headEnd/>
            <a:tailEnd/>
          </a:ln>
        </p:spPr>
        <p:txBody>
          <a:bodyPr wrap="none" anchor="ctr"/>
          <a:lstStyle/>
          <a:p>
            <a:pPr algn="just" eaLnBrk="0" fontAlgn="ctr" latinLnBrk="0" hangingPunct="0">
              <a:lnSpc>
                <a:spcPct val="120000"/>
              </a:lnSpc>
            </a:pPr>
            <a:endParaRPr lang="ko-KR" altLang="en-US" baseline="-25000"/>
          </a:p>
        </p:txBody>
      </p:sp>
      <p:sp>
        <p:nvSpPr>
          <p:cNvPr id="66" name="Rectangle 160">
            <a:extLst>
              <a:ext uri="{FF2B5EF4-FFF2-40B4-BE49-F238E27FC236}">
                <a16:creationId xmlns:a16="http://schemas.microsoft.com/office/drawing/2014/main" id="{147666E1-364D-4A75-A126-146E19BB81F2}"/>
              </a:ext>
            </a:extLst>
          </p:cNvPr>
          <p:cNvSpPr>
            <a:spLocks noChangeArrowheads="1"/>
          </p:cNvSpPr>
          <p:nvPr/>
        </p:nvSpPr>
        <p:spPr bwMode="auto">
          <a:xfrm>
            <a:off x="446562" y="2890389"/>
            <a:ext cx="1225491" cy="884857"/>
          </a:xfrm>
          <a:prstGeom prst="rect">
            <a:avLst/>
          </a:prstGeom>
          <a:solidFill>
            <a:schemeClr val="bg1"/>
          </a:solidFill>
          <a:ln w="44450" algn="ctr">
            <a:solidFill>
              <a:srgbClr val="5D96D5"/>
            </a:solidFill>
            <a:miter lim="800000"/>
            <a:headEnd/>
            <a:tailEnd/>
          </a:ln>
        </p:spPr>
        <p:txBody>
          <a:bodyPr wrap="none" anchor="ctr"/>
          <a:lstStyle/>
          <a:p>
            <a:pPr algn="just" eaLnBrk="0" fontAlgn="ctr" latinLnBrk="0" hangingPunct="0">
              <a:lnSpc>
                <a:spcPct val="120000"/>
              </a:lnSpc>
            </a:pPr>
            <a:endParaRPr lang="ko-KR" altLang="en-US" baseline="-25000"/>
          </a:p>
        </p:txBody>
      </p:sp>
      <p:sp>
        <p:nvSpPr>
          <p:cNvPr id="67" name="Rectangle 161">
            <a:extLst>
              <a:ext uri="{FF2B5EF4-FFF2-40B4-BE49-F238E27FC236}">
                <a16:creationId xmlns:a16="http://schemas.microsoft.com/office/drawing/2014/main" id="{E37237B1-C64F-48CD-9484-16AD123B7B99}"/>
              </a:ext>
            </a:extLst>
          </p:cNvPr>
          <p:cNvSpPr>
            <a:spLocks noChangeArrowheads="1"/>
          </p:cNvSpPr>
          <p:nvPr/>
        </p:nvSpPr>
        <p:spPr bwMode="gray">
          <a:xfrm>
            <a:off x="1838222" y="2802483"/>
            <a:ext cx="6983842" cy="1077218"/>
          </a:xfrm>
          <a:prstGeom prst="rect">
            <a:avLst/>
          </a:prstGeom>
          <a:noFill/>
          <a:ln w="6350" algn="ctr">
            <a:noFill/>
            <a:miter lim="800000"/>
            <a:headEnd/>
            <a:tailEnd/>
          </a:ln>
        </p:spPr>
        <p:txBody>
          <a:bodyPr wrap="square" lIns="0" tIns="0" rIns="0" bIns="0" anchor="ctr">
            <a:spAutoFit/>
          </a:bodyPr>
          <a:lstStyle/>
          <a:p>
            <a:pPr marL="133350" indent="-133350" algn="l" defTabSz="1584325" latinLnBrk="0">
              <a:spcBef>
                <a:spcPts val="0"/>
              </a:spcBef>
              <a:spcAft>
                <a:spcPts val="250"/>
              </a:spcAft>
              <a:buClr>
                <a:srgbClr val="4D4D4D"/>
              </a:buClr>
              <a:buSzPts val="900"/>
              <a:buFont typeface="Arial" pitchFamily="34" charset="0"/>
              <a:buChar char="•"/>
              <a:tabLst>
                <a:tab pos="120650" algn="l"/>
              </a:tabLst>
            </a:pPr>
            <a:r>
              <a:rPr lang="en-US" altLang="ko-KR" sz="1200" dirty="0">
                <a:latin typeface="맑은 고딕" panose="020B0503020000020004" pitchFamily="50" charset="-127"/>
                <a:ea typeface="맑은 고딕" panose="020B0503020000020004" pitchFamily="50" charset="-127"/>
              </a:rPr>
              <a:t>/</a:t>
            </a:r>
            <a:r>
              <a:rPr lang="en-US" altLang="ko-KR" sz="1200" dirty="0" err="1">
                <a:latin typeface="맑은 고딕" panose="020B0503020000020004" pitchFamily="50" charset="-127"/>
                <a:ea typeface="맑은 고딕" panose="020B0503020000020004" pitchFamily="50" charset="-127"/>
              </a:rPr>
              <a:t>etc</a:t>
            </a:r>
            <a:r>
              <a:rPr lang="en-US" altLang="ko-KR" sz="1200" dirty="0">
                <a:latin typeface="맑은 고딕" panose="020B0503020000020004" pitchFamily="50" charset="-127"/>
                <a:ea typeface="맑은 고딕" panose="020B0503020000020004" pitchFamily="50" charset="-127"/>
              </a:rPr>
              <a:t>/</a:t>
            </a:r>
            <a:r>
              <a:rPr lang="en-US" altLang="ko-KR" sz="1200" dirty="0" err="1">
                <a:latin typeface="맑은 고딕" panose="020B0503020000020004" pitchFamily="50" charset="-127"/>
                <a:ea typeface="맑은 고딕" panose="020B0503020000020004" pitchFamily="50" charset="-127"/>
              </a:rPr>
              <a:t>cron.monthly</a:t>
            </a:r>
            <a:r>
              <a:rPr lang="en-US" altLang="ko-KR" sz="1200" dirty="0">
                <a:latin typeface="맑은 고딕" panose="020B0503020000020004" pitchFamily="50" charset="-127"/>
                <a:ea typeface="맑은 고딕" panose="020B0503020000020004" pitchFamily="50" charset="-127"/>
              </a:rPr>
              <a:t>/</a:t>
            </a:r>
            <a:r>
              <a:rPr lang="en-US" altLang="ko-KR" sz="1200" dirty="0" err="1">
                <a:latin typeface="맑은 고딕" panose="020B0503020000020004" pitchFamily="50" charset="-127"/>
                <a:ea typeface="맑은 고딕" panose="020B0503020000020004" pitchFamily="50" charset="-127"/>
              </a:rPr>
              <a:t>backup_full</a:t>
            </a:r>
            <a:endParaRPr lang="en-US" altLang="ko-KR" sz="1200" dirty="0">
              <a:latin typeface="맑은 고딕" panose="020B0503020000020004" pitchFamily="50" charset="-127"/>
              <a:ea typeface="맑은 고딕" panose="020B0503020000020004" pitchFamily="50" charset="-127"/>
            </a:endParaRPr>
          </a:p>
          <a:p>
            <a:pPr algn="l" defTabSz="1584325" latinLnBrk="0">
              <a:spcBef>
                <a:spcPts val="0"/>
              </a:spcBef>
              <a:spcAft>
                <a:spcPts val="250"/>
              </a:spcAft>
              <a:buClr>
                <a:srgbClr val="4D4D4D"/>
              </a:buClr>
              <a:buSzPts val="900"/>
              <a:tabLst>
                <a:tab pos="120650" algn="l"/>
              </a:tabLst>
            </a:pPr>
            <a:r>
              <a:rPr lang="en-US" altLang="ko-KR" sz="1200" dirty="0">
                <a:latin typeface="맑은 고딕" panose="020B0503020000020004" pitchFamily="50" charset="-127"/>
                <a:ea typeface="맑은 고딕" panose="020B0503020000020004" pitchFamily="50" charset="-127"/>
              </a:rPr>
              <a:t>  #!/bin/sh</a:t>
            </a:r>
          </a:p>
          <a:p>
            <a:pPr algn="l" defTabSz="1584325" latinLnBrk="0">
              <a:spcBef>
                <a:spcPts val="0"/>
              </a:spcBef>
              <a:spcAft>
                <a:spcPts val="250"/>
              </a:spcAft>
              <a:buClr>
                <a:srgbClr val="4D4D4D"/>
              </a:buClr>
              <a:buSzPts val="900"/>
              <a:tabLst>
                <a:tab pos="120650" algn="l"/>
              </a:tabLst>
            </a:pPr>
            <a:r>
              <a:rPr lang="en-US" altLang="ko-KR" sz="1200" dirty="0">
                <a:latin typeface="맑은 고딕" panose="020B0503020000020004" pitchFamily="50" charset="-127"/>
                <a:ea typeface="맑은 고딕" panose="020B0503020000020004" pitchFamily="50" charset="-127"/>
              </a:rPr>
              <a:t>  echo "" &gt; /opt/bin/</a:t>
            </a:r>
            <a:r>
              <a:rPr lang="en-US" altLang="ko-KR" sz="1200" dirty="0" err="1">
                <a:latin typeface="맑은 고딕" panose="020B0503020000020004" pitchFamily="50" charset="-127"/>
                <a:ea typeface="맑은 고딕" panose="020B0503020000020004" pitchFamily="50" charset="-127"/>
              </a:rPr>
              <a:t>backup_full.sql</a:t>
            </a:r>
            <a:endParaRPr lang="en-US" altLang="ko-KR" sz="1200" dirty="0">
              <a:latin typeface="맑은 고딕" panose="020B0503020000020004" pitchFamily="50" charset="-127"/>
              <a:ea typeface="맑은 고딕" panose="020B0503020000020004" pitchFamily="50" charset="-127"/>
            </a:endParaRPr>
          </a:p>
          <a:p>
            <a:pPr algn="l" defTabSz="1584325" latinLnBrk="0">
              <a:spcBef>
                <a:spcPts val="0"/>
              </a:spcBef>
              <a:spcAft>
                <a:spcPts val="250"/>
              </a:spcAft>
              <a:buClr>
                <a:srgbClr val="4D4D4D"/>
              </a:buClr>
              <a:buSzPts val="900"/>
              <a:tabLst>
                <a:tab pos="120650" algn="l"/>
              </a:tabLst>
            </a:pPr>
            <a:r>
              <a:rPr lang="en-US" altLang="ko-KR" sz="1200" dirty="0">
                <a:latin typeface="맑은 고딕" panose="020B0503020000020004" pitchFamily="50" charset="-127"/>
                <a:ea typeface="맑은 고딕" panose="020B0503020000020004" pitchFamily="50" charset="-127"/>
              </a:rPr>
              <a:t>  </a:t>
            </a:r>
            <a:r>
              <a:rPr lang="en-US" altLang="ko-KR" sz="1200" dirty="0" err="1">
                <a:latin typeface="맑은 고딕" panose="020B0503020000020004" pitchFamily="50" charset="-127"/>
                <a:ea typeface="맑은 고딕" panose="020B0503020000020004" pitchFamily="50" charset="-127"/>
              </a:rPr>
              <a:t>chown</a:t>
            </a:r>
            <a:r>
              <a:rPr lang="en-US" altLang="ko-KR" sz="1200" dirty="0">
                <a:latin typeface="맑은 고딕" panose="020B0503020000020004" pitchFamily="50" charset="-127"/>
                <a:ea typeface="맑은 고딕" panose="020B0503020000020004" pitchFamily="50" charset="-127"/>
              </a:rPr>
              <a:t> </a:t>
            </a:r>
            <a:r>
              <a:rPr lang="en-US" altLang="ko-KR" sz="1200" dirty="0" err="1">
                <a:latin typeface="맑은 고딕" panose="020B0503020000020004" pitchFamily="50" charset="-127"/>
                <a:ea typeface="맑은 고딕" panose="020B0503020000020004" pitchFamily="50" charset="-127"/>
              </a:rPr>
              <a:t>machbase:machbase</a:t>
            </a:r>
            <a:r>
              <a:rPr lang="en-US" altLang="ko-KR" sz="1200" dirty="0">
                <a:latin typeface="맑은 고딕" panose="020B0503020000020004" pitchFamily="50" charset="-127"/>
                <a:ea typeface="맑은 고딕" panose="020B0503020000020004" pitchFamily="50" charset="-127"/>
              </a:rPr>
              <a:t> /opt/bin/</a:t>
            </a:r>
            <a:r>
              <a:rPr lang="en-US" altLang="ko-KR" sz="1200" dirty="0" err="1">
                <a:latin typeface="맑은 고딕" panose="020B0503020000020004" pitchFamily="50" charset="-127"/>
                <a:ea typeface="맑은 고딕" panose="020B0503020000020004" pitchFamily="50" charset="-127"/>
              </a:rPr>
              <a:t>backup_full.sql</a:t>
            </a:r>
            <a:endParaRPr lang="en-US" altLang="ko-KR" sz="1200" dirty="0">
              <a:latin typeface="맑은 고딕" panose="020B0503020000020004" pitchFamily="50" charset="-127"/>
              <a:ea typeface="맑은 고딕" panose="020B0503020000020004" pitchFamily="50" charset="-127"/>
            </a:endParaRPr>
          </a:p>
          <a:p>
            <a:pPr algn="l" defTabSz="1584325" latinLnBrk="0">
              <a:spcBef>
                <a:spcPts val="0"/>
              </a:spcBef>
              <a:spcAft>
                <a:spcPts val="250"/>
              </a:spcAft>
              <a:buClr>
                <a:srgbClr val="4D4D4D"/>
              </a:buClr>
              <a:buSzPts val="900"/>
              <a:tabLst>
                <a:tab pos="120650" algn="l"/>
              </a:tabLst>
            </a:pPr>
            <a:r>
              <a:rPr lang="en-US" altLang="ko-KR" sz="1200" dirty="0">
                <a:latin typeface="맑은 고딕" panose="020B0503020000020004" pitchFamily="50" charset="-127"/>
                <a:ea typeface="맑은 고딕" panose="020B0503020000020004" pitchFamily="50" charset="-127"/>
              </a:rPr>
              <a:t>  </a:t>
            </a:r>
            <a:r>
              <a:rPr lang="en-US" altLang="ko-KR" sz="1200" dirty="0">
                <a:solidFill>
                  <a:srgbClr val="FF0000"/>
                </a:solidFill>
                <a:latin typeface="맑은 고딕" panose="020B0503020000020004" pitchFamily="50" charset="-127"/>
                <a:ea typeface="맑은 고딕" panose="020B0503020000020004" pitchFamily="50" charset="-127"/>
              </a:rPr>
              <a:t>/opt/bin/backup_full.sh</a:t>
            </a:r>
          </a:p>
        </p:txBody>
      </p:sp>
      <p:sp>
        <p:nvSpPr>
          <p:cNvPr id="69" name="Rectangle 163">
            <a:extLst>
              <a:ext uri="{FF2B5EF4-FFF2-40B4-BE49-F238E27FC236}">
                <a16:creationId xmlns:a16="http://schemas.microsoft.com/office/drawing/2014/main" id="{06C1295A-9CF9-4432-B41C-94B8BFEF46F1}"/>
              </a:ext>
            </a:extLst>
          </p:cNvPr>
          <p:cNvSpPr>
            <a:spLocks noChangeArrowheads="1"/>
          </p:cNvSpPr>
          <p:nvPr/>
        </p:nvSpPr>
        <p:spPr bwMode="gray">
          <a:xfrm>
            <a:off x="537065" y="3132191"/>
            <a:ext cx="1083061" cy="400110"/>
          </a:xfrm>
          <a:prstGeom prst="rect">
            <a:avLst/>
          </a:prstGeom>
          <a:noFill/>
          <a:ln w="6350" algn="ctr">
            <a:noFill/>
            <a:miter lim="800000"/>
            <a:headEnd/>
            <a:tailEnd/>
          </a:ln>
        </p:spPr>
        <p:txBody>
          <a:bodyPr lIns="0" tIns="0" rIns="0" bIns="0" anchor="ctr">
            <a:spAutoFit/>
          </a:bodyPr>
          <a:lstStyle/>
          <a:p>
            <a:pPr algn="ctr" latinLnBrk="0"/>
            <a:r>
              <a:rPr lang="ko-KR" altLang="en-US" sz="1300" b="1" dirty="0">
                <a:solidFill>
                  <a:srgbClr val="0066CC"/>
                </a:solidFill>
                <a:latin typeface="나눔고딕 ExtraBold" pitchFamily="50" charset="-127"/>
                <a:ea typeface="나눔고딕 ExtraBold" pitchFamily="50" charset="-127"/>
              </a:rPr>
              <a:t>전체 백업</a:t>
            </a:r>
            <a:endParaRPr lang="en-US" altLang="ko-KR" sz="1300" b="1" dirty="0">
              <a:solidFill>
                <a:srgbClr val="0066CC"/>
              </a:solidFill>
              <a:latin typeface="나눔고딕 ExtraBold" pitchFamily="50" charset="-127"/>
              <a:ea typeface="나눔고딕 ExtraBold" pitchFamily="50" charset="-127"/>
            </a:endParaRPr>
          </a:p>
          <a:p>
            <a:pPr algn="ctr" latinLnBrk="0"/>
            <a:r>
              <a:rPr lang="ko-KR" altLang="en-US" sz="1300" b="1" dirty="0">
                <a:solidFill>
                  <a:srgbClr val="0066CC"/>
                </a:solidFill>
                <a:latin typeface="나눔고딕 ExtraBold" pitchFamily="50" charset="-127"/>
                <a:ea typeface="나눔고딕 ExtraBold" pitchFamily="50" charset="-127"/>
              </a:rPr>
              <a:t>등록</a:t>
            </a:r>
          </a:p>
        </p:txBody>
      </p:sp>
      <p:sp>
        <p:nvSpPr>
          <p:cNvPr id="70" name="Line 164">
            <a:extLst>
              <a:ext uri="{FF2B5EF4-FFF2-40B4-BE49-F238E27FC236}">
                <a16:creationId xmlns:a16="http://schemas.microsoft.com/office/drawing/2014/main" id="{82147E3E-94AB-4AC3-A5F3-DDAD69C1D5A1}"/>
              </a:ext>
            </a:extLst>
          </p:cNvPr>
          <p:cNvSpPr>
            <a:spLocks noChangeShapeType="1"/>
          </p:cNvSpPr>
          <p:nvPr/>
        </p:nvSpPr>
        <p:spPr bwMode="gray">
          <a:xfrm>
            <a:off x="452497" y="2892679"/>
            <a:ext cx="145397" cy="112181"/>
          </a:xfrm>
          <a:prstGeom prst="line">
            <a:avLst/>
          </a:prstGeom>
          <a:noFill/>
          <a:ln w="9525">
            <a:solidFill>
              <a:srgbClr val="5D96D5"/>
            </a:solidFill>
            <a:round/>
            <a:headEnd/>
            <a:tailEnd/>
          </a:ln>
        </p:spPr>
        <p:txBody>
          <a:bodyPr wrap="none" lIns="92869" tIns="46436" rIns="92869" bIns="46436" anchor="ctr"/>
          <a:lstStyle/>
          <a:p>
            <a:endParaRPr lang="ko-KR" altLang="en-US"/>
          </a:p>
        </p:txBody>
      </p:sp>
      <p:pic>
        <p:nvPicPr>
          <p:cNvPr id="71" name="Picture 165" descr="그림3 copy">
            <a:extLst>
              <a:ext uri="{FF2B5EF4-FFF2-40B4-BE49-F238E27FC236}">
                <a16:creationId xmlns:a16="http://schemas.microsoft.com/office/drawing/2014/main" id="{3407F5D8-8F52-4FAE-92D2-255832ADB085}"/>
              </a:ext>
            </a:extLst>
          </p:cNvPr>
          <p:cNvPicPr>
            <a:picLocks noChangeAspect="1" noChangeArrowheads="1"/>
          </p:cNvPicPr>
          <p:nvPr/>
        </p:nvPicPr>
        <p:blipFill>
          <a:blip r:embed="rId3" cstate="print">
            <a:grayscl/>
          </a:blip>
          <a:srcRect/>
          <a:stretch>
            <a:fillRect/>
          </a:stretch>
        </p:blipFill>
        <p:spPr bwMode="auto">
          <a:xfrm>
            <a:off x="1624716" y="3192916"/>
            <a:ext cx="261122" cy="366306"/>
          </a:xfrm>
          <a:prstGeom prst="rect">
            <a:avLst/>
          </a:prstGeom>
          <a:noFill/>
          <a:ln w="9525">
            <a:noFill/>
            <a:miter lim="800000"/>
            <a:headEnd/>
            <a:tailEnd/>
          </a:ln>
        </p:spPr>
      </p:pic>
      <p:sp>
        <p:nvSpPr>
          <p:cNvPr id="73" name="Rectangle 159">
            <a:extLst>
              <a:ext uri="{FF2B5EF4-FFF2-40B4-BE49-F238E27FC236}">
                <a16:creationId xmlns:a16="http://schemas.microsoft.com/office/drawing/2014/main" id="{DD18F1A8-5715-4496-8DC4-88BB56D28271}"/>
              </a:ext>
            </a:extLst>
          </p:cNvPr>
          <p:cNvSpPr>
            <a:spLocks noChangeArrowheads="1"/>
          </p:cNvSpPr>
          <p:nvPr/>
        </p:nvSpPr>
        <p:spPr bwMode="auto">
          <a:xfrm>
            <a:off x="478382" y="4221088"/>
            <a:ext cx="8270082" cy="1440160"/>
          </a:xfrm>
          <a:prstGeom prst="rect">
            <a:avLst/>
          </a:prstGeom>
          <a:solidFill>
            <a:srgbClr val="E9EFF7"/>
          </a:solidFill>
          <a:ln w="15875" algn="ctr">
            <a:noFill/>
            <a:miter lim="800000"/>
            <a:headEnd/>
            <a:tailEnd/>
          </a:ln>
        </p:spPr>
        <p:txBody>
          <a:bodyPr wrap="none" anchor="ctr"/>
          <a:lstStyle/>
          <a:p>
            <a:pPr algn="just" eaLnBrk="0" fontAlgn="ctr" latinLnBrk="0" hangingPunct="0">
              <a:lnSpc>
                <a:spcPct val="120000"/>
              </a:lnSpc>
            </a:pPr>
            <a:endParaRPr lang="ko-KR" altLang="en-US" baseline="-25000"/>
          </a:p>
        </p:txBody>
      </p:sp>
      <p:sp>
        <p:nvSpPr>
          <p:cNvPr id="74" name="Rectangle 160">
            <a:extLst>
              <a:ext uri="{FF2B5EF4-FFF2-40B4-BE49-F238E27FC236}">
                <a16:creationId xmlns:a16="http://schemas.microsoft.com/office/drawing/2014/main" id="{EB7F9B39-97A7-429D-80BC-FD992296C92E}"/>
              </a:ext>
            </a:extLst>
          </p:cNvPr>
          <p:cNvSpPr>
            <a:spLocks noChangeArrowheads="1"/>
          </p:cNvSpPr>
          <p:nvPr/>
        </p:nvSpPr>
        <p:spPr bwMode="auto">
          <a:xfrm>
            <a:off x="452752" y="4510194"/>
            <a:ext cx="1223485" cy="863022"/>
          </a:xfrm>
          <a:prstGeom prst="rect">
            <a:avLst/>
          </a:prstGeom>
          <a:solidFill>
            <a:schemeClr val="bg1"/>
          </a:solidFill>
          <a:ln w="44450" algn="ctr">
            <a:solidFill>
              <a:srgbClr val="5D96D5"/>
            </a:solidFill>
            <a:miter lim="800000"/>
            <a:headEnd/>
            <a:tailEnd/>
          </a:ln>
        </p:spPr>
        <p:txBody>
          <a:bodyPr wrap="none" anchor="ctr"/>
          <a:lstStyle/>
          <a:p>
            <a:pPr algn="just" eaLnBrk="0" fontAlgn="ctr" latinLnBrk="0" hangingPunct="0">
              <a:lnSpc>
                <a:spcPct val="120000"/>
              </a:lnSpc>
            </a:pPr>
            <a:endParaRPr lang="ko-KR" altLang="en-US" baseline="-25000"/>
          </a:p>
        </p:txBody>
      </p:sp>
      <p:sp>
        <p:nvSpPr>
          <p:cNvPr id="75" name="Rectangle 161">
            <a:extLst>
              <a:ext uri="{FF2B5EF4-FFF2-40B4-BE49-F238E27FC236}">
                <a16:creationId xmlns:a16="http://schemas.microsoft.com/office/drawing/2014/main" id="{5DD95E3D-CE6E-42E4-83CE-68E334F028C1}"/>
              </a:ext>
            </a:extLst>
          </p:cNvPr>
          <p:cNvSpPr>
            <a:spLocks noChangeArrowheads="1"/>
          </p:cNvSpPr>
          <p:nvPr/>
        </p:nvSpPr>
        <p:spPr bwMode="gray">
          <a:xfrm>
            <a:off x="1842133" y="4288884"/>
            <a:ext cx="6973537" cy="1300356"/>
          </a:xfrm>
          <a:prstGeom prst="rect">
            <a:avLst/>
          </a:prstGeom>
          <a:noFill/>
          <a:ln w="6350" algn="ctr">
            <a:noFill/>
            <a:miter lim="800000"/>
            <a:headEnd/>
            <a:tailEnd/>
          </a:ln>
        </p:spPr>
        <p:txBody>
          <a:bodyPr wrap="square" lIns="0" tIns="0" rIns="0" bIns="0" anchor="ctr">
            <a:spAutoFit/>
          </a:bodyPr>
          <a:lstStyle/>
          <a:p>
            <a:pPr marL="133350" indent="-133350" defTabSz="1584325" latinLnBrk="0">
              <a:spcAft>
                <a:spcPts val="250"/>
              </a:spcAft>
              <a:buClr>
                <a:srgbClr val="4D4D4D"/>
              </a:buClr>
              <a:buSzPts val="900"/>
              <a:buFont typeface="Arial" pitchFamily="34" charset="0"/>
              <a:buChar char="•"/>
              <a:tabLst>
                <a:tab pos="120650" algn="l"/>
              </a:tabLst>
            </a:pPr>
            <a:r>
              <a:rPr lang="en-US" altLang="ko-KR" sz="1200" dirty="0">
                <a:latin typeface="맑은 고딕" panose="020B0503020000020004" pitchFamily="50" charset="-127"/>
                <a:ea typeface="맑은 고딕" panose="020B0503020000020004" pitchFamily="50" charset="-127"/>
              </a:rPr>
              <a:t>/</a:t>
            </a:r>
            <a:r>
              <a:rPr lang="en-US" altLang="ko-KR" sz="1200" dirty="0" err="1">
                <a:latin typeface="맑은 고딕" panose="020B0503020000020004" pitchFamily="50" charset="-127"/>
                <a:ea typeface="맑은 고딕" panose="020B0503020000020004" pitchFamily="50" charset="-127"/>
              </a:rPr>
              <a:t>etc</a:t>
            </a:r>
            <a:r>
              <a:rPr lang="en-US" altLang="ko-KR" sz="1200" dirty="0">
                <a:latin typeface="맑은 고딕" panose="020B0503020000020004" pitchFamily="50" charset="-127"/>
                <a:ea typeface="맑은 고딕" panose="020B0503020000020004" pitchFamily="50" charset="-127"/>
              </a:rPr>
              <a:t>/</a:t>
            </a:r>
            <a:r>
              <a:rPr lang="en-US" altLang="ko-KR" sz="1200" dirty="0" err="1">
                <a:latin typeface="맑은 고딕" panose="020B0503020000020004" pitchFamily="50" charset="-127"/>
                <a:ea typeface="맑은 고딕" panose="020B0503020000020004" pitchFamily="50" charset="-127"/>
              </a:rPr>
              <a:t>cron.daily</a:t>
            </a:r>
            <a:r>
              <a:rPr lang="en-US" altLang="ko-KR" sz="1200" dirty="0">
                <a:latin typeface="맑은 고딕" panose="020B0503020000020004" pitchFamily="50" charset="-127"/>
                <a:ea typeface="맑은 고딕" panose="020B0503020000020004" pitchFamily="50" charset="-127"/>
              </a:rPr>
              <a:t>/</a:t>
            </a:r>
            <a:r>
              <a:rPr lang="en-US" altLang="ko-KR" sz="1200" dirty="0" err="1">
                <a:latin typeface="맑은 고딕" panose="020B0503020000020004" pitchFamily="50" charset="-127"/>
                <a:ea typeface="맑은 고딕" panose="020B0503020000020004" pitchFamily="50" charset="-127"/>
              </a:rPr>
              <a:t>backup_inc</a:t>
            </a:r>
            <a:endParaRPr lang="ko-KR" altLang="ko-KR" sz="1200" dirty="0">
              <a:latin typeface="맑은 고딕" panose="020B0503020000020004" pitchFamily="50" charset="-127"/>
              <a:ea typeface="맑은 고딕" panose="020B0503020000020004" pitchFamily="50" charset="-127"/>
            </a:endParaRPr>
          </a:p>
          <a:p>
            <a:pPr algn="l" defTabSz="1584325" latinLnBrk="0">
              <a:spcBef>
                <a:spcPts val="0"/>
              </a:spcBef>
              <a:spcAft>
                <a:spcPts val="250"/>
              </a:spcAft>
              <a:buClr>
                <a:srgbClr val="4D4D4D"/>
              </a:buClr>
              <a:buSzPts val="900"/>
              <a:tabLst>
                <a:tab pos="120650" algn="l"/>
              </a:tabLst>
            </a:pPr>
            <a:r>
              <a:rPr lang="en-US" altLang="ko-KR" sz="1200" dirty="0">
                <a:latin typeface="맑은 고딕" panose="020B0503020000020004" pitchFamily="50" charset="-127"/>
                <a:ea typeface="맑은 고딕" panose="020B0503020000020004" pitchFamily="50" charset="-127"/>
              </a:rPr>
              <a:t>  #!/bin/sh</a:t>
            </a:r>
          </a:p>
          <a:p>
            <a:pPr algn="l" defTabSz="1584325" latinLnBrk="0">
              <a:spcBef>
                <a:spcPts val="0"/>
              </a:spcBef>
              <a:spcAft>
                <a:spcPts val="250"/>
              </a:spcAft>
              <a:buClr>
                <a:srgbClr val="4D4D4D"/>
              </a:buClr>
              <a:buSzPts val="900"/>
              <a:tabLst>
                <a:tab pos="120650" algn="l"/>
              </a:tabLst>
            </a:pPr>
            <a:endParaRPr lang="en-US" altLang="ko-KR" sz="1200" dirty="0">
              <a:latin typeface="맑은 고딕" panose="020B0503020000020004" pitchFamily="50" charset="-127"/>
              <a:ea typeface="맑은 고딕" panose="020B0503020000020004" pitchFamily="50" charset="-127"/>
            </a:endParaRPr>
          </a:p>
          <a:p>
            <a:pPr algn="l" defTabSz="1584325" latinLnBrk="0">
              <a:spcBef>
                <a:spcPts val="0"/>
              </a:spcBef>
              <a:spcAft>
                <a:spcPts val="250"/>
              </a:spcAft>
              <a:buClr>
                <a:srgbClr val="4D4D4D"/>
              </a:buClr>
              <a:buSzPts val="900"/>
              <a:tabLst>
                <a:tab pos="120650" algn="l"/>
              </a:tabLst>
            </a:pPr>
            <a:r>
              <a:rPr lang="en-US" altLang="ko-KR" sz="1200" dirty="0">
                <a:latin typeface="맑은 고딕" panose="020B0503020000020004" pitchFamily="50" charset="-127"/>
                <a:ea typeface="맑은 고딕" panose="020B0503020000020004" pitchFamily="50" charset="-127"/>
              </a:rPr>
              <a:t>  echo "" &gt; /opt/bin/</a:t>
            </a:r>
            <a:r>
              <a:rPr lang="en-US" altLang="ko-KR" sz="1200" dirty="0" err="1">
                <a:latin typeface="맑은 고딕" panose="020B0503020000020004" pitchFamily="50" charset="-127"/>
                <a:ea typeface="맑은 고딕" panose="020B0503020000020004" pitchFamily="50" charset="-127"/>
              </a:rPr>
              <a:t>backup_inc.sql</a:t>
            </a:r>
            <a:endParaRPr lang="en-US" altLang="ko-KR" sz="1200" dirty="0">
              <a:latin typeface="맑은 고딕" panose="020B0503020000020004" pitchFamily="50" charset="-127"/>
              <a:ea typeface="맑은 고딕" panose="020B0503020000020004" pitchFamily="50" charset="-127"/>
            </a:endParaRPr>
          </a:p>
          <a:p>
            <a:pPr algn="l" defTabSz="1584325" latinLnBrk="0">
              <a:spcBef>
                <a:spcPts val="0"/>
              </a:spcBef>
              <a:spcAft>
                <a:spcPts val="250"/>
              </a:spcAft>
              <a:buClr>
                <a:srgbClr val="4D4D4D"/>
              </a:buClr>
              <a:buSzPts val="900"/>
              <a:tabLst>
                <a:tab pos="120650" algn="l"/>
              </a:tabLst>
            </a:pPr>
            <a:r>
              <a:rPr lang="en-US" altLang="ko-KR" sz="1200" dirty="0">
                <a:latin typeface="맑은 고딕" panose="020B0503020000020004" pitchFamily="50" charset="-127"/>
                <a:ea typeface="맑은 고딕" panose="020B0503020000020004" pitchFamily="50" charset="-127"/>
              </a:rPr>
              <a:t>  </a:t>
            </a:r>
            <a:r>
              <a:rPr lang="en-US" altLang="ko-KR" sz="1200" dirty="0" err="1">
                <a:latin typeface="맑은 고딕" panose="020B0503020000020004" pitchFamily="50" charset="-127"/>
                <a:ea typeface="맑은 고딕" panose="020B0503020000020004" pitchFamily="50" charset="-127"/>
              </a:rPr>
              <a:t>chown</a:t>
            </a:r>
            <a:r>
              <a:rPr lang="en-US" altLang="ko-KR" sz="1200" dirty="0">
                <a:latin typeface="맑은 고딕" panose="020B0503020000020004" pitchFamily="50" charset="-127"/>
                <a:ea typeface="맑은 고딕" panose="020B0503020000020004" pitchFamily="50" charset="-127"/>
              </a:rPr>
              <a:t> </a:t>
            </a:r>
            <a:r>
              <a:rPr lang="en-US" altLang="ko-KR" sz="1200" dirty="0" err="1">
                <a:latin typeface="맑은 고딕" panose="020B0503020000020004" pitchFamily="50" charset="-127"/>
                <a:ea typeface="맑은 고딕" panose="020B0503020000020004" pitchFamily="50" charset="-127"/>
              </a:rPr>
              <a:t>machbase:machbase</a:t>
            </a:r>
            <a:r>
              <a:rPr lang="en-US" altLang="ko-KR" sz="1200" dirty="0">
                <a:latin typeface="맑은 고딕" panose="020B0503020000020004" pitchFamily="50" charset="-127"/>
                <a:ea typeface="맑은 고딕" panose="020B0503020000020004" pitchFamily="50" charset="-127"/>
              </a:rPr>
              <a:t> /opt/bin/</a:t>
            </a:r>
            <a:r>
              <a:rPr lang="en-US" altLang="ko-KR" sz="1200" dirty="0" err="1">
                <a:latin typeface="맑은 고딕" panose="020B0503020000020004" pitchFamily="50" charset="-127"/>
                <a:ea typeface="맑은 고딕" panose="020B0503020000020004" pitchFamily="50" charset="-127"/>
              </a:rPr>
              <a:t>backup_inc.sql</a:t>
            </a:r>
            <a:endParaRPr lang="en-US" altLang="ko-KR" sz="1200" dirty="0">
              <a:latin typeface="맑은 고딕" panose="020B0503020000020004" pitchFamily="50" charset="-127"/>
              <a:ea typeface="맑은 고딕" panose="020B0503020000020004" pitchFamily="50" charset="-127"/>
            </a:endParaRPr>
          </a:p>
          <a:p>
            <a:pPr algn="l" defTabSz="1584325" latinLnBrk="0">
              <a:spcBef>
                <a:spcPts val="0"/>
              </a:spcBef>
              <a:spcAft>
                <a:spcPts val="250"/>
              </a:spcAft>
              <a:buClr>
                <a:srgbClr val="4D4D4D"/>
              </a:buClr>
              <a:buSzPts val="900"/>
              <a:tabLst>
                <a:tab pos="120650" algn="l"/>
              </a:tabLst>
            </a:pPr>
            <a:r>
              <a:rPr lang="en-US" altLang="ko-KR" sz="1200" dirty="0">
                <a:latin typeface="맑은 고딕" panose="020B0503020000020004" pitchFamily="50" charset="-127"/>
                <a:ea typeface="맑은 고딕" panose="020B0503020000020004" pitchFamily="50" charset="-127"/>
              </a:rPr>
              <a:t>  </a:t>
            </a:r>
            <a:r>
              <a:rPr lang="en-US" altLang="ko-KR" sz="1200" dirty="0">
                <a:solidFill>
                  <a:srgbClr val="FF0000"/>
                </a:solidFill>
                <a:latin typeface="맑은 고딕" panose="020B0503020000020004" pitchFamily="50" charset="-127"/>
                <a:ea typeface="맑은 고딕" panose="020B0503020000020004" pitchFamily="50" charset="-127"/>
              </a:rPr>
              <a:t>/opt/bin/backup_inc.sh</a:t>
            </a:r>
          </a:p>
        </p:txBody>
      </p:sp>
      <p:sp>
        <p:nvSpPr>
          <p:cNvPr id="76" name="Rectangle 163">
            <a:extLst>
              <a:ext uri="{FF2B5EF4-FFF2-40B4-BE49-F238E27FC236}">
                <a16:creationId xmlns:a16="http://schemas.microsoft.com/office/drawing/2014/main" id="{3818690D-6257-49B3-8503-E5BD53C5DC35}"/>
              </a:ext>
            </a:extLst>
          </p:cNvPr>
          <p:cNvSpPr>
            <a:spLocks noChangeArrowheads="1"/>
          </p:cNvSpPr>
          <p:nvPr/>
        </p:nvSpPr>
        <p:spPr bwMode="gray">
          <a:xfrm>
            <a:off x="516444" y="4732647"/>
            <a:ext cx="1081288" cy="400110"/>
          </a:xfrm>
          <a:prstGeom prst="rect">
            <a:avLst/>
          </a:prstGeom>
          <a:noFill/>
          <a:ln w="6350" algn="ctr">
            <a:noFill/>
            <a:miter lim="800000"/>
            <a:headEnd/>
            <a:tailEnd/>
          </a:ln>
        </p:spPr>
        <p:txBody>
          <a:bodyPr lIns="0" tIns="0" rIns="0" bIns="0" anchor="ctr">
            <a:spAutoFit/>
          </a:bodyPr>
          <a:lstStyle/>
          <a:p>
            <a:pPr algn="ctr" latinLnBrk="0"/>
            <a:r>
              <a:rPr lang="ko-KR" altLang="en-US" sz="1300" b="1" dirty="0">
                <a:solidFill>
                  <a:srgbClr val="0066CC"/>
                </a:solidFill>
                <a:latin typeface="나눔고딕 ExtraBold" pitchFamily="50" charset="-127"/>
                <a:ea typeface="나눔고딕 ExtraBold" pitchFamily="50" charset="-127"/>
              </a:rPr>
              <a:t>증분 백업</a:t>
            </a:r>
            <a:br>
              <a:rPr lang="ko-KR" altLang="en-US" sz="1300" b="1" dirty="0">
                <a:solidFill>
                  <a:srgbClr val="0066CC"/>
                </a:solidFill>
                <a:latin typeface="나눔고딕 ExtraBold" pitchFamily="50" charset="-127"/>
                <a:ea typeface="나눔고딕 ExtraBold" pitchFamily="50" charset="-127"/>
              </a:rPr>
            </a:br>
            <a:r>
              <a:rPr lang="ko-KR" altLang="en-US" sz="1300" b="1" dirty="0">
                <a:solidFill>
                  <a:srgbClr val="0066CC"/>
                </a:solidFill>
                <a:latin typeface="나눔고딕 ExtraBold" pitchFamily="50" charset="-127"/>
                <a:ea typeface="나눔고딕 ExtraBold" pitchFamily="50" charset="-127"/>
              </a:rPr>
              <a:t>등록</a:t>
            </a:r>
            <a:endParaRPr lang="en-US" altLang="ko-KR" sz="1300" b="1" dirty="0">
              <a:solidFill>
                <a:srgbClr val="0066CC"/>
              </a:solidFill>
              <a:latin typeface="나눔고딕 ExtraBold" pitchFamily="50" charset="-127"/>
              <a:ea typeface="나눔고딕 ExtraBold" pitchFamily="50" charset="-127"/>
            </a:endParaRPr>
          </a:p>
        </p:txBody>
      </p:sp>
      <p:sp>
        <p:nvSpPr>
          <p:cNvPr id="77" name="Line 164">
            <a:extLst>
              <a:ext uri="{FF2B5EF4-FFF2-40B4-BE49-F238E27FC236}">
                <a16:creationId xmlns:a16="http://schemas.microsoft.com/office/drawing/2014/main" id="{618F2B27-83DF-4259-B45A-3D83D40832B3}"/>
              </a:ext>
            </a:extLst>
          </p:cNvPr>
          <p:cNvSpPr>
            <a:spLocks noChangeShapeType="1"/>
          </p:cNvSpPr>
          <p:nvPr/>
        </p:nvSpPr>
        <p:spPr bwMode="gray">
          <a:xfrm>
            <a:off x="458677" y="4512767"/>
            <a:ext cx="145159" cy="126045"/>
          </a:xfrm>
          <a:prstGeom prst="line">
            <a:avLst/>
          </a:prstGeom>
          <a:noFill/>
          <a:ln w="9525">
            <a:solidFill>
              <a:srgbClr val="5D96D5"/>
            </a:solidFill>
            <a:round/>
            <a:headEnd/>
            <a:tailEnd/>
          </a:ln>
        </p:spPr>
        <p:txBody>
          <a:bodyPr wrap="none" lIns="92869" tIns="46436" rIns="92869" bIns="46436" anchor="ctr"/>
          <a:lstStyle/>
          <a:p>
            <a:endParaRPr lang="ko-KR" altLang="en-US"/>
          </a:p>
        </p:txBody>
      </p:sp>
      <p:pic>
        <p:nvPicPr>
          <p:cNvPr id="78" name="Picture 165" descr="그림3 copy">
            <a:extLst>
              <a:ext uri="{FF2B5EF4-FFF2-40B4-BE49-F238E27FC236}">
                <a16:creationId xmlns:a16="http://schemas.microsoft.com/office/drawing/2014/main" id="{E86804A0-B314-4D9B-AF9D-B7AA68837BD7}"/>
              </a:ext>
            </a:extLst>
          </p:cNvPr>
          <p:cNvPicPr>
            <a:picLocks noChangeAspect="1" noChangeArrowheads="1"/>
          </p:cNvPicPr>
          <p:nvPr/>
        </p:nvPicPr>
        <p:blipFill>
          <a:blip r:embed="rId3" cstate="print">
            <a:grayscl/>
          </a:blip>
          <a:srcRect/>
          <a:stretch>
            <a:fillRect/>
          </a:stretch>
        </p:blipFill>
        <p:spPr bwMode="auto">
          <a:xfrm>
            <a:off x="1629060" y="4735275"/>
            <a:ext cx="260694" cy="411575"/>
          </a:xfrm>
          <a:prstGeom prst="rect">
            <a:avLst/>
          </a:prstGeom>
          <a:noFill/>
          <a:ln w="9525">
            <a:noFill/>
            <a:miter lim="800000"/>
            <a:headEnd/>
            <a:tailEnd/>
          </a:ln>
        </p:spPr>
      </p:pic>
      <p:sp>
        <p:nvSpPr>
          <p:cNvPr id="87" name="Rectangle 22">
            <a:extLst>
              <a:ext uri="{FF2B5EF4-FFF2-40B4-BE49-F238E27FC236}">
                <a16:creationId xmlns:a16="http://schemas.microsoft.com/office/drawing/2014/main" id="{137A476D-1292-4C04-96B0-DAF64B1B77E5}"/>
              </a:ext>
            </a:extLst>
          </p:cNvPr>
          <p:cNvSpPr>
            <a:spLocks noChangeArrowheads="1"/>
          </p:cNvSpPr>
          <p:nvPr/>
        </p:nvSpPr>
        <p:spPr bwMode="auto">
          <a:xfrm>
            <a:off x="6732240" y="2728065"/>
            <a:ext cx="1800200" cy="1191588"/>
          </a:xfrm>
          <a:prstGeom prst="rect">
            <a:avLst/>
          </a:prstGeom>
          <a:solidFill>
            <a:srgbClr val="CCDEEC"/>
          </a:solidFill>
          <a:ln w="9525">
            <a:noFill/>
            <a:miter lim="800000"/>
            <a:headEnd/>
            <a:tailEnd/>
          </a:ln>
        </p:spPr>
        <p:txBody>
          <a:bodyPr wrap="none" tIns="0" bIns="0" anchor="ctr"/>
          <a:lstStyle/>
          <a:p>
            <a:endParaRPr lang="ko-KR" altLang="ko-KR" sz="1000">
              <a:solidFill>
                <a:srgbClr val="000000"/>
              </a:solidFill>
              <a:latin typeface="산돌고딕 M" pitchFamily="18" charset="-127"/>
              <a:ea typeface="산돌고딕 M" pitchFamily="18" charset="-127"/>
            </a:endParaRPr>
          </a:p>
        </p:txBody>
      </p:sp>
      <p:sp>
        <p:nvSpPr>
          <p:cNvPr id="88" name="Rectangle 57">
            <a:extLst>
              <a:ext uri="{FF2B5EF4-FFF2-40B4-BE49-F238E27FC236}">
                <a16:creationId xmlns:a16="http://schemas.microsoft.com/office/drawing/2014/main" id="{0CE978EB-2070-4D93-AC28-9B861F58AC54}"/>
              </a:ext>
            </a:extLst>
          </p:cNvPr>
          <p:cNvSpPr>
            <a:spLocks noChangeArrowheads="1"/>
          </p:cNvSpPr>
          <p:nvPr/>
        </p:nvSpPr>
        <p:spPr bwMode="auto">
          <a:xfrm>
            <a:off x="6876256" y="3220172"/>
            <a:ext cx="1512167" cy="601325"/>
          </a:xfrm>
          <a:prstGeom prst="rect">
            <a:avLst/>
          </a:prstGeom>
          <a:solidFill>
            <a:schemeClr val="bg1"/>
          </a:solidFill>
          <a:ln w="9525">
            <a:noFill/>
            <a:miter lim="800000"/>
            <a:headEnd/>
            <a:tailEnd/>
          </a:ln>
        </p:spPr>
        <p:txBody>
          <a:bodyPr lIns="0" tIns="0" rIns="0" bIns="0" anchor="ctr"/>
          <a:lstStyle/>
          <a:p>
            <a:pPr marL="171450" indent="-171450">
              <a:spcBef>
                <a:spcPts val="0"/>
              </a:spcBef>
              <a:buFont typeface="Arial" panose="020B0604020202020204" pitchFamily="34" charset="0"/>
              <a:buChar char="•"/>
            </a:pPr>
            <a:r>
              <a:rPr lang="en-US" altLang="ko-KR" sz="1200" dirty="0">
                <a:solidFill>
                  <a:srgbClr val="000000"/>
                </a:solidFill>
                <a:latin typeface="나눔고딕" pitchFamily="50" charset="-127"/>
                <a:ea typeface="나눔고딕" pitchFamily="50" charset="-127"/>
              </a:rPr>
              <a:t> /opt/bin</a:t>
            </a:r>
          </a:p>
          <a:p>
            <a:pPr>
              <a:spcBef>
                <a:spcPts val="0"/>
              </a:spcBef>
            </a:pPr>
            <a:r>
              <a:rPr lang="en-US" altLang="ko-KR" sz="1200" dirty="0">
                <a:solidFill>
                  <a:srgbClr val="000000"/>
                </a:solidFill>
                <a:latin typeface="나눔고딕" pitchFamily="50" charset="-127"/>
                <a:ea typeface="나눔고딕" pitchFamily="50" charset="-127"/>
              </a:rPr>
              <a:t>     backup_full.sh</a:t>
            </a:r>
          </a:p>
          <a:p>
            <a:pPr>
              <a:spcBef>
                <a:spcPts val="0"/>
              </a:spcBef>
            </a:pPr>
            <a:endParaRPr lang="ko-KR" altLang="en-US" sz="900" dirty="0">
              <a:solidFill>
                <a:srgbClr val="000000"/>
              </a:solidFill>
              <a:latin typeface="나눔고딕" pitchFamily="50" charset="-127"/>
              <a:ea typeface="나눔고딕" pitchFamily="50" charset="-127"/>
            </a:endParaRPr>
          </a:p>
        </p:txBody>
      </p:sp>
      <p:pic>
        <p:nvPicPr>
          <p:cNvPr id="89" name="Picture 3" descr="j0432605[1]">
            <a:extLst>
              <a:ext uri="{FF2B5EF4-FFF2-40B4-BE49-F238E27FC236}">
                <a16:creationId xmlns:a16="http://schemas.microsoft.com/office/drawing/2014/main" id="{CB43758D-E747-43F6-A8AA-7570BBCBE070}"/>
              </a:ext>
            </a:extLst>
          </p:cNvPr>
          <p:cNvPicPr>
            <a:picLocks noChangeAspect="1" noChangeArrowheads="1"/>
          </p:cNvPicPr>
          <p:nvPr/>
        </p:nvPicPr>
        <p:blipFill>
          <a:blip r:embed="rId4" cstate="print"/>
          <a:srcRect/>
          <a:stretch>
            <a:fillRect/>
          </a:stretch>
        </p:blipFill>
        <p:spPr bwMode="auto">
          <a:xfrm>
            <a:off x="7452321" y="2762532"/>
            <a:ext cx="360040" cy="399426"/>
          </a:xfrm>
          <a:prstGeom prst="rect">
            <a:avLst/>
          </a:prstGeom>
          <a:noFill/>
          <a:ln w="9525">
            <a:noFill/>
            <a:miter lim="800000"/>
            <a:headEnd/>
            <a:tailEnd/>
          </a:ln>
        </p:spPr>
      </p:pic>
      <p:cxnSp>
        <p:nvCxnSpPr>
          <p:cNvPr id="4" name="연결선: 꺾임 3">
            <a:extLst>
              <a:ext uri="{FF2B5EF4-FFF2-40B4-BE49-F238E27FC236}">
                <a16:creationId xmlns:a16="http://schemas.microsoft.com/office/drawing/2014/main" id="{0636FA8B-7CFB-4575-9552-04DECC96499F}"/>
              </a:ext>
            </a:extLst>
          </p:cNvPr>
          <p:cNvCxnSpPr>
            <a:cxnSpLocks/>
            <a:endCxn id="88" idx="1"/>
          </p:cNvCxnSpPr>
          <p:nvPr/>
        </p:nvCxnSpPr>
        <p:spPr>
          <a:xfrm flipV="1">
            <a:off x="3707904" y="3520835"/>
            <a:ext cx="3168352" cy="270607"/>
          </a:xfrm>
          <a:prstGeom prst="bentConnector3">
            <a:avLst>
              <a:gd name="adj1" fmla="val 77018"/>
            </a:avLst>
          </a:prstGeom>
          <a:ln w="190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0" name="Rectangle 22">
            <a:extLst>
              <a:ext uri="{FF2B5EF4-FFF2-40B4-BE49-F238E27FC236}">
                <a16:creationId xmlns:a16="http://schemas.microsoft.com/office/drawing/2014/main" id="{3522ED87-E6FE-43B1-B891-772D26E8F5E3}"/>
              </a:ext>
            </a:extLst>
          </p:cNvPr>
          <p:cNvSpPr>
            <a:spLocks noChangeArrowheads="1"/>
          </p:cNvSpPr>
          <p:nvPr/>
        </p:nvSpPr>
        <p:spPr bwMode="auto">
          <a:xfrm>
            <a:off x="6732240" y="4367472"/>
            <a:ext cx="1800200" cy="1191588"/>
          </a:xfrm>
          <a:prstGeom prst="rect">
            <a:avLst/>
          </a:prstGeom>
          <a:solidFill>
            <a:srgbClr val="CCDEEC"/>
          </a:solidFill>
          <a:ln w="9525">
            <a:noFill/>
            <a:miter lim="800000"/>
            <a:headEnd/>
            <a:tailEnd/>
          </a:ln>
        </p:spPr>
        <p:txBody>
          <a:bodyPr wrap="none" tIns="0" bIns="0" anchor="ctr"/>
          <a:lstStyle/>
          <a:p>
            <a:endParaRPr lang="ko-KR" altLang="ko-KR" sz="1000">
              <a:solidFill>
                <a:srgbClr val="000000"/>
              </a:solidFill>
              <a:latin typeface="산돌고딕 M" pitchFamily="18" charset="-127"/>
              <a:ea typeface="산돌고딕 M" pitchFamily="18" charset="-127"/>
            </a:endParaRPr>
          </a:p>
        </p:txBody>
      </p:sp>
      <p:sp>
        <p:nvSpPr>
          <p:cNvPr id="91" name="Rectangle 57">
            <a:extLst>
              <a:ext uri="{FF2B5EF4-FFF2-40B4-BE49-F238E27FC236}">
                <a16:creationId xmlns:a16="http://schemas.microsoft.com/office/drawing/2014/main" id="{256CB3FB-97CC-4B38-9938-59EEA2269D7D}"/>
              </a:ext>
            </a:extLst>
          </p:cNvPr>
          <p:cNvSpPr>
            <a:spLocks noChangeArrowheads="1"/>
          </p:cNvSpPr>
          <p:nvPr/>
        </p:nvSpPr>
        <p:spPr bwMode="auto">
          <a:xfrm>
            <a:off x="6876256" y="4859579"/>
            <a:ext cx="1512167" cy="601325"/>
          </a:xfrm>
          <a:prstGeom prst="rect">
            <a:avLst/>
          </a:prstGeom>
          <a:solidFill>
            <a:schemeClr val="bg1"/>
          </a:solidFill>
          <a:ln w="9525">
            <a:noFill/>
            <a:miter lim="800000"/>
            <a:headEnd/>
            <a:tailEnd/>
          </a:ln>
        </p:spPr>
        <p:txBody>
          <a:bodyPr lIns="0" tIns="0" rIns="0" bIns="0" anchor="ctr"/>
          <a:lstStyle/>
          <a:p>
            <a:pPr marL="171450" indent="-171450">
              <a:spcBef>
                <a:spcPts val="0"/>
              </a:spcBef>
              <a:buFont typeface="Arial" panose="020B0604020202020204" pitchFamily="34" charset="0"/>
              <a:buChar char="•"/>
            </a:pPr>
            <a:r>
              <a:rPr lang="en-US" altLang="ko-KR" sz="1200" dirty="0">
                <a:solidFill>
                  <a:srgbClr val="000000"/>
                </a:solidFill>
                <a:latin typeface="나눔고딕" pitchFamily="50" charset="-127"/>
                <a:ea typeface="나눔고딕" pitchFamily="50" charset="-127"/>
              </a:rPr>
              <a:t> /opt/bin</a:t>
            </a:r>
          </a:p>
          <a:p>
            <a:pPr>
              <a:spcBef>
                <a:spcPts val="0"/>
              </a:spcBef>
            </a:pPr>
            <a:r>
              <a:rPr lang="en-US" altLang="ko-KR" sz="1200" dirty="0">
                <a:solidFill>
                  <a:srgbClr val="000000"/>
                </a:solidFill>
                <a:latin typeface="나눔고딕" pitchFamily="50" charset="-127"/>
                <a:ea typeface="나눔고딕" pitchFamily="50" charset="-127"/>
              </a:rPr>
              <a:t>     backup_inc.sh</a:t>
            </a:r>
          </a:p>
          <a:p>
            <a:pPr>
              <a:spcBef>
                <a:spcPts val="0"/>
              </a:spcBef>
            </a:pPr>
            <a:endParaRPr lang="ko-KR" altLang="en-US" sz="900" dirty="0">
              <a:solidFill>
                <a:srgbClr val="000000"/>
              </a:solidFill>
              <a:latin typeface="나눔고딕" pitchFamily="50" charset="-127"/>
              <a:ea typeface="나눔고딕" pitchFamily="50" charset="-127"/>
            </a:endParaRPr>
          </a:p>
        </p:txBody>
      </p:sp>
      <p:pic>
        <p:nvPicPr>
          <p:cNvPr id="92" name="Picture 3" descr="j0432605[1]">
            <a:extLst>
              <a:ext uri="{FF2B5EF4-FFF2-40B4-BE49-F238E27FC236}">
                <a16:creationId xmlns:a16="http://schemas.microsoft.com/office/drawing/2014/main" id="{F44CA7EB-0BED-4004-BB26-342E3D64809D}"/>
              </a:ext>
            </a:extLst>
          </p:cNvPr>
          <p:cNvPicPr>
            <a:picLocks noChangeAspect="1" noChangeArrowheads="1"/>
          </p:cNvPicPr>
          <p:nvPr/>
        </p:nvPicPr>
        <p:blipFill>
          <a:blip r:embed="rId4" cstate="print"/>
          <a:srcRect/>
          <a:stretch>
            <a:fillRect/>
          </a:stretch>
        </p:blipFill>
        <p:spPr bwMode="auto">
          <a:xfrm>
            <a:off x="7452321" y="4401939"/>
            <a:ext cx="360040" cy="399426"/>
          </a:xfrm>
          <a:prstGeom prst="rect">
            <a:avLst/>
          </a:prstGeom>
          <a:noFill/>
          <a:ln w="9525">
            <a:noFill/>
            <a:miter lim="800000"/>
            <a:headEnd/>
            <a:tailEnd/>
          </a:ln>
        </p:spPr>
      </p:pic>
      <p:cxnSp>
        <p:nvCxnSpPr>
          <p:cNvPr id="94" name="연결선: 꺾임 93">
            <a:extLst>
              <a:ext uri="{FF2B5EF4-FFF2-40B4-BE49-F238E27FC236}">
                <a16:creationId xmlns:a16="http://schemas.microsoft.com/office/drawing/2014/main" id="{7F3F0DE4-0EC5-4E8B-9146-4C45287C34D8}"/>
              </a:ext>
            </a:extLst>
          </p:cNvPr>
          <p:cNvCxnSpPr>
            <a:cxnSpLocks/>
            <a:endCxn id="91" idx="1"/>
          </p:cNvCxnSpPr>
          <p:nvPr/>
        </p:nvCxnSpPr>
        <p:spPr>
          <a:xfrm flipV="1">
            <a:off x="3675119" y="5160242"/>
            <a:ext cx="3201137" cy="344629"/>
          </a:xfrm>
          <a:prstGeom prst="bentConnector3">
            <a:avLst>
              <a:gd name="adj1" fmla="val 76255"/>
            </a:avLst>
          </a:prstGeom>
          <a:ln w="190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Oval 206">
            <a:extLst>
              <a:ext uri="{FF2B5EF4-FFF2-40B4-BE49-F238E27FC236}">
                <a16:creationId xmlns:a16="http://schemas.microsoft.com/office/drawing/2014/main" id="{42960E0D-D693-49E3-8CD5-FEB93B415750}"/>
              </a:ext>
            </a:extLst>
          </p:cNvPr>
          <p:cNvSpPr>
            <a:spLocks noChangeArrowheads="1"/>
          </p:cNvSpPr>
          <p:nvPr/>
        </p:nvSpPr>
        <p:spPr bwMode="auto">
          <a:xfrm>
            <a:off x="416507" y="1611853"/>
            <a:ext cx="217160" cy="176097"/>
          </a:xfrm>
          <a:prstGeom prst="ellipse">
            <a:avLst/>
          </a:prstGeom>
          <a:gradFill rotWithShape="1">
            <a:gsLst>
              <a:gs pos="0">
                <a:srgbClr val="3333CC">
                  <a:gamma/>
                  <a:tint val="75686"/>
                  <a:invGamma/>
                </a:srgbClr>
              </a:gs>
              <a:gs pos="100000">
                <a:srgbClr val="3333CC"/>
              </a:gs>
            </a:gsLst>
            <a:lin ang="5400000" scaled="1"/>
          </a:gradFill>
          <a:ln w="28575" algn="ctr">
            <a:solidFill>
              <a:srgbClr val="FFFFFF"/>
            </a:solidFill>
            <a:round/>
            <a:headEnd/>
            <a:tailEnd/>
          </a:ln>
          <a:effectLst>
            <a:outerShdw dist="35921" dir="2700000" algn="ctr" rotWithShape="0">
              <a:schemeClr val="bg2"/>
            </a:outerShdw>
          </a:effectLst>
        </p:spPr>
        <p:txBody>
          <a:bodyPr lIns="36000" tIns="36000" rIns="36000" bIns="36000" anchor="ctr"/>
          <a:lstStyle/>
          <a:p>
            <a:pPr algn="ctr" latinLnBrk="0"/>
            <a:r>
              <a:rPr lang="en-US" altLang="ko-KR" sz="1200" dirty="0">
                <a:solidFill>
                  <a:srgbClr val="FFFFFF"/>
                </a:solidFill>
                <a:latin typeface="나눔고딕" pitchFamily="50" charset="-127"/>
                <a:ea typeface="나눔고딕" pitchFamily="50" charset="-127"/>
              </a:rPr>
              <a:t>1</a:t>
            </a:r>
          </a:p>
        </p:txBody>
      </p:sp>
      <p:sp>
        <p:nvSpPr>
          <p:cNvPr id="30" name="Oval 206">
            <a:extLst>
              <a:ext uri="{FF2B5EF4-FFF2-40B4-BE49-F238E27FC236}">
                <a16:creationId xmlns:a16="http://schemas.microsoft.com/office/drawing/2014/main" id="{A5B944EE-FF13-4787-875D-7DBC9C4E2F39}"/>
              </a:ext>
            </a:extLst>
          </p:cNvPr>
          <p:cNvSpPr>
            <a:spLocks noChangeArrowheads="1"/>
          </p:cNvSpPr>
          <p:nvPr/>
        </p:nvSpPr>
        <p:spPr bwMode="auto">
          <a:xfrm>
            <a:off x="427002" y="3111787"/>
            <a:ext cx="217160" cy="176097"/>
          </a:xfrm>
          <a:prstGeom prst="ellipse">
            <a:avLst/>
          </a:prstGeom>
          <a:gradFill rotWithShape="1">
            <a:gsLst>
              <a:gs pos="0">
                <a:srgbClr val="3333CC">
                  <a:gamma/>
                  <a:tint val="75686"/>
                  <a:invGamma/>
                </a:srgbClr>
              </a:gs>
              <a:gs pos="100000">
                <a:srgbClr val="3333CC"/>
              </a:gs>
            </a:gsLst>
            <a:lin ang="5400000" scaled="1"/>
          </a:gradFill>
          <a:ln w="28575" algn="ctr">
            <a:solidFill>
              <a:srgbClr val="FFFFFF"/>
            </a:solidFill>
            <a:round/>
            <a:headEnd/>
            <a:tailEnd/>
          </a:ln>
          <a:effectLst>
            <a:outerShdw dist="35921" dir="2700000" algn="ctr" rotWithShape="0">
              <a:schemeClr val="bg2"/>
            </a:outerShdw>
          </a:effectLst>
        </p:spPr>
        <p:txBody>
          <a:bodyPr lIns="36000" tIns="36000" rIns="36000" bIns="36000" anchor="ctr"/>
          <a:lstStyle/>
          <a:p>
            <a:pPr algn="ctr" latinLnBrk="0"/>
            <a:r>
              <a:rPr lang="en-US" altLang="ko-KR" sz="1200" dirty="0">
                <a:solidFill>
                  <a:srgbClr val="FFFFFF"/>
                </a:solidFill>
                <a:latin typeface="나눔고딕" pitchFamily="50" charset="-127"/>
                <a:ea typeface="나눔고딕" pitchFamily="50" charset="-127"/>
              </a:rPr>
              <a:t>2</a:t>
            </a:r>
          </a:p>
        </p:txBody>
      </p:sp>
      <p:sp>
        <p:nvSpPr>
          <p:cNvPr id="31" name="Oval 206">
            <a:extLst>
              <a:ext uri="{FF2B5EF4-FFF2-40B4-BE49-F238E27FC236}">
                <a16:creationId xmlns:a16="http://schemas.microsoft.com/office/drawing/2014/main" id="{32D4F6DC-773A-4FD7-B3D3-0053101E5267}"/>
              </a:ext>
            </a:extLst>
          </p:cNvPr>
          <p:cNvSpPr>
            <a:spLocks noChangeArrowheads="1"/>
          </p:cNvSpPr>
          <p:nvPr/>
        </p:nvSpPr>
        <p:spPr bwMode="auto">
          <a:xfrm>
            <a:off x="413326" y="4718554"/>
            <a:ext cx="217160" cy="176097"/>
          </a:xfrm>
          <a:prstGeom prst="ellipse">
            <a:avLst/>
          </a:prstGeom>
          <a:gradFill rotWithShape="1">
            <a:gsLst>
              <a:gs pos="0">
                <a:srgbClr val="3333CC">
                  <a:gamma/>
                  <a:tint val="75686"/>
                  <a:invGamma/>
                </a:srgbClr>
              </a:gs>
              <a:gs pos="100000">
                <a:srgbClr val="3333CC"/>
              </a:gs>
            </a:gsLst>
            <a:lin ang="5400000" scaled="1"/>
          </a:gradFill>
          <a:ln w="28575" algn="ctr">
            <a:solidFill>
              <a:srgbClr val="FFFFFF"/>
            </a:solidFill>
            <a:round/>
            <a:headEnd/>
            <a:tailEnd/>
          </a:ln>
          <a:effectLst>
            <a:outerShdw dist="35921" dir="2700000" algn="ctr" rotWithShape="0">
              <a:schemeClr val="bg2"/>
            </a:outerShdw>
          </a:effectLst>
        </p:spPr>
        <p:txBody>
          <a:bodyPr lIns="36000" tIns="36000" rIns="36000" bIns="36000" anchor="ctr"/>
          <a:lstStyle/>
          <a:p>
            <a:pPr algn="ctr" latinLnBrk="0"/>
            <a:r>
              <a:rPr lang="en-US" altLang="ko-KR" sz="1200" dirty="0">
                <a:solidFill>
                  <a:srgbClr val="FFFFFF"/>
                </a:solidFill>
                <a:latin typeface="나눔고딕" pitchFamily="50" charset="-127"/>
                <a:ea typeface="나눔고딕" pitchFamily="50" charset="-127"/>
              </a:rPr>
              <a:t>3</a:t>
            </a:r>
          </a:p>
        </p:txBody>
      </p:sp>
    </p:spTree>
    <p:extLst>
      <p:ext uri="{BB962C8B-B14F-4D97-AF65-F5344CB8AC3E}">
        <p14:creationId xmlns:p14="http://schemas.microsoft.com/office/powerpoint/2010/main" val="40597353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2">
            <a:extLst>
              <a:ext uri="{FF2B5EF4-FFF2-40B4-BE49-F238E27FC236}">
                <a16:creationId xmlns:a16="http://schemas.microsoft.com/office/drawing/2014/main" id="{E6E5D3A3-6701-49AA-8AF9-7BD3F6DED253}"/>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7" name="제목 6">
            <a:extLst>
              <a:ext uri="{FF2B5EF4-FFF2-40B4-BE49-F238E27FC236}">
                <a16:creationId xmlns:a16="http://schemas.microsoft.com/office/drawing/2014/main" id="{5EC99766-0587-42EB-974B-17ED6B4CF41A}"/>
              </a:ext>
            </a:extLst>
          </p:cNvPr>
          <p:cNvSpPr>
            <a:spLocks noGrp="1"/>
          </p:cNvSpPr>
          <p:nvPr>
            <p:ph type="title"/>
          </p:nvPr>
        </p:nvSpPr>
        <p:spPr>
          <a:xfrm>
            <a:off x="755576" y="260648"/>
            <a:ext cx="8135312" cy="346050"/>
          </a:xfrm>
        </p:spPr>
        <p:txBody>
          <a:bodyPr/>
          <a:lstStyle/>
          <a:p>
            <a:r>
              <a:rPr lang="en-US" altLang="ko-KR" sz="2000" dirty="0">
                <a:latin typeface="+mj-ea"/>
              </a:rPr>
              <a:t>9. </a:t>
            </a:r>
            <a:r>
              <a:rPr lang="ko-KR" altLang="en-US" sz="2000" dirty="0">
                <a:latin typeface="+mj-ea"/>
              </a:rPr>
              <a:t>시계열 데이터베이스 백업 </a:t>
            </a:r>
            <a:r>
              <a:rPr lang="en-US" altLang="ko-KR" sz="2000" dirty="0">
                <a:latin typeface="+mj-ea"/>
              </a:rPr>
              <a:t>(3/3)</a:t>
            </a:r>
            <a:r>
              <a:rPr lang="ko-KR" altLang="en-US" sz="2000" dirty="0">
                <a:latin typeface="+mj-ea"/>
              </a:rPr>
              <a:t> </a:t>
            </a:r>
            <a:r>
              <a:rPr lang="en-US" altLang="ko-KR" sz="2000" dirty="0">
                <a:latin typeface="+mj-ea"/>
              </a:rPr>
              <a:t>– </a:t>
            </a:r>
            <a:r>
              <a:rPr lang="ko-KR" altLang="en-US" sz="2000" dirty="0">
                <a:latin typeface="+mj-ea"/>
              </a:rPr>
              <a:t>예시</a:t>
            </a:r>
          </a:p>
        </p:txBody>
      </p:sp>
      <p:pic>
        <p:nvPicPr>
          <p:cNvPr id="3" name="그림 2">
            <a:extLst>
              <a:ext uri="{FF2B5EF4-FFF2-40B4-BE49-F238E27FC236}">
                <a16:creationId xmlns:a16="http://schemas.microsoft.com/office/drawing/2014/main" id="{62207CFB-0660-4099-923B-69DD059631CF}"/>
              </a:ext>
            </a:extLst>
          </p:cNvPr>
          <p:cNvPicPr>
            <a:picLocks noChangeAspect="1"/>
          </p:cNvPicPr>
          <p:nvPr/>
        </p:nvPicPr>
        <p:blipFill>
          <a:blip r:embed="rId3"/>
          <a:stretch>
            <a:fillRect/>
          </a:stretch>
        </p:blipFill>
        <p:spPr>
          <a:xfrm>
            <a:off x="1907704" y="1523045"/>
            <a:ext cx="5210175" cy="4171950"/>
          </a:xfrm>
          <a:prstGeom prst="rect">
            <a:avLst/>
          </a:prstGeom>
        </p:spPr>
      </p:pic>
      <p:sp>
        <p:nvSpPr>
          <p:cNvPr id="10" name="직사각형 9">
            <a:extLst>
              <a:ext uri="{FF2B5EF4-FFF2-40B4-BE49-F238E27FC236}">
                <a16:creationId xmlns:a16="http://schemas.microsoft.com/office/drawing/2014/main" id="{4DE544EB-3337-47EA-B55E-A05A181EADDB}"/>
              </a:ext>
            </a:extLst>
          </p:cNvPr>
          <p:cNvSpPr/>
          <p:nvPr/>
        </p:nvSpPr>
        <p:spPr>
          <a:xfrm>
            <a:off x="2627784" y="5072406"/>
            <a:ext cx="484601" cy="216024"/>
          </a:xfrm>
          <a:prstGeom prst="rect">
            <a:avLst/>
          </a:prstGeom>
          <a:noFill/>
          <a:ln>
            <a:solidFill>
              <a:schemeClr val="accent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직사각형 52">
            <a:extLst>
              <a:ext uri="{FF2B5EF4-FFF2-40B4-BE49-F238E27FC236}">
                <a16:creationId xmlns:a16="http://schemas.microsoft.com/office/drawing/2014/main" id="{64CCBE48-A8E3-446A-921C-E21849BAA3BF}"/>
              </a:ext>
            </a:extLst>
          </p:cNvPr>
          <p:cNvSpPr/>
          <p:nvPr/>
        </p:nvSpPr>
        <p:spPr>
          <a:xfrm>
            <a:off x="2612525" y="2341853"/>
            <a:ext cx="484601" cy="216024"/>
          </a:xfrm>
          <a:prstGeom prst="rect">
            <a:avLst/>
          </a:prstGeom>
          <a:noFill/>
          <a:ln>
            <a:solidFill>
              <a:srgbClr val="FF0000"/>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335D0112-8F59-4939-8852-61CDB007B35C}"/>
              </a:ext>
            </a:extLst>
          </p:cNvPr>
          <p:cNvSpPr txBox="1"/>
          <p:nvPr/>
        </p:nvSpPr>
        <p:spPr>
          <a:xfrm>
            <a:off x="3097126" y="2276872"/>
            <a:ext cx="1077539" cy="338554"/>
          </a:xfrm>
          <a:prstGeom prst="rect">
            <a:avLst/>
          </a:prstGeom>
          <a:noFill/>
        </p:spPr>
        <p:txBody>
          <a:bodyPr wrap="none" rtlCol="0">
            <a:spAutoFit/>
          </a:bodyPr>
          <a:lstStyle/>
          <a:p>
            <a:r>
              <a:rPr lang="ko-KR" altLang="en-US" sz="1600" dirty="0">
                <a:solidFill>
                  <a:srgbClr val="FF0000"/>
                </a:solidFill>
              </a:rPr>
              <a:t>전체</a:t>
            </a:r>
            <a:r>
              <a:rPr lang="en-US" altLang="ko-KR" sz="1600" dirty="0">
                <a:solidFill>
                  <a:srgbClr val="FF0000"/>
                </a:solidFill>
              </a:rPr>
              <a:t> </a:t>
            </a:r>
            <a:r>
              <a:rPr lang="ko-KR" altLang="en-US" sz="1600" dirty="0">
                <a:solidFill>
                  <a:srgbClr val="FF0000"/>
                </a:solidFill>
              </a:rPr>
              <a:t>백업</a:t>
            </a:r>
          </a:p>
        </p:txBody>
      </p:sp>
      <p:sp>
        <p:nvSpPr>
          <p:cNvPr id="54" name="TextBox 53">
            <a:extLst>
              <a:ext uri="{FF2B5EF4-FFF2-40B4-BE49-F238E27FC236}">
                <a16:creationId xmlns:a16="http://schemas.microsoft.com/office/drawing/2014/main" id="{92E678ED-752E-4E18-A764-7611DC6D2CCA}"/>
              </a:ext>
            </a:extLst>
          </p:cNvPr>
          <p:cNvSpPr txBox="1"/>
          <p:nvPr/>
        </p:nvSpPr>
        <p:spPr>
          <a:xfrm>
            <a:off x="3112386" y="5015207"/>
            <a:ext cx="1077539" cy="338554"/>
          </a:xfrm>
          <a:prstGeom prst="rect">
            <a:avLst/>
          </a:prstGeom>
          <a:noFill/>
        </p:spPr>
        <p:txBody>
          <a:bodyPr wrap="none" rtlCol="0">
            <a:spAutoFit/>
          </a:bodyPr>
          <a:lstStyle/>
          <a:p>
            <a:r>
              <a:rPr lang="ko-KR" altLang="en-US" sz="1600" dirty="0">
                <a:solidFill>
                  <a:srgbClr val="FF0000"/>
                </a:solidFill>
              </a:rPr>
              <a:t>증분</a:t>
            </a:r>
            <a:r>
              <a:rPr lang="en-US" altLang="ko-KR" sz="1600" dirty="0">
                <a:solidFill>
                  <a:srgbClr val="FF0000"/>
                </a:solidFill>
              </a:rPr>
              <a:t> </a:t>
            </a:r>
            <a:r>
              <a:rPr lang="ko-KR" altLang="en-US" sz="1600" dirty="0">
                <a:solidFill>
                  <a:srgbClr val="FF0000"/>
                </a:solidFill>
              </a:rPr>
              <a:t>백업</a:t>
            </a:r>
          </a:p>
        </p:txBody>
      </p:sp>
    </p:spTree>
    <p:extLst>
      <p:ext uri="{BB962C8B-B14F-4D97-AF65-F5344CB8AC3E}">
        <p14:creationId xmlns:p14="http://schemas.microsoft.com/office/powerpoint/2010/main" val="15251446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6">
            <a:extLst>
              <a:ext uri="{FF2B5EF4-FFF2-40B4-BE49-F238E27FC236}">
                <a16:creationId xmlns:a16="http://schemas.microsoft.com/office/drawing/2014/main" id="{F8CE44A1-00A7-45F7-8EB6-F1980767AFCB}"/>
              </a:ext>
            </a:extLst>
          </p:cNvPr>
          <p:cNvSpPr txBox="1">
            <a:spLocks/>
          </p:cNvSpPr>
          <p:nvPr/>
        </p:nvSpPr>
        <p:spPr>
          <a:xfrm>
            <a:off x="0" y="2204864"/>
            <a:ext cx="9144000" cy="528053"/>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ctr"/>
            <a:r>
              <a:rPr lang="en-US" altLang="ko-KR" sz="2800" dirty="0">
                <a:latin typeface="+mj-ea"/>
              </a:rPr>
              <a:t>10. </a:t>
            </a:r>
            <a:r>
              <a:rPr lang="ko-KR" altLang="en-US" sz="2800" dirty="0">
                <a:latin typeface="+mj-ea"/>
              </a:rPr>
              <a:t>시계열 데이터 </a:t>
            </a:r>
            <a:r>
              <a:rPr lang="ko-KR" altLang="en-US" sz="2800" dirty="0" err="1">
                <a:latin typeface="+mj-ea"/>
              </a:rPr>
              <a:t>대쉬보드</a:t>
            </a:r>
            <a:r>
              <a:rPr lang="ko-KR" altLang="en-US" sz="2800" dirty="0">
                <a:latin typeface="+mj-ea"/>
              </a:rPr>
              <a:t> 활용</a:t>
            </a:r>
            <a:endParaRPr lang="ko-KR" altLang="en-US" dirty="0">
              <a:solidFill>
                <a:srgbClr val="0070C0"/>
              </a:solidFill>
              <a:latin typeface="+mj-ea"/>
            </a:endParaRPr>
          </a:p>
        </p:txBody>
      </p:sp>
      <p:sp>
        <p:nvSpPr>
          <p:cNvPr id="4" name="제목 6">
            <a:extLst>
              <a:ext uri="{FF2B5EF4-FFF2-40B4-BE49-F238E27FC236}">
                <a16:creationId xmlns:a16="http://schemas.microsoft.com/office/drawing/2014/main" id="{71EC7E52-13E8-491F-B774-7115FE1B7858}"/>
              </a:ext>
            </a:extLst>
          </p:cNvPr>
          <p:cNvSpPr txBox="1">
            <a:spLocks/>
          </p:cNvSpPr>
          <p:nvPr/>
        </p:nvSpPr>
        <p:spPr>
          <a:xfrm>
            <a:off x="0" y="0"/>
            <a:ext cx="9143767" cy="620688"/>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r"/>
            <a:r>
              <a:rPr lang="en-US" altLang="ko-KR" sz="1800" dirty="0">
                <a:solidFill>
                  <a:schemeClr val="accent1">
                    <a:lumMod val="40000"/>
                    <a:lumOff val="60000"/>
                  </a:schemeClr>
                </a:solidFill>
                <a:latin typeface="+mj-ea"/>
              </a:rPr>
              <a:t>AAS</a:t>
            </a:r>
            <a:r>
              <a:rPr lang="ko-KR" altLang="en-US" sz="1800" dirty="0">
                <a:solidFill>
                  <a:schemeClr val="accent1">
                    <a:lumMod val="40000"/>
                    <a:lumOff val="60000"/>
                  </a:schemeClr>
                </a:solidFill>
                <a:latin typeface="+mj-ea"/>
              </a:rPr>
              <a:t> 기반 데이터 수집</a:t>
            </a:r>
            <a:r>
              <a:rPr lang="en-US" altLang="ko-KR" sz="1800" dirty="0">
                <a:solidFill>
                  <a:schemeClr val="accent1">
                    <a:lumMod val="40000"/>
                    <a:lumOff val="60000"/>
                  </a:schemeClr>
                </a:solidFill>
                <a:latin typeface="+mj-ea"/>
              </a:rPr>
              <a:t>/</a:t>
            </a:r>
            <a:r>
              <a:rPr lang="ko-KR" altLang="en-US" sz="1800" dirty="0">
                <a:solidFill>
                  <a:schemeClr val="accent1">
                    <a:lumMod val="40000"/>
                    <a:lumOff val="60000"/>
                  </a:schemeClr>
                </a:solidFill>
                <a:latin typeface="+mj-ea"/>
              </a:rPr>
              <a:t>저장 솔루션</a:t>
            </a:r>
            <a:br>
              <a:rPr lang="en-US" altLang="ko-KR" sz="1800" dirty="0">
                <a:solidFill>
                  <a:schemeClr val="accent1">
                    <a:lumMod val="40000"/>
                    <a:lumOff val="60000"/>
                  </a:schemeClr>
                </a:solidFill>
                <a:latin typeface="+mj-ea"/>
              </a:rPr>
            </a:br>
            <a:r>
              <a:rPr lang="ko-KR" altLang="en-US" sz="1800" dirty="0">
                <a:solidFill>
                  <a:schemeClr val="accent1">
                    <a:lumMod val="40000"/>
                    <a:lumOff val="60000"/>
                  </a:schemeClr>
                </a:solidFill>
                <a:latin typeface="+mj-ea"/>
              </a:rPr>
              <a:t>클라우드 플랫폼의 구성 및 데이터 활용</a:t>
            </a:r>
          </a:p>
        </p:txBody>
      </p:sp>
    </p:spTree>
    <p:extLst>
      <p:ext uri="{BB962C8B-B14F-4D97-AF65-F5344CB8AC3E}">
        <p14:creationId xmlns:p14="http://schemas.microsoft.com/office/powerpoint/2010/main" val="16249381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t>- </a:t>
            </a:r>
            <a:r>
              <a:rPr kumimoji="1" lang="ko-KR" altLang="en-US" sz="2000" dirty="0"/>
              <a:t>개요</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1164614"/>
          </a:xfrm>
          <a:prstGeom prst="rect">
            <a:avLst/>
          </a:prstGeom>
          <a:noFill/>
        </p:spPr>
        <p:txBody>
          <a:bodyPr wrap="square" rtlCol="0">
            <a:spAutoFit/>
          </a:bodyPr>
          <a:lstStyle/>
          <a:p>
            <a:pPr marL="228600" indent="-228600">
              <a:lnSpc>
                <a:spcPct val="150000"/>
              </a:lnSpc>
              <a:buFont typeface="Arial" panose="020B0604020202020204" pitchFamily="34" charset="0"/>
              <a:buChar char="•"/>
            </a:pPr>
            <a:r>
              <a:rPr lang="en-US" altLang="ko-KR" sz="1200" b="1" dirty="0">
                <a:latin typeface="+mn-ea"/>
              </a:rPr>
              <a:t>Grafana: AAS </a:t>
            </a:r>
            <a:r>
              <a:rPr lang="ko-KR" altLang="en-US" sz="1200" b="1" dirty="0">
                <a:latin typeface="+mn-ea"/>
              </a:rPr>
              <a:t>기반 시계열 데이터 분석을 위한 프레임워크</a:t>
            </a:r>
            <a:endParaRPr lang="en-US" altLang="ko-KR" sz="1200" b="1" dirty="0">
              <a:latin typeface="+mn-ea"/>
            </a:endParaRPr>
          </a:p>
          <a:p>
            <a:pPr marL="228600" indent="-228600">
              <a:lnSpc>
                <a:spcPct val="150000"/>
              </a:lnSpc>
              <a:buFont typeface="Arial" panose="020B0604020202020204" pitchFamily="34" charset="0"/>
              <a:buChar char="•"/>
            </a:pPr>
            <a:r>
              <a:rPr lang="ko-KR" altLang="en-US" sz="1200" b="1" dirty="0">
                <a:latin typeface="+mn-ea"/>
              </a:rPr>
              <a:t>수집된 데이터를 시각화하기 위한 </a:t>
            </a:r>
            <a:r>
              <a:rPr lang="en-US" altLang="ko-KR" sz="1200" b="1" dirty="0">
                <a:latin typeface="+mn-ea"/>
              </a:rPr>
              <a:t>2D </a:t>
            </a:r>
            <a:r>
              <a:rPr lang="ko-KR" altLang="en-US" sz="1200" b="1" dirty="0">
                <a:latin typeface="+mn-ea"/>
              </a:rPr>
              <a:t>그래픽 스타일의 웹 기반 화면</a:t>
            </a:r>
          </a:p>
          <a:p>
            <a:pPr marL="228600" indent="-228600">
              <a:lnSpc>
                <a:spcPct val="150000"/>
              </a:lnSpc>
              <a:buFont typeface="Arial" panose="020B0604020202020204" pitchFamily="34" charset="0"/>
              <a:buChar char="•"/>
            </a:pPr>
            <a:r>
              <a:rPr lang="ko-KR" altLang="en-US" sz="1200" b="1" dirty="0">
                <a:latin typeface="+mn-ea"/>
              </a:rPr>
              <a:t>실시간 데이터 화면</a:t>
            </a:r>
            <a:r>
              <a:rPr lang="en-US" altLang="ko-KR" sz="1200" b="1" dirty="0">
                <a:latin typeface="+mn-ea"/>
              </a:rPr>
              <a:t>, </a:t>
            </a:r>
            <a:r>
              <a:rPr lang="ko-KR" altLang="en-US" sz="1200" b="1" dirty="0">
                <a:latin typeface="+mn-ea"/>
              </a:rPr>
              <a:t>이력 데이터 조회 화면 제공</a:t>
            </a:r>
            <a:endParaRPr lang="en-US" altLang="ko-KR" sz="1200" b="1" dirty="0">
              <a:latin typeface="+mn-ea"/>
            </a:endParaRPr>
          </a:p>
          <a:p>
            <a:pPr marL="228600" indent="-228600">
              <a:lnSpc>
                <a:spcPct val="150000"/>
              </a:lnSpc>
              <a:buFont typeface="Arial" panose="020B0604020202020204" pitchFamily="34" charset="0"/>
              <a:buChar char="•"/>
            </a:pPr>
            <a:r>
              <a:rPr lang="ko-KR" altLang="en-US" sz="1200" b="1" dirty="0">
                <a:latin typeface="+mn-ea"/>
              </a:rPr>
              <a:t>문서 링크 </a:t>
            </a:r>
            <a:r>
              <a:rPr lang="en-US" altLang="ko-KR" sz="1200" b="1" dirty="0">
                <a:latin typeface="+mn-ea"/>
              </a:rPr>
              <a:t>: https://grafana.com/docs/grafana/latest/</a:t>
            </a:r>
            <a:endParaRPr lang="ko-KR" altLang="en-US" sz="1200" b="1" dirty="0">
              <a:latin typeface="+mn-ea"/>
            </a:endParaRPr>
          </a:p>
        </p:txBody>
      </p:sp>
      <p:pic>
        <p:nvPicPr>
          <p:cNvPr id="7" name="그림 6">
            <a:extLst>
              <a:ext uri="{FF2B5EF4-FFF2-40B4-BE49-F238E27FC236}">
                <a16:creationId xmlns:a16="http://schemas.microsoft.com/office/drawing/2014/main" id="{861131B6-CA69-487F-B644-1E513B7E0812}"/>
              </a:ext>
            </a:extLst>
          </p:cNvPr>
          <p:cNvPicPr>
            <a:picLocks noChangeAspect="1"/>
          </p:cNvPicPr>
          <p:nvPr/>
        </p:nvPicPr>
        <p:blipFill>
          <a:blip r:embed="rId2"/>
          <a:stretch>
            <a:fillRect/>
          </a:stretch>
        </p:blipFill>
        <p:spPr>
          <a:xfrm>
            <a:off x="2195736" y="2420888"/>
            <a:ext cx="4894850" cy="2179861"/>
          </a:xfrm>
          <a:prstGeom prst="rect">
            <a:avLst/>
          </a:prstGeom>
        </p:spPr>
      </p:pic>
      <p:sp>
        <p:nvSpPr>
          <p:cNvPr id="8" name="모서리가 둥근 직사각형 6">
            <a:extLst>
              <a:ext uri="{FF2B5EF4-FFF2-40B4-BE49-F238E27FC236}">
                <a16:creationId xmlns:a16="http://schemas.microsoft.com/office/drawing/2014/main" id="{EF222F4D-1828-44E1-8393-6142E1BE968F}"/>
              </a:ext>
            </a:extLst>
          </p:cNvPr>
          <p:cNvSpPr/>
          <p:nvPr/>
        </p:nvSpPr>
        <p:spPr>
          <a:xfrm>
            <a:off x="2698945" y="5254802"/>
            <a:ext cx="3888432" cy="756084"/>
          </a:xfrm>
          <a:prstGeom prst="roundRect">
            <a:avLst>
              <a:gd name="adj" fmla="val 9948"/>
            </a:avLst>
          </a:prstGeom>
          <a:solidFill>
            <a:schemeClr val="accent5">
              <a:lumMod val="40000"/>
              <a:lumOff val="60000"/>
            </a:schemeClr>
          </a:solidFill>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dirty="0"/>
          </a:p>
          <a:p>
            <a:pPr algn="ctr"/>
            <a:r>
              <a:rPr lang="ko-KR" altLang="en-US" sz="1400" b="1" dirty="0">
                <a:solidFill>
                  <a:schemeClr val="accent5"/>
                </a:solidFill>
              </a:rPr>
              <a:t>데이터 수집 에이전트</a:t>
            </a:r>
          </a:p>
        </p:txBody>
      </p:sp>
      <p:sp>
        <p:nvSpPr>
          <p:cNvPr id="9" name="순서도: 자기 디스크 8">
            <a:extLst>
              <a:ext uri="{FF2B5EF4-FFF2-40B4-BE49-F238E27FC236}">
                <a16:creationId xmlns:a16="http://schemas.microsoft.com/office/drawing/2014/main" id="{EC3C6BB6-974F-4AC6-A65A-AFBAE888A675}"/>
              </a:ext>
            </a:extLst>
          </p:cNvPr>
          <p:cNvSpPr/>
          <p:nvPr/>
        </p:nvSpPr>
        <p:spPr>
          <a:xfrm>
            <a:off x="3815069" y="4845562"/>
            <a:ext cx="1656184" cy="720087"/>
          </a:xfrm>
          <a:prstGeom prst="flowChartMagneticDisk">
            <a:avLst/>
          </a:prstGeom>
          <a:solidFill>
            <a:schemeClr val="accent6">
              <a:lumMod val="60000"/>
              <a:lumOff val="40000"/>
            </a:schemeClr>
          </a:solidFill>
          <a:ln>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b="1" dirty="0" err="1">
                <a:solidFill>
                  <a:schemeClr val="accent6">
                    <a:lumMod val="50000"/>
                  </a:schemeClr>
                </a:solidFill>
              </a:rPr>
              <a:t>시계열</a:t>
            </a:r>
            <a:r>
              <a:rPr lang="ko-KR" altLang="en-US" sz="1400" b="1" dirty="0">
                <a:solidFill>
                  <a:schemeClr val="accent6">
                    <a:lumMod val="50000"/>
                  </a:schemeClr>
                </a:solidFill>
              </a:rPr>
              <a:t> </a:t>
            </a:r>
            <a:r>
              <a:rPr lang="en-US" altLang="ko-KR" sz="1400" b="1" dirty="0">
                <a:solidFill>
                  <a:schemeClr val="accent6">
                    <a:lumMod val="50000"/>
                  </a:schemeClr>
                </a:solidFill>
              </a:rPr>
              <a:t>DB</a:t>
            </a:r>
            <a:endParaRPr lang="ko-KR" altLang="en-US" sz="1400" b="1" dirty="0">
              <a:solidFill>
                <a:schemeClr val="accent6">
                  <a:lumMod val="50000"/>
                </a:schemeClr>
              </a:solidFill>
            </a:endParaRPr>
          </a:p>
        </p:txBody>
      </p:sp>
      <p:sp>
        <p:nvSpPr>
          <p:cNvPr id="10" name="위쪽 화살표 9">
            <a:extLst>
              <a:ext uri="{FF2B5EF4-FFF2-40B4-BE49-F238E27FC236}">
                <a16:creationId xmlns:a16="http://schemas.microsoft.com/office/drawing/2014/main" id="{2A20F1F5-C4AF-418E-9B63-0D95BD28EC95}"/>
              </a:ext>
            </a:extLst>
          </p:cNvPr>
          <p:cNvSpPr/>
          <p:nvPr/>
        </p:nvSpPr>
        <p:spPr>
          <a:xfrm>
            <a:off x="4463141" y="4605087"/>
            <a:ext cx="360040" cy="373030"/>
          </a:xfrm>
          <a:prstGeom prst="upArrow">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4708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a:t>
            </a:r>
            <a:r>
              <a:rPr lang="en-US" altLang="ko-KR" sz="2000" dirty="0">
                <a:latin typeface="+mj-ea"/>
              </a:rPr>
              <a:t> </a:t>
            </a:r>
            <a:r>
              <a:rPr lang="ko-KR" altLang="en-US" sz="2000" dirty="0">
                <a:latin typeface="+mj-ea"/>
              </a:rPr>
              <a:t>인스턴스 생성 </a:t>
            </a:r>
            <a:r>
              <a:rPr lang="en-US" altLang="ko-KR" sz="2000" dirty="0">
                <a:latin typeface="+mj-ea"/>
              </a:rPr>
              <a:t>(2/17)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610616"/>
          </a:xfrm>
          <a:prstGeom prst="rect">
            <a:avLst/>
          </a:prstGeom>
          <a:noFill/>
        </p:spPr>
        <p:txBody>
          <a:bodyPr wrap="square" rtlCol="0">
            <a:spAutoFit/>
          </a:bodyPr>
          <a:lstStyle/>
          <a:p>
            <a:pPr marL="228600" indent="-228600">
              <a:lnSpc>
                <a:spcPct val="150000"/>
              </a:lnSpc>
              <a:buAutoNum type="arabicParenR"/>
            </a:pPr>
            <a:r>
              <a:rPr lang="en-US" altLang="ko-KR" sz="1200" b="1" dirty="0">
                <a:latin typeface="+mn-ea"/>
              </a:rPr>
              <a:t>TOAST </a:t>
            </a:r>
            <a:r>
              <a:rPr lang="ko-KR" altLang="en-US" sz="1200" b="1" dirty="0">
                <a:latin typeface="+mn-ea"/>
              </a:rPr>
              <a:t>콘솔 접속</a:t>
            </a:r>
            <a:endParaRPr lang="en-US" altLang="ko-KR" sz="1200" b="1" dirty="0">
              <a:latin typeface="+mn-ea"/>
            </a:endParaRPr>
          </a:p>
          <a:p>
            <a:pPr marL="628650" lvl="1" indent="-171450">
              <a:lnSpc>
                <a:spcPct val="150000"/>
              </a:lnSpc>
              <a:buFont typeface="Arial" panose="020B0604020202020204" pitchFamily="34" charset="0"/>
              <a:buChar char="•"/>
            </a:pPr>
            <a:r>
              <a:rPr lang="ko-KR" altLang="en-US" sz="1200" dirty="0">
                <a:latin typeface="+mn-ea"/>
              </a:rPr>
              <a:t>    크롬 웹 브라우저에서 </a:t>
            </a:r>
            <a:r>
              <a:rPr lang="en-US" altLang="ko-KR" sz="1200" dirty="0">
                <a:latin typeface="+mn-ea"/>
              </a:rPr>
              <a:t>TOAST Console </a:t>
            </a:r>
            <a:r>
              <a:rPr lang="ko-KR" altLang="en-US" sz="1200" dirty="0">
                <a:latin typeface="+mn-ea"/>
              </a:rPr>
              <a:t>접속 </a:t>
            </a:r>
            <a:r>
              <a:rPr lang="en-US" altLang="ko-KR" sz="1200" dirty="0">
                <a:latin typeface="+mn-ea"/>
              </a:rPr>
              <a:t>(https://console.toast.com)</a:t>
            </a:r>
          </a:p>
        </p:txBody>
      </p:sp>
      <p:pic>
        <p:nvPicPr>
          <p:cNvPr id="3" name="그림 2">
            <a:extLst>
              <a:ext uri="{FF2B5EF4-FFF2-40B4-BE49-F238E27FC236}">
                <a16:creationId xmlns:a16="http://schemas.microsoft.com/office/drawing/2014/main" id="{C0254B5E-98BE-42C3-88E5-5947D8C33B3C}"/>
              </a:ext>
            </a:extLst>
          </p:cNvPr>
          <p:cNvPicPr>
            <a:picLocks noChangeAspect="1"/>
          </p:cNvPicPr>
          <p:nvPr/>
        </p:nvPicPr>
        <p:blipFill>
          <a:blip r:embed="rId2"/>
          <a:stretch>
            <a:fillRect/>
          </a:stretch>
        </p:blipFill>
        <p:spPr>
          <a:xfrm>
            <a:off x="2969822" y="2492896"/>
            <a:ext cx="3348372" cy="27812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95726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AutoShape 2">
            <a:extLst>
              <a:ext uri="{FF2B5EF4-FFF2-40B4-BE49-F238E27FC236}">
                <a16:creationId xmlns:a16="http://schemas.microsoft.com/office/drawing/2014/main" id="{E71DF881-C9F3-4B14-A26F-2AF0741DFA9F}"/>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7" name="AutoShape 5">
            <a:extLst>
              <a:ext uri="{FF2B5EF4-FFF2-40B4-BE49-F238E27FC236}">
                <a16:creationId xmlns:a16="http://schemas.microsoft.com/office/drawing/2014/main" id="{06527A18-71BA-4976-82ED-A04E88068B44}"/>
              </a:ext>
            </a:extLst>
          </p:cNvPr>
          <p:cNvSpPr>
            <a:spLocks noChangeArrowheads="1"/>
          </p:cNvSpPr>
          <p:nvPr/>
        </p:nvSpPr>
        <p:spPr bwMode="auto">
          <a:xfrm>
            <a:off x="828867" y="1753198"/>
            <a:ext cx="1620501" cy="445054"/>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en-US" altLang="ko-KR" sz="1000" dirty="0">
                <a:solidFill>
                  <a:schemeClr val="bg1"/>
                </a:solidFill>
                <a:latin typeface="나눔고딕 ExtraBold" pitchFamily="50" charset="-127"/>
                <a:ea typeface="나눔고딕 ExtraBold" pitchFamily="50" charset="-127"/>
              </a:rPr>
              <a:t>CLOUD MANAGER</a:t>
            </a:r>
          </a:p>
          <a:p>
            <a:pPr marL="190500" indent="-190500" algn="ctr"/>
            <a:r>
              <a:rPr lang="ko-KR" altLang="en-US" sz="1000" dirty="0">
                <a:solidFill>
                  <a:schemeClr val="bg1"/>
                </a:solidFill>
                <a:latin typeface="나눔고딕 ExtraBold" pitchFamily="50" charset="-127"/>
                <a:ea typeface="나눔고딕 ExtraBold" pitchFamily="50" charset="-127"/>
              </a:rPr>
              <a:t>웹 접속 및 로그인</a:t>
            </a:r>
          </a:p>
        </p:txBody>
      </p:sp>
      <p:sp>
        <p:nvSpPr>
          <p:cNvPr id="8" name="AutoShape 5">
            <a:extLst>
              <a:ext uri="{FF2B5EF4-FFF2-40B4-BE49-F238E27FC236}">
                <a16:creationId xmlns:a16="http://schemas.microsoft.com/office/drawing/2014/main" id="{E861DAC9-7A83-412D-A77A-A3DF4A5D3C52}"/>
              </a:ext>
            </a:extLst>
          </p:cNvPr>
          <p:cNvSpPr>
            <a:spLocks noChangeArrowheads="1"/>
          </p:cNvSpPr>
          <p:nvPr/>
        </p:nvSpPr>
        <p:spPr bwMode="auto">
          <a:xfrm>
            <a:off x="3813033" y="1852157"/>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en-US" altLang="ko-KR" sz="1000" dirty="0">
                <a:solidFill>
                  <a:schemeClr val="bg1"/>
                </a:solidFill>
              </a:rPr>
              <a:t>GRAFANA </a:t>
            </a:r>
            <a:r>
              <a:rPr lang="ko-KR" altLang="en-US" sz="1000" dirty="0">
                <a:solidFill>
                  <a:schemeClr val="bg1"/>
                </a:solidFill>
              </a:rPr>
              <a:t>설치</a:t>
            </a:r>
            <a:endParaRPr lang="ko-KR" altLang="en-US" sz="1000" dirty="0">
              <a:solidFill>
                <a:schemeClr val="bg1"/>
              </a:solidFill>
              <a:latin typeface="나눔고딕 ExtraBold" pitchFamily="50" charset="-127"/>
              <a:ea typeface="나눔고딕 ExtraBold" pitchFamily="50" charset="-127"/>
            </a:endParaRPr>
          </a:p>
        </p:txBody>
      </p:sp>
      <p:cxnSp>
        <p:nvCxnSpPr>
          <p:cNvPr id="9" name="AutoShape 14">
            <a:extLst>
              <a:ext uri="{FF2B5EF4-FFF2-40B4-BE49-F238E27FC236}">
                <a16:creationId xmlns:a16="http://schemas.microsoft.com/office/drawing/2014/main" id="{E03D1F55-52DA-4595-BB77-CA196A92ACBB}"/>
              </a:ext>
            </a:extLst>
          </p:cNvPr>
          <p:cNvCxnSpPr>
            <a:cxnSpLocks noChangeShapeType="1"/>
            <a:stCxn id="7" idx="3"/>
            <a:endCxn id="8" idx="1"/>
          </p:cNvCxnSpPr>
          <p:nvPr/>
        </p:nvCxnSpPr>
        <p:spPr bwMode="auto">
          <a:xfrm>
            <a:off x="2449368" y="1975725"/>
            <a:ext cx="1363665" cy="963"/>
          </a:xfrm>
          <a:prstGeom prst="straightConnector1">
            <a:avLst/>
          </a:prstGeom>
          <a:noFill/>
          <a:ln w="9525">
            <a:solidFill>
              <a:srgbClr val="808080"/>
            </a:solidFill>
            <a:prstDash val="dash"/>
            <a:round/>
            <a:headEnd/>
            <a:tailEnd type="triangle" w="med" len="med"/>
          </a:ln>
        </p:spPr>
      </p:cxnSp>
      <p:sp>
        <p:nvSpPr>
          <p:cNvPr id="11" name="AutoShape 5">
            <a:extLst>
              <a:ext uri="{FF2B5EF4-FFF2-40B4-BE49-F238E27FC236}">
                <a16:creationId xmlns:a16="http://schemas.microsoft.com/office/drawing/2014/main" id="{240C26D9-7DBC-472D-9644-4F8D4F88E420}"/>
              </a:ext>
            </a:extLst>
          </p:cNvPr>
          <p:cNvSpPr>
            <a:spLocks noChangeArrowheads="1"/>
          </p:cNvSpPr>
          <p:nvPr/>
        </p:nvSpPr>
        <p:spPr bwMode="auto">
          <a:xfrm>
            <a:off x="971600" y="2742717"/>
            <a:ext cx="1335033" cy="440459"/>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en-US" altLang="ko-KR" sz="1000" dirty="0">
                <a:solidFill>
                  <a:schemeClr val="bg1"/>
                </a:solidFill>
              </a:rPr>
              <a:t>GRAFANA</a:t>
            </a:r>
          </a:p>
          <a:p>
            <a:pPr marL="190500" indent="-190500" algn="ctr"/>
            <a:r>
              <a:rPr lang="ko-KR" altLang="en-US" sz="1000" dirty="0">
                <a:solidFill>
                  <a:schemeClr val="bg1"/>
                </a:solidFill>
              </a:rPr>
              <a:t>접속 및 로그인</a:t>
            </a:r>
            <a:endParaRPr lang="ko-KR" altLang="en-US" sz="1000" dirty="0">
              <a:solidFill>
                <a:schemeClr val="bg1"/>
              </a:solidFill>
              <a:latin typeface="나눔고딕 ExtraBold" pitchFamily="50" charset="-127"/>
              <a:ea typeface="나눔고딕 ExtraBold" pitchFamily="50" charset="-127"/>
            </a:endParaRPr>
          </a:p>
        </p:txBody>
      </p:sp>
      <p:cxnSp>
        <p:nvCxnSpPr>
          <p:cNvPr id="12" name="AutoShape 14">
            <a:extLst>
              <a:ext uri="{FF2B5EF4-FFF2-40B4-BE49-F238E27FC236}">
                <a16:creationId xmlns:a16="http://schemas.microsoft.com/office/drawing/2014/main" id="{5F316049-AE59-4B8D-A5E6-4267A5245873}"/>
              </a:ext>
            </a:extLst>
          </p:cNvPr>
          <p:cNvCxnSpPr>
            <a:cxnSpLocks noChangeShapeType="1"/>
            <a:stCxn id="7" idx="2"/>
            <a:endCxn id="11" idx="0"/>
          </p:cNvCxnSpPr>
          <p:nvPr/>
        </p:nvCxnSpPr>
        <p:spPr bwMode="auto">
          <a:xfrm flipH="1">
            <a:off x="1639117" y="2198252"/>
            <a:ext cx="1" cy="544465"/>
          </a:xfrm>
          <a:prstGeom prst="straightConnector1">
            <a:avLst/>
          </a:prstGeom>
          <a:noFill/>
          <a:ln w="9525">
            <a:solidFill>
              <a:schemeClr val="accent1"/>
            </a:solidFill>
            <a:prstDash val="solid"/>
            <a:round/>
            <a:headEnd/>
            <a:tailEnd type="triangle" w="med" len="med"/>
          </a:ln>
        </p:spPr>
      </p:cxnSp>
      <p:cxnSp>
        <p:nvCxnSpPr>
          <p:cNvPr id="13" name="연결선: 꺾임 12">
            <a:extLst>
              <a:ext uri="{FF2B5EF4-FFF2-40B4-BE49-F238E27FC236}">
                <a16:creationId xmlns:a16="http://schemas.microsoft.com/office/drawing/2014/main" id="{AC264346-7728-4101-AC33-769C0B03ED83}"/>
              </a:ext>
            </a:extLst>
          </p:cNvPr>
          <p:cNvCxnSpPr>
            <a:cxnSpLocks/>
            <a:stCxn id="8" idx="2"/>
          </p:cNvCxnSpPr>
          <p:nvPr/>
        </p:nvCxnSpPr>
        <p:spPr>
          <a:xfrm rot="5400000">
            <a:off x="2838693" y="1108425"/>
            <a:ext cx="649064" cy="2634651"/>
          </a:xfrm>
          <a:prstGeom prst="bentConnector3">
            <a:avLst>
              <a:gd name="adj1" fmla="val 50000"/>
            </a:avLst>
          </a:prstGeom>
          <a:ln>
            <a:solidFill>
              <a:schemeClr val="bg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AutoShape 5">
            <a:extLst>
              <a:ext uri="{FF2B5EF4-FFF2-40B4-BE49-F238E27FC236}">
                <a16:creationId xmlns:a16="http://schemas.microsoft.com/office/drawing/2014/main" id="{58A8305F-7E35-46E5-BAF5-CEFF6683149B}"/>
              </a:ext>
            </a:extLst>
          </p:cNvPr>
          <p:cNvSpPr>
            <a:spLocks noChangeArrowheads="1"/>
          </p:cNvSpPr>
          <p:nvPr/>
        </p:nvSpPr>
        <p:spPr bwMode="auto">
          <a:xfrm>
            <a:off x="3807265" y="2301467"/>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en-US" altLang="ko-KR" sz="1000" dirty="0">
                <a:solidFill>
                  <a:schemeClr val="bg1"/>
                </a:solidFill>
                <a:latin typeface="나눔고딕 ExtraBold" pitchFamily="50" charset="-127"/>
                <a:ea typeface="나눔고딕 ExtraBold" pitchFamily="50" charset="-127"/>
              </a:rPr>
              <a:t>GRAFANA </a:t>
            </a:r>
            <a:r>
              <a:rPr lang="ko-KR" altLang="en-US" sz="1000" dirty="0">
                <a:solidFill>
                  <a:schemeClr val="bg1"/>
                </a:solidFill>
                <a:latin typeface="나눔고딕 ExtraBold" pitchFamily="50" charset="-127"/>
                <a:ea typeface="나눔고딕 ExtraBold" pitchFamily="50" charset="-127"/>
              </a:rPr>
              <a:t>계정 설정</a:t>
            </a:r>
          </a:p>
        </p:txBody>
      </p:sp>
      <p:sp>
        <p:nvSpPr>
          <p:cNvPr id="18" name="AutoShape 5">
            <a:extLst>
              <a:ext uri="{FF2B5EF4-FFF2-40B4-BE49-F238E27FC236}">
                <a16:creationId xmlns:a16="http://schemas.microsoft.com/office/drawing/2014/main" id="{AEFFDEEA-FBA3-4085-883D-05B5175D379D}"/>
              </a:ext>
            </a:extLst>
          </p:cNvPr>
          <p:cNvSpPr>
            <a:spLocks noChangeArrowheads="1"/>
          </p:cNvSpPr>
          <p:nvPr/>
        </p:nvSpPr>
        <p:spPr bwMode="auto">
          <a:xfrm>
            <a:off x="3779912" y="3699076"/>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a:solidFill>
                  <a:schemeClr val="bg1"/>
                </a:solidFill>
                <a:latin typeface="나눔고딕 ExtraBold" pitchFamily="50" charset="-127"/>
                <a:ea typeface="나눔고딕 ExtraBold" pitchFamily="50" charset="-127"/>
              </a:rPr>
              <a:t>마크베이스 연동</a:t>
            </a:r>
          </a:p>
        </p:txBody>
      </p:sp>
      <p:sp>
        <p:nvSpPr>
          <p:cNvPr id="20" name="AutoShape 5">
            <a:extLst>
              <a:ext uri="{FF2B5EF4-FFF2-40B4-BE49-F238E27FC236}">
                <a16:creationId xmlns:a16="http://schemas.microsoft.com/office/drawing/2014/main" id="{19A79E53-358C-46CD-B2C1-DBB5D355668A}"/>
              </a:ext>
            </a:extLst>
          </p:cNvPr>
          <p:cNvSpPr>
            <a:spLocks noChangeArrowheads="1"/>
          </p:cNvSpPr>
          <p:nvPr/>
        </p:nvSpPr>
        <p:spPr bwMode="auto">
          <a:xfrm>
            <a:off x="6558578" y="3686008"/>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a:solidFill>
                  <a:schemeClr val="bg1"/>
                </a:solidFill>
                <a:latin typeface="나눔고딕 ExtraBold" pitchFamily="50" charset="-127"/>
                <a:ea typeface="나눔고딕 ExtraBold" pitchFamily="50" charset="-127"/>
              </a:rPr>
              <a:t>마크베이스 모듈 설치</a:t>
            </a:r>
          </a:p>
        </p:txBody>
      </p:sp>
      <p:cxnSp>
        <p:nvCxnSpPr>
          <p:cNvPr id="26" name="연결선: 꺾임 25">
            <a:extLst>
              <a:ext uri="{FF2B5EF4-FFF2-40B4-BE49-F238E27FC236}">
                <a16:creationId xmlns:a16="http://schemas.microsoft.com/office/drawing/2014/main" id="{2FA02C4A-BB16-4513-84FA-5BDF5CAEC15C}"/>
              </a:ext>
            </a:extLst>
          </p:cNvPr>
          <p:cNvCxnSpPr>
            <a:cxnSpLocks/>
            <a:endCxn id="18" idx="1"/>
          </p:cNvCxnSpPr>
          <p:nvPr/>
        </p:nvCxnSpPr>
        <p:spPr>
          <a:xfrm>
            <a:off x="1804732" y="3193976"/>
            <a:ext cx="1975180" cy="629631"/>
          </a:xfrm>
          <a:prstGeom prst="bentConnector3">
            <a:avLst>
              <a:gd name="adj1" fmla="val 233"/>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AutoShape 5">
            <a:extLst>
              <a:ext uri="{FF2B5EF4-FFF2-40B4-BE49-F238E27FC236}">
                <a16:creationId xmlns:a16="http://schemas.microsoft.com/office/drawing/2014/main" id="{F222FCB2-10B1-4A98-B8A2-617114DC190E}"/>
              </a:ext>
            </a:extLst>
          </p:cNvPr>
          <p:cNvSpPr>
            <a:spLocks noChangeArrowheads="1"/>
          </p:cNvSpPr>
          <p:nvPr/>
        </p:nvSpPr>
        <p:spPr bwMode="auto">
          <a:xfrm>
            <a:off x="970112" y="4729698"/>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a:solidFill>
                  <a:schemeClr val="bg1"/>
                </a:solidFill>
                <a:latin typeface="나눔고딕 ExtraBold" pitchFamily="50" charset="-127"/>
                <a:ea typeface="나눔고딕 ExtraBold" pitchFamily="50" charset="-127"/>
              </a:rPr>
              <a:t>대쉬보드 생성</a:t>
            </a:r>
          </a:p>
        </p:txBody>
      </p:sp>
      <p:cxnSp>
        <p:nvCxnSpPr>
          <p:cNvPr id="28" name="AutoShape 14">
            <a:extLst>
              <a:ext uri="{FF2B5EF4-FFF2-40B4-BE49-F238E27FC236}">
                <a16:creationId xmlns:a16="http://schemas.microsoft.com/office/drawing/2014/main" id="{10500584-CED1-457C-A36F-2632EC17DC41}"/>
              </a:ext>
            </a:extLst>
          </p:cNvPr>
          <p:cNvCxnSpPr>
            <a:cxnSpLocks noChangeShapeType="1"/>
            <a:stCxn id="11" idx="2"/>
            <a:endCxn id="27" idx="0"/>
          </p:cNvCxnSpPr>
          <p:nvPr/>
        </p:nvCxnSpPr>
        <p:spPr bwMode="auto">
          <a:xfrm flipH="1">
            <a:off x="1637629" y="3183176"/>
            <a:ext cx="1488" cy="1546522"/>
          </a:xfrm>
          <a:prstGeom prst="straightConnector1">
            <a:avLst/>
          </a:prstGeom>
          <a:noFill/>
          <a:ln w="9525">
            <a:solidFill>
              <a:schemeClr val="accent1"/>
            </a:solidFill>
            <a:prstDash val="solid"/>
            <a:round/>
            <a:headEnd/>
            <a:tailEnd type="triangle" w="med" len="med"/>
          </a:ln>
        </p:spPr>
      </p:cxnSp>
      <p:sp>
        <p:nvSpPr>
          <p:cNvPr id="31" name="AutoShape 5">
            <a:extLst>
              <a:ext uri="{FF2B5EF4-FFF2-40B4-BE49-F238E27FC236}">
                <a16:creationId xmlns:a16="http://schemas.microsoft.com/office/drawing/2014/main" id="{5C38F258-2DA9-40AB-9DD9-E37D46A18DF3}"/>
              </a:ext>
            </a:extLst>
          </p:cNvPr>
          <p:cNvSpPr>
            <a:spLocks noChangeArrowheads="1"/>
          </p:cNvSpPr>
          <p:nvPr/>
        </p:nvSpPr>
        <p:spPr bwMode="auto">
          <a:xfrm>
            <a:off x="3779912" y="4725144"/>
            <a:ext cx="1335033" cy="249061"/>
          </a:xfrm>
          <a:prstGeom prst="roundRect">
            <a:avLst>
              <a:gd name="adj" fmla="val 50000"/>
            </a:avLst>
          </a:prstGeom>
          <a:solidFill>
            <a:srgbClr val="0070C0"/>
          </a:solidFill>
          <a:ln w="12700">
            <a:solidFill>
              <a:schemeClr val="bg1"/>
            </a:solidFill>
            <a:round/>
            <a:headEnd type="none" w="sm" len="sm"/>
            <a:tailEnd type="none" w="sm" len="sm"/>
          </a:ln>
        </p:spPr>
        <p:txBody>
          <a:bodyPr wrap="none" lIns="162000" anchor="ctr"/>
          <a:lstStyle/>
          <a:p>
            <a:pPr marL="190500" indent="-190500" algn="ctr"/>
            <a:r>
              <a:rPr lang="ko-KR" altLang="en-US" sz="1000" dirty="0">
                <a:solidFill>
                  <a:schemeClr val="bg1"/>
                </a:solidFill>
                <a:latin typeface="나눔고딕 ExtraBold" pitchFamily="50" charset="-127"/>
                <a:ea typeface="나눔고딕 ExtraBold" pitchFamily="50" charset="-127"/>
              </a:rPr>
              <a:t>패널 생성</a:t>
            </a:r>
          </a:p>
        </p:txBody>
      </p:sp>
      <p:cxnSp>
        <p:nvCxnSpPr>
          <p:cNvPr id="33" name="AutoShape 14">
            <a:extLst>
              <a:ext uri="{FF2B5EF4-FFF2-40B4-BE49-F238E27FC236}">
                <a16:creationId xmlns:a16="http://schemas.microsoft.com/office/drawing/2014/main" id="{B49EFDC3-3D0B-4367-AA33-897446CF7F32}"/>
              </a:ext>
            </a:extLst>
          </p:cNvPr>
          <p:cNvCxnSpPr>
            <a:cxnSpLocks noChangeShapeType="1"/>
            <a:stCxn id="27" idx="3"/>
            <a:endCxn id="31" idx="1"/>
          </p:cNvCxnSpPr>
          <p:nvPr/>
        </p:nvCxnSpPr>
        <p:spPr bwMode="auto">
          <a:xfrm flipV="1">
            <a:off x="2305145" y="4849675"/>
            <a:ext cx="1474767" cy="4554"/>
          </a:xfrm>
          <a:prstGeom prst="straightConnector1">
            <a:avLst/>
          </a:prstGeom>
          <a:noFill/>
          <a:ln w="9525">
            <a:solidFill>
              <a:schemeClr val="accent1"/>
            </a:solidFill>
            <a:prstDash val="solid"/>
            <a:round/>
            <a:headEnd/>
            <a:tailEnd type="triangle" w="med" len="med"/>
          </a:ln>
        </p:spPr>
      </p:cxnSp>
      <p:sp>
        <p:nvSpPr>
          <p:cNvPr id="38" name="TextBox 37">
            <a:extLst>
              <a:ext uri="{FF2B5EF4-FFF2-40B4-BE49-F238E27FC236}">
                <a16:creationId xmlns:a16="http://schemas.microsoft.com/office/drawing/2014/main" id="{4357C08B-4411-4C47-B95B-8BD8DD8D4AB8}"/>
              </a:ext>
            </a:extLst>
          </p:cNvPr>
          <p:cNvSpPr txBox="1"/>
          <p:nvPr/>
        </p:nvSpPr>
        <p:spPr>
          <a:xfrm>
            <a:off x="2448085" y="1690668"/>
            <a:ext cx="1217727" cy="246221"/>
          </a:xfrm>
          <a:prstGeom prst="rect">
            <a:avLst/>
          </a:prstGeom>
          <a:noFill/>
        </p:spPr>
        <p:txBody>
          <a:bodyPr wrap="square" rtlCol="0">
            <a:spAutoFit/>
          </a:bodyPr>
          <a:lstStyle/>
          <a:p>
            <a:pPr algn="ctr"/>
            <a:r>
              <a:rPr lang="en-US" altLang="ko-KR" sz="1000" dirty="0"/>
              <a:t>GRAFANA </a:t>
            </a:r>
            <a:r>
              <a:rPr lang="ko-KR" altLang="en-US" sz="1000" dirty="0" err="1"/>
              <a:t>미설치</a:t>
            </a:r>
            <a:endParaRPr lang="ko-KR" altLang="en-US" sz="1000" dirty="0"/>
          </a:p>
        </p:txBody>
      </p:sp>
      <p:sp>
        <p:nvSpPr>
          <p:cNvPr id="66" name="TextBox 65">
            <a:extLst>
              <a:ext uri="{FF2B5EF4-FFF2-40B4-BE49-F238E27FC236}">
                <a16:creationId xmlns:a16="http://schemas.microsoft.com/office/drawing/2014/main" id="{74FC2125-3E16-4FF1-89DE-D75CAE853AE9}"/>
              </a:ext>
            </a:extLst>
          </p:cNvPr>
          <p:cNvSpPr txBox="1"/>
          <p:nvPr/>
        </p:nvSpPr>
        <p:spPr>
          <a:xfrm>
            <a:off x="4919184" y="3441113"/>
            <a:ext cx="1776945" cy="400110"/>
          </a:xfrm>
          <a:prstGeom prst="rect">
            <a:avLst/>
          </a:prstGeom>
          <a:noFill/>
        </p:spPr>
        <p:txBody>
          <a:bodyPr wrap="square" rtlCol="0">
            <a:spAutoFit/>
          </a:bodyPr>
          <a:lstStyle/>
          <a:p>
            <a:pPr algn="ctr"/>
            <a:r>
              <a:rPr lang="ko-KR" altLang="en-US" sz="1000" dirty="0"/>
              <a:t>마크베이스 모듈</a:t>
            </a:r>
            <a:endParaRPr lang="en-US" altLang="ko-KR" sz="1000" dirty="0"/>
          </a:p>
          <a:p>
            <a:pPr algn="ctr"/>
            <a:r>
              <a:rPr lang="ko-KR" altLang="en-US" sz="1000" dirty="0" err="1"/>
              <a:t>미설치</a:t>
            </a:r>
            <a:r>
              <a:rPr lang="ko-KR" altLang="en-US" sz="1000" dirty="0"/>
              <a:t> 시 </a:t>
            </a:r>
          </a:p>
        </p:txBody>
      </p:sp>
      <p:cxnSp>
        <p:nvCxnSpPr>
          <p:cNvPr id="67" name="연결선: 꺾임 66">
            <a:extLst>
              <a:ext uri="{FF2B5EF4-FFF2-40B4-BE49-F238E27FC236}">
                <a16:creationId xmlns:a16="http://schemas.microsoft.com/office/drawing/2014/main" id="{5553FEA1-094C-456B-A7C3-C1E0CFFDD04B}"/>
              </a:ext>
            </a:extLst>
          </p:cNvPr>
          <p:cNvCxnSpPr>
            <a:cxnSpLocks/>
            <a:stCxn id="18" idx="3"/>
          </p:cNvCxnSpPr>
          <p:nvPr/>
        </p:nvCxnSpPr>
        <p:spPr>
          <a:xfrm flipV="1">
            <a:off x="5114945" y="3823606"/>
            <a:ext cx="1409732" cy="1"/>
          </a:xfrm>
          <a:prstGeom prst="bentConnector3">
            <a:avLst>
              <a:gd name="adj1" fmla="val 50000"/>
            </a:avLst>
          </a:prstGeom>
          <a:ln>
            <a:solidFill>
              <a:schemeClr val="bg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t>- </a:t>
            </a:r>
            <a:r>
              <a:rPr kumimoji="1" lang="ko-KR" altLang="en-US" sz="2000" dirty="0"/>
              <a:t>개요</a:t>
            </a:r>
            <a:endParaRPr kumimoji="1" lang="x-none" altLang="en-US" sz="2000" dirty="0"/>
          </a:p>
        </p:txBody>
      </p:sp>
      <p:sp>
        <p:nvSpPr>
          <p:cNvPr id="37" name="TextBox 36">
            <a:extLst>
              <a:ext uri="{FF2B5EF4-FFF2-40B4-BE49-F238E27FC236}">
                <a16:creationId xmlns:a16="http://schemas.microsoft.com/office/drawing/2014/main" id="{F1525769-B1CE-46E3-B53F-8C8FC114544E}"/>
              </a:ext>
            </a:extLst>
          </p:cNvPr>
          <p:cNvSpPr txBox="1"/>
          <p:nvPr/>
        </p:nvSpPr>
        <p:spPr>
          <a:xfrm>
            <a:off x="467544" y="908720"/>
            <a:ext cx="8352928" cy="333617"/>
          </a:xfrm>
          <a:prstGeom prst="rect">
            <a:avLst/>
          </a:prstGeom>
          <a:noFill/>
        </p:spPr>
        <p:txBody>
          <a:bodyPr wrap="square" rtlCol="0">
            <a:spAutoFit/>
          </a:bodyPr>
          <a:lstStyle/>
          <a:p>
            <a:pPr>
              <a:lnSpc>
                <a:spcPct val="150000"/>
              </a:lnSpc>
            </a:pPr>
            <a:r>
              <a:rPr lang="en-US" altLang="ko-KR" sz="1200" b="1" dirty="0">
                <a:latin typeface="+mn-ea"/>
              </a:rPr>
              <a:t>Grafana </a:t>
            </a:r>
            <a:r>
              <a:rPr lang="ko-KR" altLang="en-US" sz="1200" b="1" dirty="0" err="1">
                <a:latin typeface="+mn-ea"/>
              </a:rPr>
              <a:t>대쉬보드</a:t>
            </a:r>
            <a:r>
              <a:rPr lang="ko-KR" altLang="en-US" sz="1200" b="1" dirty="0">
                <a:latin typeface="+mn-ea"/>
              </a:rPr>
              <a:t> 생성 절차</a:t>
            </a:r>
            <a:endParaRPr lang="en-US" altLang="ko-KR" sz="1200" b="1" dirty="0">
              <a:latin typeface="+mn-ea"/>
            </a:endParaRPr>
          </a:p>
        </p:txBody>
      </p:sp>
      <p:sp>
        <p:nvSpPr>
          <p:cNvPr id="77" name="TextBox 76">
            <a:extLst>
              <a:ext uri="{FF2B5EF4-FFF2-40B4-BE49-F238E27FC236}">
                <a16:creationId xmlns:a16="http://schemas.microsoft.com/office/drawing/2014/main" id="{8D382D52-D7CB-412E-B5B3-0B961D6CF61B}"/>
              </a:ext>
            </a:extLst>
          </p:cNvPr>
          <p:cNvSpPr txBox="1"/>
          <p:nvPr/>
        </p:nvSpPr>
        <p:spPr>
          <a:xfrm>
            <a:off x="1849089" y="3508791"/>
            <a:ext cx="1776945" cy="246221"/>
          </a:xfrm>
          <a:prstGeom prst="rect">
            <a:avLst/>
          </a:prstGeom>
          <a:noFill/>
        </p:spPr>
        <p:txBody>
          <a:bodyPr wrap="square" rtlCol="0">
            <a:spAutoFit/>
          </a:bodyPr>
          <a:lstStyle/>
          <a:p>
            <a:pPr algn="ctr"/>
            <a:r>
              <a:rPr lang="ko-KR" altLang="en-US" sz="1000"/>
              <a:t>마크베이스 사용시</a:t>
            </a:r>
            <a:endParaRPr lang="ko-KR" altLang="en-US" sz="1000" dirty="0"/>
          </a:p>
        </p:txBody>
      </p:sp>
    </p:spTree>
    <p:extLst>
      <p:ext uri="{BB962C8B-B14F-4D97-AF65-F5344CB8AC3E}">
        <p14:creationId xmlns:p14="http://schemas.microsoft.com/office/powerpoint/2010/main" val="14329974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t>- GRAFANA </a:t>
            </a:r>
            <a:r>
              <a:rPr kumimoji="1" lang="ko-KR" altLang="en-US" sz="2000" dirty="0"/>
              <a:t>설치 </a:t>
            </a:r>
            <a:r>
              <a:rPr kumimoji="1" lang="en-US" altLang="ko-KR" sz="2000" dirty="0"/>
              <a:t>(1/2)</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3749937"/>
          </a:xfrm>
          <a:prstGeom prst="rect">
            <a:avLst/>
          </a:prstGeom>
          <a:noFill/>
        </p:spPr>
        <p:txBody>
          <a:bodyPr wrap="square" rtlCol="0">
            <a:spAutoFit/>
          </a:bodyPr>
          <a:lstStyle/>
          <a:p>
            <a:pPr marL="228600" indent="-228600">
              <a:lnSpc>
                <a:spcPct val="150000"/>
              </a:lnSpc>
              <a:buAutoNum type="arabicParenR"/>
            </a:pPr>
            <a:r>
              <a:rPr lang="en-US" altLang="ko-KR" sz="1200" b="1" dirty="0">
                <a:latin typeface="+mn-ea"/>
              </a:rPr>
              <a:t>Grafana </a:t>
            </a:r>
            <a:r>
              <a:rPr lang="ko-KR" altLang="en-US" sz="1200" b="1" dirty="0">
                <a:latin typeface="+mn-ea"/>
              </a:rPr>
              <a:t>최신버전 설치</a:t>
            </a:r>
            <a:endParaRPr lang="en-US" altLang="ko-KR" sz="1200" b="1" dirty="0">
              <a:latin typeface="+mn-ea"/>
            </a:endParaRPr>
          </a:p>
          <a:p>
            <a:pPr>
              <a:lnSpc>
                <a:spcPct val="150000"/>
              </a:lnSpc>
            </a:pPr>
            <a:r>
              <a:rPr lang="en-US" altLang="ko-KR" sz="1200" b="1" dirty="0">
                <a:latin typeface="+mn-ea"/>
              </a:rPr>
              <a:t>    putty</a:t>
            </a:r>
            <a:r>
              <a:rPr lang="ko-KR" altLang="en-US" sz="1200" b="1" dirty="0">
                <a:latin typeface="+mn-ea"/>
              </a:rPr>
              <a:t> 프로그램으로 </a:t>
            </a:r>
            <a:r>
              <a:rPr lang="en-US" altLang="ko-KR" sz="1200" b="1" dirty="0">
                <a:latin typeface="+mn-ea"/>
              </a:rPr>
              <a:t>SSH</a:t>
            </a:r>
            <a:r>
              <a:rPr lang="ko-KR" altLang="en-US" sz="1200" b="1" dirty="0">
                <a:latin typeface="+mn-ea"/>
              </a:rPr>
              <a:t> 접속 후 아래 명령어 입력</a:t>
            </a:r>
            <a:endParaRPr lang="en-US" altLang="ko-KR" sz="1200" b="1" dirty="0">
              <a:latin typeface="+mn-ea"/>
            </a:endParaRPr>
          </a:p>
          <a:p>
            <a:pPr>
              <a:lnSpc>
                <a:spcPct val="150000"/>
              </a:lnSpc>
            </a:pPr>
            <a:endParaRPr lang="en-US" altLang="ko-KR" sz="1200" b="1" dirty="0">
              <a:latin typeface="+mn-ea"/>
            </a:endParaRPr>
          </a:p>
          <a:p>
            <a:pPr>
              <a:lnSpc>
                <a:spcPct val="200000"/>
              </a:lnSpc>
            </a:pPr>
            <a:r>
              <a:rPr lang="en-US" altLang="ko-KR" sz="1200" b="1" dirty="0">
                <a:latin typeface="+mn-ea"/>
              </a:rPr>
              <a:t>      $ </a:t>
            </a:r>
            <a:r>
              <a:rPr lang="en-US" altLang="ko-KR" sz="1200" b="1" dirty="0" err="1">
                <a:latin typeface="+mn-ea"/>
              </a:rPr>
              <a:t>sudo</a:t>
            </a:r>
            <a:r>
              <a:rPr lang="en-US" altLang="ko-KR" sz="1200" b="1" dirty="0">
                <a:latin typeface="+mn-ea"/>
              </a:rPr>
              <a:t> </a:t>
            </a:r>
            <a:r>
              <a:rPr lang="en-US" altLang="ko-KR" sz="1200" b="1" dirty="0" err="1">
                <a:latin typeface="+mn-ea"/>
              </a:rPr>
              <a:t>su</a:t>
            </a:r>
            <a:endParaRPr lang="en-US" altLang="ko-KR" sz="1200" b="1" dirty="0">
              <a:latin typeface="+mn-ea"/>
            </a:endParaRPr>
          </a:p>
          <a:p>
            <a:pPr>
              <a:lnSpc>
                <a:spcPct val="200000"/>
              </a:lnSpc>
            </a:pPr>
            <a:r>
              <a:rPr lang="en-US" altLang="ko-KR" sz="1200" b="1" dirty="0">
                <a:latin typeface="+mn-ea"/>
              </a:rPr>
              <a:t>      $ </a:t>
            </a:r>
            <a:r>
              <a:rPr lang="en-US" altLang="ko-KR" sz="1200" b="1" dirty="0" err="1">
                <a:latin typeface="+mn-ea"/>
              </a:rPr>
              <a:t>wget</a:t>
            </a:r>
            <a:r>
              <a:rPr lang="en-US" altLang="ko-KR" sz="1200" b="1" dirty="0">
                <a:latin typeface="+mn-ea"/>
              </a:rPr>
              <a:t> -q -O - https://packages.grafana.com/gpg.key | </a:t>
            </a:r>
            <a:r>
              <a:rPr lang="en-US" altLang="ko-KR" sz="1200" b="1" dirty="0" err="1">
                <a:latin typeface="+mn-ea"/>
              </a:rPr>
              <a:t>sudo</a:t>
            </a:r>
            <a:r>
              <a:rPr lang="en-US" altLang="ko-KR" sz="1200" b="1" dirty="0">
                <a:latin typeface="+mn-ea"/>
              </a:rPr>
              <a:t> apt-key add -</a:t>
            </a:r>
          </a:p>
          <a:p>
            <a:pPr>
              <a:lnSpc>
                <a:spcPct val="200000"/>
              </a:lnSpc>
            </a:pPr>
            <a:r>
              <a:rPr lang="en-US" altLang="ko-KR" sz="1200" b="1" dirty="0">
                <a:latin typeface="+mn-ea"/>
              </a:rPr>
              <a:t>      $ echo "deb https://packages.grafana.com/oss/deb stable main" | </a:t>
            </a:r>
            <a:r>
              <a:rPr lang="en-US" altLang="ko-KR" sz="1200" b="1" dirty="0" err="1">
                <a:latin typeface="+mn-ea"/>
              </a:rPr>
              <a:t>sudo</a:t>
            </a:r>
            <a:r>
              <a:rPr lang="en-US" altLang="ko-KR" sz="1200" b="1" dirty="0">
                <a:latin typeface="+mn-ea"/>
              </a:rPr>
              <a:t> tee –a /</a:t>
            </a:r>
            <a:r>
              <a:rPr lang="en-US" altLang="ko-KR" sz="1200" b="1" dirty="0" err="1">
                <a:latin typeface="+mn-ea"/>
              </a:rPr>
              <a:t>etc</a:t>
            </a:r>
            <a:r>
              <a:rPr lang="en-US" altLang="ko-KR" sz="1200" b="1" dirty="0">
                <a:latin typeface="+mn-ea"/>
              </a:rPr>
              <a:t>/apt/</a:t>
            </a:r>
            <a:r>
              <a:rPr lang="en-US" altLang="ko-KR" sz="1200" b="1" dirty="0" err="1">
                <a:latin typeface="+mn-ea"/>
              </a:rPr>
              <a:t>sources.list.d</a:t>
            </a:r>
            <a:r>
              <a:rPr lang="en-US" altLang="ko-KR" sz="1200" b="1" dirty="0">
                <a:latin typeface="+mn-ea"/>
              </a:rPr>
              <a:t>/</a:t>
            </a:r>
            <a:r>
              <a:rPr lang="en-US" altLang="ko-KR" sz="1200" b="1" dirty="0" err="1">
                <a:latin typeface="+mn-ea"/>
              </a:rPr>
              <a:t>grafana.list</a:t>
            </a:r>
            <a:endParaRPr lang="en-US" altLang="ko-KR" sz="1200" b="1" dirty="0">
              <a:latin typeface="+mn-ea"/>
            </a:endParaRPr>
          </a:p>
          <a:p>
            <a:pPr>
              <a:lnSpc>
                <a:spcPct val="200000"/>
              </a:lnSpc>
            </a:pPr>
            <a:r>
              <a:rPr lang="en-US" altLang="ko-KR" sz="1200" b="1" dirty="0">
                <a:latin typeface="+mn-ea"/>
              </a:rPr>
              <a:t>      $ </a:t>
            </a:r>
            <a:r>
              <a:rPr lang="en-US" altLang="ko-KR" sz="1200" b="1" dirty="0" err="1">
                <a:latin typeface="+mn-ea"/>
              </a:rPr>
              <a:t>sudo</a:t>
            </a:r>
            <a:r>
              <a:rPr lang="en-US" altLang="ko-KR" sz="1200" b="1" dirty="0">
                <a:latin typeface="+mn-ea"/>
              </a:rPr>
              <a:t> apt-get update</a:t>
            </a:r>
          </a:p>
          <a:p>
            <a:pPr>
              <a:lnSpc>
                <a:spcPct val="200000"/>
              </a:lnSpc>
            </a:pPr>
            <a:r>
              <a:rPr lang="en-US" altLang="ko-KR" sz="1200" b="1" dirty="0">
                <a:latin typeface="+mn-ea"/>
              </a:rPr>
              <a:t>      $ </a:t>
            </a:r>
            <a:r>
              <a:rPr lang="en-US" altLang="ko-KR" sz="1200" b="1" dirty="0" err="1">
                <a:latin typeface="+mn-ea"/>
              </a:rPr>
              <a:t>sudo</a:t>
            </a:r>
            <a:r>
              <a:rPr lang="en-US" altLang="ko-KR" sz="1200" b="1" dirty="0">
                <a:latin typeface="+mn-ea"/>
              </a:rPr>
              <a:t> apt-get install </a:t>
            </a:r>
            <a:r>
              <a:rPr lang="en-US" altLang="ko-KR" sz="1200" b="1" dirty="0" err="1">
                <a:latin typeface="+mn-ea"/>
              </a:rPr>
              <a:t>grafana</a:t>
            </a:r>
            <a:endParaRPr lang="en-US" altLang="ko-KR" sz="1200" b="1" dirty="0">
              <a:latin typeface="+mn-ea"/>
            </a:endParaRPr>
          </a:p>
          <a:p>
            <a:pPr>
              <a:lnSpc>
                <a:spcPct val="200000"/>
              </a:lnSpc>
            </a:pPr>
            <a:r>
              <a:rPr lang="en-US" altLang="ko-KR" sz="1200" b="1" dirty="0">
                <a:latin typeface="+mn-ea"/>
              </a:rPr>
              <a:t>      $ </a:t>
            </a:r>
            <a:r>
              <a:rPr lang="en-US" altLang="ko-KR" sz="1200" b="1" dirty="0" err="1">
                <a:latin typeface="+mn-ea"/>
              </a:rPr>
              <a:t>dpkg</a:t>
            </a:r>
            <a:r>
              <a:rPr lang="en-US" altLang="ko-KR" sz="1200" b="1" dirty="0">
                <a:latin typeface="+mn-ea"/>
              </a:rPr>
              <a:t> –l | grep </a:t>
            </a:r>
            <a:r>
              <a:rPr lang="en-US" altLang="ko-KR" sz="1200" b="1" dirty="0" err="1">
                <a:latin typeface="+mn-ea"/>
              </a:rPr>
              <a:t>grafana</a:t>
            </a:r>
            <a:r>
              <a:rPr lang="en-US" altLang="ko-KR" sz="1200" b="1" dirty="0">
                <a:latin typeface="+mn-ea"/>
              </a:rPr>
              <a:t> </a:t>
            </a:r>
          </a:p>
          <a:p>
            <a:pPr marL="228600" indent="-228600">
              <a:lnSpc>
                <a:spcPct val="150000"/>
              </a:lnSpc>
              <a:buAutoNum type="arabicParenR"/>
            </a:pPr>
            <a:endParaRPr lang="ko-KR" altLang="en-US" sz="1200" b="1" dirty="0">
              <a:latin typeface="+mn-ea"/>
            </a:endParaRPr>
          </a:p>
        </p:txBody>
      </p:sp>
      <p:pic>
        <p:nvPicPr>
          <p:cNvPr id="12" name="그림 11">
            <a:extLst>
              <a:ext uri="{FF2B5EF4-FFF2-40B4-BE49-F238E27FC236}">
                <a16:creationId xmlns:a16="http://schemas.microsoft.com/office/drawing/2014/main" id="{7D536D46-1583-4EEA-AB0C-34D838041BEA}"/>
              </a:ext>
            </a:extLst>
          </p:cNvPr>
          <p:cNvPicPr>
            <a:picLocks noChangeAspect="1"/>
          </p:cNvPicPr>
          <p:nvPr/>
        </p:nvPicPr>
        <p:blipFill>
          <a:blip r:embed="rId2"/>
          <a:stretch>
            <a:fillRect/>
          </a:stretch>
        </p:blipFill>
        <p:spPr>
          <a:xfrm>
            <a:off x="611560" y="4683492"/>
            <a:ext cx="8064896" cy="329684"/>
          </a:xfrm>
          <a:prstGeom prst="rect">
            <a:avLst/>
          </a:prstGeom>
        </p:spPr>
      </p:pic>
    </p:spTree>
    <p:extLst>
      <p:ext uri="{BB962C8B-B14F-4D97-AF65-F5344CB8AC3E}">
        <p14:creationId xmlns:p14="http://schemas.microsoft.com/office/powerpoint/2010/main" val="23849944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t>- GRAFANA </a:t>
            </a:r>
            <a:r>
              <a:rPr kumimoji="1" lang="ko-KR" altLang="en-US" sz="2000" dirty="0"/>
              <a:t>설치 </a:t>
            </a:r>
            <a:r>
              <a:rPr kumimoji="1" lang="en-US" altLang="ko-KR" sz="2000" dirty="0"/>
              <a:t>(2/2)</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5204182"/>
          </a:xfrm>
          <a:prstGeom prst="rect">
            <a:avLst/>
          </a:prstGeom>
          <a:noFill/>
        </p:spPr>
        <p:txBody>
          <a:bodyPr wrap="square" rtlCol="0">
            <a:spAutoFit/>
          </a:bodyPr>
          <a:lstStyle/>
          <a:p>
            <a:pPr>
              <a:lnSpc>
                <a:spcPct val="150000"/>
              </a:lnSpc>
            </a:pPr>
            <a:r>
              <a:rPr lang="en-US" altLang="ko-KR" sz="1200" b="1" dirty="0">
                <a:latin typeface="+mn-ea"/>
              </a:rPr>
              <a:t>2) </a:t>
            </a:r>
            <a:r>
              <a:rPr lang="ko-KR" altLang="en-US" sz="1200" b="1" dirty="0">
                <a:latin typeface="+mn-ea"/>
              </a:rPr>
              <a:t>이전 버전 </a:t>
            </a:r>
            <a:r>
              <a:rPr lang="en-US" altLang="ko-KR" sz="1200" b="1" dirty="0">
                <a:latin typeface="+mn-ea"/>
              </a:rPr>
              <a:t>Grafana </a:t>
            </a:r>
            <a:r>
              <a:rPr lang="ko-KR" altLang="en-US" sz="1200" b="1" dirty="0">
                <a:latin typeface="+mn-ea"/>
              </a:rPr>
              <a:t>설치</a:t>
            </a:r>
          </a:p>
          <a:p>
            <a:pPr>
              <a:lnSpc>
                <a:spcPct val="150000"/>
              </a:lnSpc>
            </a:pPr>
            <a:r>
              <a:rPr lang="en-US" altLang="ko-KR" sz="1200" b="1" dirty="0">
                <a:latin typeface="+mn-ea"/>
              </a:rPr>
              <a:t>    </a:t>
            </a:r>
            <a:r>
              <a:rPr lang="en-US" altLang="ko-KR" sz="1200" b="1" dirty="0" err="1">
                <a:latin typeface="+mn-ea"/>
              </a:rPr>
              <a:t>machbase</a:t>
            </a:r>
            <a:r>
              <a:rPr lang="en-US" altLang="ko-KR" sz="1200" b="1" dirty="0">
                <a:latin typeface="+mn-ea"/>
              </a:rPr>
              <a:t> </a:t>
            </a:r>
            <a:r>
              <a:rPr lang="ko-KR" altLang="en-US" sz="1200" b="1" dirty="0">
                <a:latin typeface="+mn-ea"/>
              </a:rPr>
              <a:t>지원되는 버전 확인 필요 </a:t>
            </a:r>
            <a:endParaRPr lang="en-US" altLang="ko-KR" sz="1200" b="1" dirty="0">
              <a:latin typeface="+mn-ea"/>
            </a:endParaRPr>
          </a:p>
          <a:p>
            <a:pPr>
              <a:lnSpc>
                <a:spcPct val="150000"/>
              </a:lnSpc>
            </a:pPr>
            <a:r>
              <a:rPr lang="en-US" altLang="ko-KR" sz="1200" b="1" dirty="0">
                <a:latin typeface="+mn-ea"/>
              </a:rPr>
              <a:t>    Grafana </a:t>
            </a:r>
            <a:r>
              <a:rPr lang="ko-KR" altLang="en-US" sz="1200" b="1" dirty="0">
                <a:latin typeface="+mn-ea"/>
              </a:rPr>
              <a:t>다운로드 사이트에서 버전</a:t>
            </a:r>
            <a:r>
              <a:rPr lang="en-US" altLang="ko-KR" sz="1200" b="1" dirty="0">
                <a:latin typeface="+mn-ea"/>
              </a:rPr>
              <a:t> </a:t>
            </a:r>
            <a:r>
              <a:rPr lang="ko-KR" altLang="en-US" sz="1200" b="1" dirty="0">
                <a:latin typeface="+mn-ea"/>
              </a:rPr>
              <a:t>정보 확인 </a:t>
            </a:r>
            <a:r>
              <a:rPr lang="en-US" altLang="ko-KR" sz="1200" b="1" dirty="0">
                <a:latin typeface="+mn-ea"/>
              </a:rPr>
              <a:t>(</a:t>
            </a:r>
            <a:r>
              <a:rPr lang="en-US" altLang="ko-KR" sz="1200" b="1" dirty="0">
                <a:latin typeface="+mn-ea"/>
                <a:hlinkClick r:id="rId2"/>
              </a:rPr>
              <a:t>https://grafana.com/grafana/download</a:t>
            </a:r>
            <a:r>
              <a:rPr lang="en-US" altLang="ko-KR" sz="1200" b="1" dirty="0">
                <a:latin typeface="+mn-ea"/>
              </a:rPr>
              <a:t>)</a:t>
            </a:r>
          </a:p>
          <a:p>
            <a:pPr>
              <a:lnSpc>
                <a:spcPct val="150000"/>
              </a:lnSpc>
            </a:pPr>
            <a:endParaRPr lang="en-US" altLang="ko-KR" sz="1200" b="1" dirty="0">
              <a:latin typeface="+mn-ea"/>
            </a:endParaRPr>
          </a:p>
          <a:p>
            <a:pPr>
              <a:lnSpc>
                <a:spcPct val="150000"/>
              </a:lnSpc>
            </a:pPr>
            <a:endParaRPr lang="en-US" altLang="ko-KR" sz="1200" b="1" dirty="0">
              <a:latin typeface="+mn-ea"/>
            </a:endParaRPr>
          </a:p>
          <a:p>
            <a:pPr>
              <a:lnSpc>
                <a:spcPct val="150000"/>
              </a:lnSpc>
            </a:pPr>
            <a:endParaRPr lang="en-US" altLang="ko-KR" sz="1200" b="1" dirty="0">
              <a:latin typeface="+mn-ea"/>
            </a:endParaRPr>
          </a:p>
          <a:p>
            <a:pPr>
              <a:lnSpc>
                <a:spcPct val="150000"/>
              </a:lnSpc>
            </a:pPr>
            <a:endParaRPr lang="en-US" altLang="ko-KR" sz="1200" b="1" dirty="0">
              <a:latin typeface="+mn-ea"/>
            </a:endParaRPr>
          </a:p>
          <a:p>
            <a:pPr>
              <a:lnSpc>
                <a:spcPct val="150000"/>
              </a:lnSpc>
            </a:pPr>
            <a:endParaRPr lang="en-US" altLang="ko-KR" sz="1200" b="1" dirty="0">
              <a:latin typeface="+mn-ea"/>
            </a:endParaRPr>
          </a:p>
          <a:p>
            <a:pPr>
              <a:lnSpc>
                <a:spcPct val="150000"/>
              </a:lnSpc>
            </a:pPr>
            <a:endParaRPr lang="en-US" altLang="ko-KR" sz="1200" b="1" dirty="0">
              <a:latin typeface="+mn-ea"/>
            </a:endParaRPr>
          </a:p>
          <a:p>
            <a:pPr>
              <a:lnSpc>
                <a:spcPct val="150000"/>
              </a:lnSpc>
            </a:pPr>
            <a:endParaRPr lang="en-US" altLang="ko-KR" sz="1200" b="1" dirty="0">
              <a:latin typeface="+mn-ea"/>
            </a:endParaRPr>
          </a:p>
          <a:p>
            <a:pPr>
              <a:lnSpc>
                <a:spcPct val="150000"/>
              </a:lnSpc>
            </a:pPr>
            <a:endParaRPr lang="en-US" altLang="ko-KR" sz="1200" b="1" dirty="0">
              <a:latin typeface="+mn-ea"/>
            </a:endParaRPr>
          </a:p>
          <a:p>
            <a:pPr>
              <a:lnSpc>
                <a:spcPct val="150000"/>
              </a:lnSpc>
            </a:pPr>
            <a:endParaRPr lang="en-US" altLang="ko-KR" sz="1200" b="1" dirty="0">
              <a:latin typeface="+mn-ea"/>
            </a:endParaRPr>
          </a:p>
          <a:p>
            <a:pPr>
              <a:lnSpc>
                <a:spcPct val="150000"/>
              </a:lnSpc>
            </a:pPr>
            <a:endParaRPr lang="en-US" altLang="ko-KR" sz="1200" b="1" dirty="0">
              <a:latin typeface="+mn-ea"/>
            </a:endParaRPr>
          </a:p>
          <a:p>
            <a:pPr>
              <a:lnSpc>
                <a:spcPct val="150000"/>
              </a:lnSpc>
            </a:pPr>
            <a:r>
              <a:rPr lang="en-US" altLang="ko-KR" sz="1200" b="1" dirty="0"/>
              <a:t>    putty</a:t>
            </a:r>
            <a:r>
              <a:rPr lang="ko-KR" altLang="en-US" sz="1200" b="1" dirty="0"/>
              <a:t> 프로그램으로 </a:t>
            </a:r>
            <a:r>
              <a:rPr lang="en-US" altLang="ko-KR" sz="1200" b="1" dirty="0"/>
              <a:t>SSH</a:t>
            </a:r>
            <a:r>
              <a:rPr lang="ko-KR" altLang="en-US" sz="1200" b="1" dirty="0"/>
              <a:t> 접속 후 아래 명령어 입력</a:t>
            </a:r>
            <a:endParaRPr lang="en-US" altLang="ko-KR" sz="1200" b="1" dirty="0"/>
          </a:p>
          <a:p>
            <a:pPr>
              <a:lnSpc>
                <a:spcPct val="150000"/>
              </a:lnSpc>
            </a:pPr>
            <a:r>
              <a:rPr lang="en-US" altLang="ko-KR" sz="1200" b="1" dirty="0">
                <a:latin typeface="+mn-ea"/>
              </a:rPr>
              <a:t>      $ </a:t>
            </a:r>
            <a:r>
              <a:rPr lang="en-US" altLang="ko-KR" sz="1200" b="1" dirty="0" err="1">
                <a:latin typeface="+mn-ea"/>
              </a:rPr>
              <a:t>sudo</a:t>
            </a:r>
            <a:r>
              <a:rPr lang="en-US" altLang="ko-KR" sz="1200" b="1" dirty="0">
                <a:latin typeface="+mn-ea"/>
              </a:rPr>
              <a:t> </a:t>
            </a:r>
            <a:r>
              <a:rPr lang="en-US" altLang="ko-KR" sz="1200" b="1" dirty="0" err="1">
                <a:latin typeface="+mn-ea"/>
              </a:rPr>
              <a:t>su</a:t>
            </a:r>
            <a:endParaRPr lang="en-US" altLang="ko-KR" sz="1200" b="1" dirty="0">
              <a:latin typeface="+mn-ea"/>
            </a:endParaRPr>
          </a:p>
          <a:p>
            <a:pPr>
              <a:lnSpc>
                <a:spcPct val="150000"/>
              </a:lnSpc>
            </a:pPr>
            <a:r>
              <a:rPr lang="en-US" altLang="ko-KR" sz="1200" b="1" dirty="0">
                <a:latin typeface="+mn-ea"/>
              </a:rPr>
              <a:t>      $ apt-get install -y </a:t>
            </a:r>
            <a:r>
              <a:rPr lang="en-US" altLang="ko-KR" sz="1200" b="1" dirty="0" err="1">
                <a:latin typeface="+mn-ea"/>
              </a:rPr>
              <a:t>adduser</a:t>
            </a:r>
            <a:r>
              <a:rPr lang="en-US" altLang="ko-KR" sz="1200" b="1" dirty="0">
                <a:latin typeface="+mn-ea"/>
              </a:rPr>
              <a:t> libfontconfig1</a:t>
            </a:r>
          </a:p>
          <a:p>
            <a:pPr>
              <a:lnSpc>
                <a:spcPct val="200000"/>
              </a:lnSpc>
            </a:pPr>
            <a:r>
              <a:rPr lang="en-US" altLang="ko-KR" sz="1200" b="1" dirty="0">
                <a:latin typeface="+mn-ea"/>
              </a:rPr>
              <a:t>      $ </a:t>
            </a:r>
            <a:r>
              <a:rPr lang="en-US" altLang="ko-KR" sz="1200" b="1" dirty="0" err="1">
                <a:latin typeface="+mn-ea"/>
              </a:rPr>
              <a:t>wget</a:t>
            </a:r>
            <a:r>
              <a:rPr lang="en-US" altLang="ko-KR" sz="1200" b="1" dirty="0">
                <a:latin typeface="+mn-ea"/>
              </a:rPr>
              <a:t> https://dl.grafana.com/oss/release/grafana_{</a:t>
            </a:r>
            <a:r>
              <a:rPr lang="ko-KR" altLang="en-US" sz="1200" b="1" dirty="0" err="1">
                <a:latin typeface="+mn-ea"/>
              </a:rPr>
              <a:t>버전명</a:t>
            </a:r>
            <a:r>
              <a:rPr lang="en-US" altLang="ko-KR" sz="1200" b="1" dirty="0">
                <a:latin typeface="+mn-ea"/>
              </a:rPr>
              <a:t>}_amd64.deb</a:t>
            </a:r>
          </a:p>
          <a:p>
            <a:pPr>
              <a:lnSpc>
                <a:spcPct val="200000"/>
              </a:lnSpc>
            </a:pPr>
            <a:r>
              <a:rPr lang="en-US" altLang="ko-KR" sz="1200" b="1" dirty="0">
                <a:latin typeface="+mn-ea"/>
              </a:rPr>
              <a:t>      $ </a:t>
            </a:r>
            <a:r>
              <a:rPr lang="en-US" altLang="ko-KR" sz="1200" b="1" dirty="0" err="1">
                <a:latin typeface="+mn-ea"/>
              </a:rPr>
              <a:t>sudo</a:t>
            </a:r>
            <a:r>
              <a:rPr lang="en-US" altLang="ko-KR" sz="1200" b="1" dirty="0">
                <a:latin typeface="+mn-ea"/>
              </a:rPr>
              <a:t> </a:t>
            </a:r>
            <a:r>
              <a:rPr lang="en-US" altLang="ko-KR" sz="1200" b="1" dirty="0" err="1">
                <a:latin typeface="+mn-ea"/>
              </a:rPr>
              <a:t>dpkg</a:t>
            </a:r>
            <a:r>
              <a:rPr lang="en-US" altLang="ko-KR" sz="1200" b="1" dirty="0">
                <a:latin typeface="+mn-ea"/>
              </a:rPr>
              <a:t> -</a:t>
            </a:r>
            <a:r>
              <a:rPr lang="en-US" altLang="ko-KR" sz="1200" b="1" dirty="0" err="1">
                <a:latin typeface="+mn-ea"/>
              </a:rPr>
              <a:t>i</a:t>
            </a:r>
            <a:r>
              <a:rPr lang="en-US" altLang="ko-KR" sz="1200" b="1" dirty="0">
                <a:latin typeface="+mn-ea"/>
              </a:rPr>
              <a:t> </a:t>
            </a:r>
            <a:r>
              <a:rPr lang="en-US" altLang="ko-KR" sz="1200" b="1" dirty="0" err="1">
                <a:latin typeface="+mn-ea"/>
              </a:rPr>
              <a:t>grafana</a:t>
            </a:r>
            <a:r>
              <a:rPr lang="en-US" altLang="ko-KR" sz="1200" b="1" dirty="0">
                <a:latin typeface="+mn-ea"/>
              </a:rPr>
              <a:t>_{</a:t>
            </a:r>
            <a:r>
              <a:rPr lang="ko-KR" altLang="en-US" sz="1200" b="1" dirty="0" err="1">
                <a:latin typeface="+mn-ea"/>
              </a:rPr>
              <a:t>버전명</a:t>
            </a:r>
            <a:r>
              <a:rPr lang="en-US" altLang="ko-KR" sz="1200" b="1" dirty="0">
                <a:latin typeface="+mn-ea"/>
              </a:rPr>
              <a:t>}_amd64.deb</a:t>
            </a:r>
          </a:p>
        </p:txBody>
      </p:sp>
      <p:pic>
        <p:nvPicPr>
          <p:cNvPr id="7" name="그림 6">
            <a:extLst>
              <a:ext uri="{FF2B5EF4-FFF2-40B4-BE49-F238E27FC236}">
                <a16:creationId xmlns:a16="http://schemas.microsoft.com/office/drawing/2014/main" id="{5E779C52-BC19-49AE-9B23-50C8D8678BF5}"/>
              </a:ext>
            </a:extLst>
          </p:cNvPr>
          <p:cNvPicPr>
            <a:picLocks noChangeAspect="1"/>
          </p:cNvPicPr>
          <p:nvPr/>
        </p:nvPicPr>
        <p:blipFill>
          <a:blip r:embed="rId3"/>
          <a:stretch>
            <a:fillRect/>
          </a:stretch>
        </p:blipFill>
        <p:spPr>
          <a:xfrm>
            <a:off x="2447764" y="1918733"/>
            <a:ext cx="4392488" cy="2158339"/>
          </a:xfrm>
          <a:prstGeom prst="rect">
            <a:avLst/>
          </a:prstGeom>
        </p:spPr>
      </p:pic>
    </p:spTree>
    <p:extLst>
      <p:ext uri="{BB962C8B-B14F-4D97-AF65-F5344CB8AC3E}">
        <p14:creationId xmlns:p14="http://schemas.microsoft.com/office/powerpoint/2010/main" val="22490855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t>- </a:t>
            </a:r>
            <a:r>
              <a:rPr kumimoji="1" lang="ko-KR" altLang="en-US" sz="2000" dirty="0"/>
              <a:t>서비스 관리 </a:t>
            </a:r>
            <a:r>
              <a:rPr kumimoji="1" lang="en-US" altLang="ko-KR" sz="2000" dirty="0"/>
              <a:t>(1/2)</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3657604"/>
          </a:xfrm>
          <a:prstGeom prst="rect">
            <a:avLst/>
          </a:prstGeom>
          <a:noFill/>
        </p:spPr>
        <p:txBody>
          <a:bodyPr wrap="square" rtlCol="0">
            <a:spAutoFit/>
          </a:bodyPr>
          <a:lstStyle/>
          <a:p>
            <a:pPr>
              <a:lnSpc>
                <a:spcPct val="150000"/>
              </a:lnSpc>
            </a:pPr>
            <a:r>
              <a:rPr lang="en-US" altLang="ko-KR" sz="1200" b="1" dirty="0">
                <a:latin typeface="+mn-ea"/>
              </a:rPr>
              <a:t>1) Grafana </a:t>
            </a:r>
            <a:r>
              <a:rPr lang="ko-KR" altLang="en-US" sz="1200" b="1" dirty="0">
                <a:latin typeface="+mn-ea"/>
              </a:rPr>
              <a:t>서비스 관리 </a:t>
            </a:r>
          </a:p>
          <a:p>
            <a:pPr>
              <a:lnSpc>
                <a:spcPct val="150000"/>
              </a:lnSpc>
            </a:pPr>
            <a:r>
              <a:rPr lang="en-US" altLang="ko-KR" sz="1200" b="1" dirty="0">
                <a:latin typeface="+mn-ea"/>
              </a:rPr>
              <a:t>    </a:t>
            </a:r>
            <a:r>
              <a:rPr lang="ko-KR" altLang="en-US" sz="1200" b="1" dirty="0">
                <a:latin typeface="+mn-ea"/>
              </a:rPr>
              <a:t>서비스 관리 명령어는 </a:t>
            </a:r>
            <a:r>
              <a:rPr lang="en-US" altLang="ko-KR" sz="1200" b="1" dirty="0">
                <a:latin typeface="+mn-ea"/>
              </a:rPr>
              <a:t>root </a:t>
            </a:r>
            <a:r>
              <a:rPr lang="ko-KR" altLang="en-US" sz="1200" b="1" dirty="0">
                <a:latin typeface="+mn-ea"/>
              </a:rPr>
              <a:t>권한으로 실행</a:t>
            </a:r>
          </a:p>
          <a:p>
            <a:pPr>
              <a:lnSpc>
                <a:spcPct val="150000"/>
              </a:lnSpc>
            </a:pPr>
            <a:endParaRPr lang="en-US" altLang="ko-KR" sz="1200" b="1" dirty="0">
              <a:latin typeface="+mn-ea"/>
            </a:endParaRPr>
          </a:p>
          <a:p>
            <a:pPr lvl="1">
              <a:lnSpc>
                <a:spcPct val="200000"/>
              </a:lnSpc>
            </a:pPr>
            <a:r>
              <a:rPr lang="ko-KR" altLang="en-US" sz="1200" b="1" dirty="0">
                <a:latin typeface="+mn-ea"/>
              </a:rPr>
              <a:t> </a:t>
            </a:r>
            <a:r>
              <a:rPr lang="en-US" altLang="ko-KR" sz="1200" b="1" dirty="0">
                <a:latin typeface="+mn-ea"/>
              </a:rPr>
              <a:t>-  </a:t>
            </a:r>
            <a:r>
              <a:rPr lang="ko-KR" altLang="en-US" sz="1200" b="1" dirty="0">
                <a:latin typeface="+mn-ea"/>
              </a:rPr>
              <a:t>서비스 시작 </a:t>
            </a:r>
            <a:r>
              <a:rPr lang="en-US" altLang="ko-KR" sz="1200" b="1" dirty="0">
                <a:latin typeface="+mn-ea"/>
              </a:rPr>
              <a:t>: </a:t>
            </a:r>
            <a:r>
              <a:rPr lang="en-US" altLang="ko-KR" sz="1200" b="1" dirty="0" err="1">
                <a:latin typeface="+mn-ea"/>
              </a:rPr>
              <a:t>systemctl</a:t>
            </a:r>
            <a:r>
              <a:rPr lang="en-US" altLang="ko-KR" sz="1200" b="1" dirty="0">
                <a:latin typeface="+mn-ea"/>
              </a:rPr>
              <a:t> start </a:t>
            </a:r>
            <a:r>
              <a:rPr lang="en-US" altLang="ko-KR" sz="1200" b="1" dirty="0" err="1">
                <a:latin typeface="+mn-ea"/>
              </a:rPr>
              <a:t>grafana</a:t>
            </a:r>
            <a:r>
              <a:rPr lang="en-US" altLang="ko-KR" sz="1200" b="1" dirty="0">
                <a:latin typeface="+mn-ea"/>
              </a:rPr>
              <a:t>-server</a:t>
            </a:r>
          </a:p>
          <a:p>
            <a:pPr lvl="1">
              <a:lnSpc>
                <a:spcPct val="200000"/>
              </a:lnSpc>
            </a:pPr>
            <a:r>
              <a:rPr lang="en-US" altLang="ko-KR" sz="1200" b="1" dirty="0">
                <a:latin typeface="+mn-ea"/>
              </a:rPr>
              <a:t> -  </a:t>
            </a:r>
            <a:r>
              <a:rPr lang="ko-KR" altLang="en-US" sz="1200" b="1" dirty="0">
                <a:latin typeface="+mn-ea"/>
              </a:rPr>
              <a:t>서비스 중지 </a:t>
            </a:r>
            <a:r>
              <a:rPr lang="en-US" altLang="ko-KR" sz="1200" b="1" dirty="0">
                <a:latin typeface="+mn-ea"/>
              </a:rPr>
              <a:t>: </a:t>
            </a:r>
            <a:r>
              <a:rPr lang="en-US" altLang="ko-KR" sz="1200" b="1" dirty="0" err="1">
                <a:latin typeface="+mn-ea"/>
              </a:rPr>
              <a:t>systemctl</a:t>
            </a:r>
            <a:r>
              <a:rPr lang="en-US" altLang="ko-KR" sz="1200" b="1" dirty="0">
                <a:latin typeface="+mn-ea"/>
              </a:rPr>
              <a:t> stop </a:t>
            </a:r>
            <a:r>
              <a:rPr lang="en-US" altLang="ko-KR" sz="1200" b="1" dirty="0" err="1">
                <a:latin typeface="+mn-ea"/>
              </a:rPr>
              <a:t>grafana</a:t>
            </a:r>
            <a:r>
              <a:rPr lang="en-US" altLang="ko-KR" sz="1200" b="1" dirty="0">
                <a:latin typeface="+mn-ea"/>
              </a:rPr>
              <a:t>-server</a:t>
            </a:r>
          </a:p>
          <a:p>
            <a:pPr lvl="1">
              <a:lnSpc>
                <a:spcPct val="200000"/>
              </a:lnSpc>
            </a:pPr>
            <a:r>
              <a:rPr lang="en-US" altLang="ko-KR" sz="1200" b="1" dirty="0">
                <a:latin typeface="+mn-ea"/>
              </a:rPr>
              <a:t> -  </a:t>
            </a:r>
            <a:r>
              <a:rPr lang="ko-KR" altLang="en-US" sz="1200" b="1" dirty="0">
                <a:latin typeface="+mn-ea"/>
              </a:rPr>
              <a:t>서비스 재시작 </a:t>
            </a:r>
            <a:r>
              <a:rPr lang="en-US" altLang="ko-KR" sz="1200" b="1" dirty="0">
                <a:latin typeface="+mn-ea"/>
              </a:rPr>
              <a:t>: </a:t>
            </a:r>
            <a:r>
              <a:rPr lang="en-US" altLang="ko-KR" sz="1200" b="1" dirty="0" err="1">
                <a:latin typeface="+mn-ea"/>
              </a:rPr>
              <a:t>systemctl</a:t>
            </a:r>
            <a:r>
              <a:rPr lang="en-US" altLang="ko-KR" sz="1200" b="1" dirty="0">
                <a:latin typeface="+mn-ea"/>
              </a:rPr>
              <a:t> restart </a:t>
            </a:r>
            <a:r>
              <a:rPr lang="en-US" altLang="ko-KR" sz="1200" b="1" dirty="0" err="1">
                <a:latin typeface="+mn-ea"/>
              </a:rPr>
              <a:t>grafana</a:t>
            </a:r>
            <a:r>
              <a:rPr lang="en-US" altLang="ko-KR" sz="1200" b="1" dirty="0">
                <a:latin typeface="+mn-ea"/>
              </a:rPr>
              <a:t>-server</a:t>
            </a:r>
          </a:p>
          <a:p>
            <a:pPr lvl="1">
              <a:lnSpc>
                <a:spcPct val="200000"/>
              </a:lnSpc>
            </a:pPr>
            <a:r>
              <a:rPr lang="en-US" altLang="ko-KR" sz="1200" b="1" dirty="0">
                <a:latin typeface="+mn-ea"/>
              </a:rPr>
              <a:t> -  </a:t>
            </a:r>
            <a:r>
              <a:rPr lang="ko-KR" altLang="en-US" sz="1200" b="1" dirty="0" err="1">
                <a:latin typeface="+mn-ea"/>
              </a:rPr>
              <a:t>부트시</a:t>
            </a:r>
            <a:r>
              <a:rPr lang="ko-KR" altLang="en-US" sz="1200" b="1" dirty="0">
                <a:latin typeface="+mn-ea"/>
              </a:rPr>
              <a:t> 실행 활성화 </a:t>
            </a:r>
            <a:r>
              <a:rPr lang="en-US" altLang="ko-KR" sz="1200" b="1" dirty="0">
                <a:latin typeface="+mn-ea"/>
              </a:rPr>
              <a:t>: </a:t>
            </a:r>
            <a:r>
              <a:rPr lang="en-US" altLang="ko-KR" sz="1200" b="1" dirty="0" err="1">
                <a:latin typeface="+mn-ea"/>
              </a:rPr>
              <a:t>systemctl</a:t>
            </a:r>
            <a:r>
              <a:rPr lang="en-US" altLang="ko-KR" sz="1200" b="1" dirty="0">
                <a:latin typeface="+mn-ea"/>
              </a:rPr>
              <a:t> enable </a:t>
            </a:r>
            <a:r>
              <a:rPr lang="en-US" altLang="ko-KR" sz="1200" b="1" dirty="0" err="1">
                <a:latin typeface="+mn-ea"/>
              </a:rPr>
              <a:t>grafana</a:t>
            </a:r>
            <a:r>
              <a:rPr lang="en-US" altLang="ko-KR" sz="1200" b="1" dirty="0">
                <a:latin typeface="+mn-ea"/>
              </a:rPr>
              <a:t>-server</a:t>
            </a:r>
          </a:p>
          <a:p>
            <a:pPr lvl="1">
              <a:lnSpc>
                <a:spcPct val="200000"/>
              </a:lnSpc>
            </a:pPr>
            <a:r>
              <a:rPr lang="en-US" altLang="ko-KR" sz="1200" b="1" dirty="0">
                <a:latin typeface="+mn-ea"/>
              </a:rPr>
              <a:t> -  </a:t>
            </a:r>
            <a:r>
              <a:rPr lang="ko-KR" altLang="en-US" sz="1200" b="1" dirty="0" err="1">
                <a:latin typeface="+mn-ea"/>
              </a:rPr>
              <a:t>부트시</a:t>
            </a:r>
            <a:r>
              <a:rPr lang="ko-KR" altLang="en-US" sz="1200" b="1" dirty="0">
                <a:latin typeface="+mn-ea"/>
              </a:rPr>
              <a:t> 실행 비활성화 </a:t>
            </a:r>
            <a:r>
              <a:rPr lang="en-US" altLang="ko-KR" sz="1200" b="1" dirty="0">
                <a:latin typeface="+mn-ea"/>
              </a:rPr>
              <a:t>: </a:t>
            </a:r>
            <a:r>
              <a:rPr lang="en-US" altLang="ko-KR" sz="1200" b="1" dirty="0" err="1">
                <a:latin typeface="+mn-ea"/>
              </a:rPr>
              <a:t>systemctl</a:t>
            </a:r>
            <a:r>
              <a:rPr lang="en-US" altLang="ko-KR" sz="1200" b="1" dirty="0">
                <a:latin typeface="+mn-ea"/>
              </a:rPr>
              <a:t> disable </a:t>
            </a:r>
            <a:r>
              <a:rPr lang="en-US" altLang="ko-KR" sz="1200" b="1" dirty="0" err="1">
                <a:latin typeface="+mn-ea"/>
              </a:rPr>
              <a:t>grafana</a:t>
            </a:r>
            <a:r>
              <a:rPr lang="en-US" altLang="ko-KR" sz="1200" b="1" dirty="0">
                <a:latin typeface="+mn-ea"/>
              </a:rPr>
              <a:t>-server</a:t>
            </a:r>
          </a:p>
          <a:p>
            <a:pPr lvl="1">
              <a:lnSpc>
                <a:spcPct val="200000"/>
              </a:lnSpc>
            </a:pPr>
            <a:r>
              <a:rPr lang="en-US" altLang="ko-KR" sz="1200" b="1" dirty="0">
                <a:latin typeface="+mn-ea"/>
              </a:rPr>
              <a:t> -  </a:t>
            </a:r>
            <a:r>
              <a:rPr lang="ko-KR" altLang="en-US" sz="1200" b="1" dirty="0">
                <a:latin typeface="+mn-ea"/>
              </a:rPr>
              <a:t>서비스 상태 확인 </a:t>
            </a:r>
            <a:r>
              <a:rPr lang="en-US" altLang="ko-KR" sz="1200" b="1" dirty="0">
                <a:latin typeface="+mn-ea"/>
              </a:rPr>
              <a:t>: </a:t>
            </a:r>
            <a:r>
              <a:rPr lang="en-US" altLang="ko-KR" sz="1200" b="1" dirty="0" err="1">
                <a:latin typeface="+mn-ea"/>
              </a:rPr>
              <a:t>systemctl</a:t>
            </a:r>
            <a:r>
              <a:rPr lang="en-US" altLang="ko-KR" sz="1200" b="1" dirty="0">
                <a:latin typeface="+mn-ea"/>
              </a:rPr>
              <a:t> status </a:t>
            </a:r>
            <a:r>
              <a:rPr lang="en-US" altLang="ko-KR" sz="1200" b="1" dirty="0" err="1">
                <a:latin typeface="+mn-ea"/>
              </a:rPr>
              <a:t>grafana</a:t>
            </a:r>
            <a:r>
              <a:rPr lang="en-US" altLang="ko-KR" sz="1200" b="1" dirty="0">
                <a:latin typeface="+mn-ea"/>
              </a:rPr>
              <a:t>-server</a:t>
            </a:r>
          </a:p>
          <a:p>
            <a:pPr>
              <a:lnSpc>
                <a:spcPct val="150000"/>
              </a:lnSpc>
            </a:pPr>
            <a:endParaRPr lang="en-US" altLang="ko-KR" sz="1200" b="1" dirty="0">
              <a:latin typeface="+mn-ea"/>
            </a:endParaRPr>
          </a:p>
          <a:p>
            <a:pPr marL="228600" indent="-228600">
              <a:lnSpc>
                <a:spcPct val="150000"/>
              </a:lnSpc>
              <a:buAutoNum type="arabicParenR"/>
            </a:pPr>
            <a:endParaRPr lang="ko-KR" altLang="en-US" sz="1200" b="1" dirty="0">
              <a:latin typeface="+mn-ea"/>
            </a:endParaRPr>
          </a:p>
        </p:txBody>
      </p:sp>
      <p:pic>
        <p:nvPicPr>
          <p:cNvPr id="5" name="그림 4">
            <a:extLst>
              <a:ext uri="{FF2B5EF4-FFF2-40B4-BE49-F238E27FC236}">
                <a16:creationId xmlns:a16="http://schemas.microsoft.com/office/drawing/2014/main" id="{D9427B9A-8DE9-43E5-A045-C81BB4EB8C7D}"/>
              </a:ext>
            </a:extLst>
          </p:cNvPr>
          <p:cNvPicPr>
            <a:picLocks noChangeAspect="1"/>
          </p:cNvPicPr>
          <p:nvPr/>
        </p:nvPicPr>
        <p:blipFill>
          <a:blip r:embed="rId2"/>
          <a:stretch>
            <a:fillRect/>
          </a:stretch>
        </p:blipFill>
        <p:spPr>
          <a:xfrm>
            <a:off x="676539" y="4293096"/>
            <a:ext cx="7862929" cy="1307236"/>
          </a:xfrm>
          <a:prstGeom prst="rect">
            <a:avLst/>
          </a:prstGeom>
        </p:spPr>
      </p:pic>
    </p:spTree>
    <p:extLst>
      <p:ext uri="{BB962C8B-B14F-4D97-AF65-F5344CB8AC3E}">
        <p14:creationId xmlns:p14="http://schemas.microsoft.com/office/powerpoint/2010/main" val="17024729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t>- </a:t>
            </a:r>
            <a:r>
              <a:rPr kumimoji="1" lang="ko-KR" altLang="en-US" sz="2000" dirty="0"/>
              <a:t>서비스 관리 </a:t>
            </a:r>
            <a:r>
              <a:rPr kumimoji="1" lang="en-US" altLang="ko-KR" sz="2000" dirty="0"/>
              <a:t>(2/2)</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1441613"/>
          </a:xfrm>
          <a:prstGeom prst="rect">
            <a:avLst/>
          </a:prstGeom>
          <a:noFill/>
        </p:spPr>
        <p:txBody>
          <a:bodyPr wrap="square" rtlCol="0">
            <a:spAutoFit/>
          </a:bodyPr>
          <a:lstStyle/>
          <a:p>
            <a:pPr>
              <a:lnSpc>
                <a:spcPct val="150000"/>
              </a:lnSpc>
            </a:pPr>
            <a:r>
              <a:rPr lang="en-US" altLang="ko-KR" sz="1200" b="1" dirty="0">
                <a:latin typeface="+mn-ea"/>
              </a:rPr>
              <a:t>2) Grafana </a:t>
            </a:r>
            <a:r>
              <a:rPr lang="ko-KR" altLang="en-US" sz="1200" b="1" dirty="0">
                <a:latin typeface="+mn-ea"/>
              </a:rPr>
              <a:t>계정 설정</a:t>
            </a:r>
          </a:p>
          <a:p>
            <a:pPr>
              <a:lnSpc>
                <a:spcPct val="150000"/>
              </a:lnSpc>
            </a:pPr>
            <a:r>
              <a:rPr lang="ko-KR" altLang="en-US" sz="1200" b="1" dirty="0">
                <a:latin typeface="+mn-ea"/>
              </a:rPr>
              <a:t>    메인 계정 기본 아이디 패스워드는 </a:t>
            </a:r>
            <a:r>
              <a:rPr lang="en-US" altLang="ko-KR" sz="1200" b="1" dirty="0">
                <a:latin typeface="+mn-ea"/>
              </a:rPr>
              <a:t>admin/admin </a:t>
            </a:r>
            <a:r>
              <a:rPr lang="ko-KR" altLang="en-US" sz="1200" b="1" dirty="0">
                <a:latin typeface="+mn-ea"/>
              </a:rPr>
              <a:t>이며 아래 명령어를 사용하여 패스워드 변경이 가능하다</a:t>
            </a:r>
            <a:r>
              <a:rPr lang="en-US" altLang="ko-KR" sz="1200" b="1" dirty="0">
                <a:latin typeface="+mn-ea"/>
              </a:rPr>
              <a:t>.</a:t>
            </a:r>
            <a:endParaRPr lang="ko-KR" altLang="en-US" sz="1200" b="1" dirty="0">
              <a:latin typeface="+mn-ea"/>
            </a:endParaRPr>
          </a:p>
          <a:p>
            <a:pPr>
              <a:lnSpc>
                <a:spcPct val="150000"/>
              </a:lnSpc>
            </a:pPr>
            <a:endParaRPr lang="en-US" altLang="ko-KR" sz="1200" b="1" dirty="0">
              <a:latin typeface="+mn-ea"/>
            </a:endParaRPr>
          </a:p>
          <a:p>
            <a:pPr>
              <a:lnSpc>
                <a:spcPct val="150000"/>
              </a:lnSpc>
            </a:pPr>
            <a:r>
              <a:rPr lang="en-US" altLang="ko-KR" sz="1200" b="1" dirty="0">
                <a:latin typeface="+mn-ea"/>
              </a:rPr>
              <a:t>      $ </a:t>
            </a:r>
            <a:r>
              <a:rPr lang="en-US" altLang="ko-KR" sz="1200" b="1" dirty="0" err="1">
                <a:latin typeface="+mn-ea"/>
              </a:rPr>
              <a:t>grafana</a:t>
            </a:r>
            <a:r>
              <a:rPr lang="en-US" altLang="ko-KR" sz="1200" b="1" dirty="0">
                <a:latin typeface="+mn-ea"/>
              </a:rPr>
              <a:t>-cli admin reset-admin-password {</a:t>
            </a:r>
            <a:r>
              <a:rPr lang="ko-KR" altLang="en-US" sz="1200" b="1" dirty="0">
                <a:latin typeface="+mn-ea"/>
              </a:rPr>
              <a:t>패스워드</a:t>
            </a:r>
            <a:r>
              <a:rPr lang="en-US" altLang="ko-KR" sz="1200" b="1" dirty="0">
                <a:latin typeface="+mn-ea"/>
              </a:rPr>
              <a:t>}</a:t>
            </a:r>
          </a:p>
          <a:p>
            <a:pPr>
              <a:lnSpc>
                <a:spcPct val="150000"/>
              </a:lnSpc>
            </a:pPr>
            <a:endParaRPr lang="ko-KR" altLang="en-US" sz="1200" b="1" dirty="0">
              <a:latin typeface="+mn-ea"/>
            </a:endParaRPr>
          </a:p>
        </p:txBody>
      </p:sp>
    </p:spTree>
    <p:extLst>
      <p:ext uri="{BB962C8B-B14F-4D97-AF65-F5344CB8AC3E}">
        <p14:creationId xmlns:p14="http://schemas.microsoft.com/office/powerpoint/2010/main" val="33254683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latin typeface="+mn-ea"/>
              </a:rPr>
              <a:t>– </a:t>
            </a:r>
            <a:r>
              <a:rPr kumimoji="1" lang="ko-KR" altLang="en-US" sz="2000" dirty="0">
                <a:latin typeface="+mn-ea"/>
              </a:rPr>
              <a:t>접속방법 </a:t>
            </a:r>
            <a:r>
              <a:rPr kumimoji="1" lang="en-US" altLang="ko-KR" sz="2000" dirty="0">
                <a:latin typeface="+mn-ea"/>
              </a:rPr>
              <a:t>(1/2) </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610616"/>
          </a:xfrm>
          <a:prstGeom prst="rect">
            <a:avLst/>
          </a:prstGeom>
          <a:noFill/>
        </p:spPr>
        <p:txBody>
          <a:bodyPr wrap="square" rtlCol="0">
            <a:spAutoFit/>
          </a:bodyPr>
          <a:lstStyle/>
          <a:p>
            <a:pPr marL="228600" indent="-228600">
              <a:lnSpc>
                <a:spcPct val="150000"/>
              </a:lnSpc>
              <a:buAutoNum type="arabicParenR"/>
            </a:pPr>
            <a:r>
              <a:rPr lang="ko-KR" altLang="en-US" sz="1200" b="1" dirty="0">
                <a:latin typeface="+mn-ea"/>
              </a:rPr>
              <a:t>대쉬보드 접속</a:t>
            </a:r>
            <a:endParaRPr lang="en-US" altLang="ko-KR" sz="1200" b="1" dirty="0">
              <a:latin typeface="+mn-ea"/>
            </a:endParaRPr>
          </a:p>
          <a:p>
            <a:pPr>
              <a:lnSpc>
                <a:spcPct val="150000"/>
              </a:lnSpc>
            </a:pPr>
            <a:r>
              <a:rPr lang="ko-KR" altLang="en-US" sz="1200" b="1" dirty="0">
                <a:latin typeface="+mn-ea"/>
              </a:rPr>
              <a:t>    </a:t>
            </a:r>
            <a:r>
              <a:rPr lang="en-US" altLang="ko-KR" sz="1200" b="1" dirty="0">
                <a:latin typeface="+mn-ea"/>
              </a:rPr>
              <a:t>CLOUD MANAGER </a:t>
            </a:r>
            <a:r>
              <a:rPr lang="ko-KR" altLang="en-US" sz="1200" b="1" dirty="0">
                <a:latin typeface="+mn-ea"/>
              </a:rPr>
              <a:t>접속 </a:t>
            </a:r>
            <a:r>
              <a:rPr lang="en-US" altLang="ko-KR" sz="1200" b="1" dirty="0">
                <a:latin typeface="+mn-ea"/>
              </a:rPr>
              <a:t>-&gt; </a:t>
            </a:r>
            <a:r>
              <a:rPr lang="ko-KR" altLang="en-US" sz="1200" b="1" dirty="0">
                <a:latin typeface="+mn-ea"/>
              </a:rPr>
              <a:t>로그인 </a:t>
            </a:r>
            <a:r>
              <a:rPr lang="en-US" altLang="ko-KR" sz="1200" b="1" dirty="0">
                <a:latin typeface="+mn-ea"/>
              </a:rPr>
              <a:t>-&gt; </a:t>
            </a:r>
            <a:r>
              <a:rPr lang="ko-KR" altLang="en-US" sz="1200" b="1" dirty="0">
                <a:latin typeface="+mn-ea"/>
              </a:rPr>
              <a:t>주소창에 대쉬보드 주소</a:t>
            </a:r>
            <a:r>
              <a:rPr lang="en-US" altLang="ko-KR" sz="1200" dirty="0">
                <a:latin typeface="+mn-ea"/>
              </a:rPr>
              <a:t> (</a:t>
            </a:r>
            <a:r>
              <a:rPr lang="en-US" altLang="ko-KR" sz="1200" dirty="0">
                <a:latin typeface="+mn-ea"/>
                <a:hlinkClick r:id="rId2"/>
              </a:rPr>
              <a:t>https://***.aasnest.io/grafana</a:t>
            </a:r>
            <a:r>
              <a:rPr lang="en-US" altLang="ko-KR" sz="1200" dirty="0">
                <a:latin typeface="+mn-ea"/>
              </a:rPr>
              <a:t>/ )</a:t>
            </a:r>
            <a:r>
              <a:rPr lang="ko-KR" altLang="en-US" sz="1200" b="1" dirty="0">
                <a:latin typeface="+mn-ea"/>
              </a:rPr>
              <a:t>입력  </a:t>
            </a:r>
          </a:p>
        </p:txBody>
      </p:sp>
      <p:pic>
        <p:nvPicPr>
          <p:cNvPr id="5" name="그림 4">
            <a:extLst>
              <a:ext uri="{FF2B5EF4-FFF2-40B4-BE49-F238E27FC236}">
                <a16:creationId xmlns:a16="http://schemas.microsoft.com/office/drawing/2014/main" id="{33AE9B7F-AF5C-4520-BFD7-F582514C486D}"/>
              </a:ext>
            </a:extLst>
          </p:cNvPr>
          <p:cNvPicPr>
            <a:picLocks noChangeAspect="1"/>
          </p:cNvPicPr>
          <p:nvPr/>
        </p:nvPicPr>
        <p:blipFill>
          <a:blip r:embed="rId3"/>
          <a:stretch>
            <a:fillRect/>
          </a:stretch>
        </p:blipFill>
        <p:spPr>
          <a:xfrm>
            <a:off x="775758" y="2243369"/>
            <a:ext cx="3315437" cy="3332468"/>
          </a:xfrm>
          <a:prstGeom prst="rect">
            <a:avLst/>
          </a:prstGeom>
        </p:spPr>
      </p:pic>
      <p:pic>
        <p:nvPicPr>
          <p:cNvPr id="7" name="그림 6">
            <a:extLst>
              <a:ext uri="{FF2B5EF4-FFF2-40B4-BE49-F238E27FC236}">
                <a16:creationId xmlns:a16="http://schemas.microsoft.com/office/drawing/2014/main" id="{B1CD0A12-0971-4ED0-8116-8D81A1FDA008}"/>
              </a:ext>
            </a:extLst>
          </p:cNvPr>
          <p:cNvPicPr>
            <a:picLocks noChangeAspect="1"/>
          </p:cNvPicPr>
          <p:nvPr/>
        </p:nvPicPr>
        <p:blipFill>
          <a:blip r:embed="rId4"/>
          <a:stretch>
            <a:fillRect/>
          </a:stretch>
        </p:blipFill>
        <p:spPr>
          <a:xfrm>
            <a:off x="4399409" y="2244248"/>
            <a:ext cx="3574824" cy="933764"/>
          </a:xfrm>
          <a:prstGeom prst="rect">
            <a:avLst/>
          </a:prstGeom>
        </p:spPr>
      </p:pic>
      <p:sp>
        <p:nvSpPr>
          <p:cNvPr id="9" name="직사각형 8">
            <a:extLst>
              <a:ext uri="{FF2B5EF4-FFF2-40B4-BE49-F238E27FC236}">
                <a16:creationId xmlns:a16="http://schemas.microsoft.com/office/drawing/2014/main" id="{091E1730-0C13-400C-97EE-9149BCCFDB33}"/>
              </a:ext>
            </a:extLst>
          </p:cNvPr>
          <p:cNvSpPr/>
          <p:nvPr/>
        </p:nvSpPr>
        <p:spPr>
          <a:xfrm>
            <a:off x="5550260" y="2204387"/>
            <a:ext cx="2423973" cy="360518"/>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10" name="연결선: 꺾임 9">
            <a:extLst>
              <a:ext uri="{FF2B5EF4-FFF2-40B4-BE49-F238E27FC236}">
                <a16:creationId xmlns:a16="http://schemas.microsoft.com/office/drawing/2014/main" id="{78CC6942-501B-4B5D-B00E-A486C790FD33}"/>
              </a:ext>
            </a:extLst>
          </p:cNvPr>
          <p:cNvCxnSpPr>
            <a:cxnSpLocks/>
            <a:stCxn id="5" idx="3"/>
            <a:endCxn id="7" idx="1"/>
          </p:cNvCxnSpPr>
          <p:nvPr/>
        </p:nvCxnSpPr>
        <p:spPr>
          <a:xfrm flipV="1">
            <a:off x="4091195" y="2711130"/>
            <a:ext cx="308214" cy="1198473"/>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연결선: 꺾임 10">
            <a:extLst>
              <a:ext uri="{FF2B5EF4-FFF2-40B4-BE49-F238E27FC236}">
                <a16:creationId xmlns:a16="http://schemas.microsoft.com/office/drawing/2014/main" id="{C580FB3B-19E3-44FC-9B0D-8082269EDFDE}"/>
              </a:ext>
            </a:extLst>
          </p:cNvPr>
          <p:cNvCxnSpPr>
            <a:cxnSpLocks/>
            <a:stCxn id="9" idx="2"/>
            <a:endCxn id="12" idx="0"/>
          </p:cNvCxnSpPr>
          <p:nvPr/>
        </p:nvCxnSpPr>
        <p:spPr>
          <a:xfrm rot="5400000">
            <a:off x="6083636" y="2849244"/>
            <a:ext cx="962950" cy="394272"/>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12" name="그림 11">
            <a:extLst>
              <a:ext uri="{FF2B5EF4-FFF2-40B4-BE49-F238E27FC236}">
                <a16:creationId xmlns:a16="http://schemas.microsoft.com/office/drawing/2014/main" id="{459C0EC5-53D3-4B8A-A935-976D39474DE6}"/>
              </a:ext>
            </a:extLst>
          </p:cNvPr>
          <p:cNvPicPr>
            <a:picLocks noChangeAspect="1"/>
          </p:cNvPicPr>
          <p:nvPr/>
        </p:nvPicPr>
        <p:blipFill>
          <a:blip r:embed="rId5"/>
          <a:stretch>
            <a:fillRect/>
          </a:stretch>
        </p:blipFill>
        <p:spPr>
          <a:xfrm>
            <a:off x="4374600" y="3527855"/>
            <a:ext cx="3986749" cy="2061385"/>
          </a:xfrm>
          <a:prstGeom prst="rect">
            <a:avLst/>
          </a:prstGeom>
        </p:spPr>
      </p:pic>
      <p:sp>
        <p:nvSpPr>
          <p:cNvPr id="25" name="타원 24">
            <a:extLst>
              <a:ext uri="{FF2B5EF4-FFF2-40B4-BE49-F238E27FC236}">
                <a16:creationId xmlns:a16="http://schemas.microsoft.com/office/drawing/2014/main" id="{78863F5A-BC85-422D-915E-84A462F7C50F}"/>
              </a:ext>
            </a:extLst>
          </p:cNvPr>
          <p:cNvSpPr/>
          <p:nvPr/>
        </p:nvSpPr>
        <p:spPr>
          <a:xfrm>
            <a:off x="2134045" y="4077072"/>
            <a:ext cx="598861" cy="576064"/>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36097042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latin typeface="+mn-ea"/>
              </a:rPr>
              <a:t>– </a:t>
            </a:r>
            <a:r>
              <a:rPr kumimoji="1" lang="ko-KR" altLang="en-US" sz="2000" dirty="0">
                <a:latin typeface="+mn-ea"/>
              </a:rPr>
              <a:t>접속방법 </a:t>
            </a:r>
            <a:r>
              <a:rPr kumimoji="1" lang="en-US" altLang="ko-KR" sz="2000" dirty="0">
                <a:latin typeface="+mn-ea"/>
              </a:rPr>
              <a:t>(2/2) </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610616"/>
          </a:xfrm>
          <a:prstGeom prst="rect">
            <a:avLst/>
          </a:prstGeom>
          <a:noFill/>
        </p:spPr>
        <p:txBody>
          <a:bodyPr wrap="square" rtlCol="0">
            <a:spAutoFit/>
          </a:bodyPr>
          <a:lstStyle/>
          <a:p>
            <a:pPr marL="228600" indent="-228600">
              <a:lnSpc>
                <a:spcPct val="150000"/>
              </a:lnSpc>
              <a:buAutoNum type="arabicParenR"/>
            </a:pPr>
            <a:r>
              <a:rPr lang="en-US" altLang="ko-KR" sz="1200" b="1" dirty="0">
                <a:latin typeface="+mn-ea"/>
              </a:rPr>
              <a:t>Grafana </a:t>
            </a:r>
            <a:r>
              <a:rPr lang="ko-KR" altLang="en-US" sz="1200" b="1" dirty="0">
                <a:latin typeface="+mn-ea"/>
              </a:rPr>
              <a:t>로그인</a:t>
            </a:r>
            <a:endParaRPr lang="en-US" altLang="ko-KR" sz="1200" b="1" dirty="0">
              <a:latin typeface="+mn-ea"/>
            </a:endParaRPr>
          </a:p>
          <a:p>
            <a:pPr>
              <a:lnSpc>
                <a:spcPct val="150000"/>
              </a:lnSpc>
            </a:pPr>
            <a:r>
              <a:rPr lang="en-US" altLang="ko-KR" sz="1200" b="1" dirty="0">
                <a:latin typeface="+mn-ea"/>
              </a:rPr>
              <a:t>    </a:t>
            </a:r>
            <a:r>
              <a:rPr lang="ko-KR" altLang="en-US" sz="1200" b="1" dirty="0">
                <a:latin typeface="+mn-ea"/>
              </a:rPr>
              <a:t>좌측하단 </a:t>
            </a:r>
            <a:r>
              <a:rPr lang="en-US" altLang="ko-KR" sz="1200" b="1" dirty="0">
                <a:latin typeface="+mn-ea"/>
              </a:rPr>
              <a:t>Sign In </a:t>
            </a:r>
            <a:r>
              <a:rPr lang="ko-KR" altLang="en-US" sz="1200" b="1" dirty="0">
                <a:latin typeface="+mn-ea"/>
              </a:rPr>
              <a:t> </a:t>
            </a:r>
            <a:r>
              <a:rPr lang="en-US" altLang="ko-KR" sz="1200" b="1" dirty="0">
                <a:latin typeface="+mn-ea"/>
              </a:rPr>
              <a:t>-&gt; </a:t>
            </a:r>
            <a:r>
              <a:rPr lang="ko-KR" altLang="en-US" sz="1200" b="1" dirty="0">
                <a:latin typeface="+mn-ea"/>
              </a:rPr>
              <a:t>계정 아이디 패스워드 입력 </a:t>
            </a:r>
            <a:r>
              <a:rPr lang="en-US" altLang="ko-KR" sz="1200" b="1" dirty="0">
                <a:latin typeface="+mn-ea"/>
              </a:rPr>
              <a:t>-&gt;</a:t>
            </a:r>
            <a:r>
              <a:rPr lang="ko-KR" altLang="en-US" sz="1200" b="1" dirty="0">
                <a:latin typeface="+mn-ea"/>
              </a:rPr>
              <a:t> 로그인 </a:t>
            </a:r>
          </a:p>
        </p:txBody>
      </p:sp>
      <p:pic>
        <p:nvPicPr>
          <p:cNvPr id="14" name="그림 13">
            <a:extLst>
              <a:ext uri="{FF2B5EF4-FFF2-40B4-BE49-F238E27FC236}">
                <a16:creationId xmlns:a16="http://schemas.microsoft.com/office/drawing/2014/main" id="{73E4C49E-B48E-4A62-89CB-56EF0B745873}"/>
              </a:ext>
            </a:extLst>
          </p:cNvPr>
          <p:cNvPicPr>
            <a:picLocks noChangeAspect="1"/>
          </p:cNvPicPr>
          <p:nvPr/>
        </p:nvPicPr>
        <p:blipFill>
          <a:blip r:embed="rId2"/>
          <a:stretch>
            <a:fillRect/>
          </a:stretch>
        </p:blipFill>
        <p:spPr>
          <a:xfrm>
            <a:off x="3855546" y="2061940"/>
            <a:ext cx="3744416" cy="3784536"/>
          </a:xfrm>
          <a:prstGeom prst="rect">
            <a:avLst/>
          </a:prstGeom>
        </p:spPr>
      </p:pic>
      <p:pic>
        <p:nvPicPr>
          <p:cNvPr id="16" name="그림 15">
            <a:extLst>
              <a:ext uri="{FF2B5EF4-FFF2-40B4-BE49-F238E27FC236}">
                <a16:creationId xmlns:a16="http://schemas.microsoft.com/office/drawing/2014/main" id="{D3EF893F-1F10-4712-A7AE-38D4A880737C}"/>
              </a:ext>
            </a:extLst>
          </p:cNvPr>
          <p:cNvPicPr>
            <a:picLocks noChangeAspect="1"/>
          </p:cNvPicPr>
          <p:nvPr/>
        </p:nvPicPr>
        <p:blipFill>
          <a:blip r:embed="rId3"/>
          <a:stretch>
            <a:fillRect/>
          </a:stretch>
        </p:blipFill>
        <p:spPr>
          <a:xfrm>
            <a:off x="1884366" y="2071729"/>
            <a:ext cx="1517199" cy="3784536"/>
          </a:xfrm>
          <a:prstGeom prst="rect">
            <a:avLst/>
          </a:prstGeom>
        </p:spPr>
      </p:pic>
      <p:sp>
        <p:nvSpPr>
          <p:cNvPr id="17" name="직사각형 16">
            <a:extLst>
              <a:ext uri="{FF2B5EF4-FFF2-40B4-BE49-F238E27FC236}">
                <a16:creationId xmlns:a16="http://schemas.microsoft.com/office/drawing/2014/main" id="{AFDFFD85-18E0-4D88-B593-44D3081A6CBB}"/>
              </a:ext>
            </a:extLst>
          </p:cNvPr>
          <p:cNvSpPr/>
          <p:nvPr/>
        </p:nvSpPr>
        <p:spPr>
          <a:xfrm>
            <a:off x="2166357" y="5373216"/>
            <a:ext cx="821467" cy="253180"/>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19" name="연결선: 꺾임 18">
            <a:extLst>
              <a:ext uri="{FF2B5EF4-FFF2-40B4-BE49-F238E27FC236}">
                <a16:creationId xmlns:a16="http://schemas.microsoft.com/office/drawing/2014/main" id="{8447DA90-4FF0-4AFF-BA59-8CDAAB148306}"/>
              </a:ext>
            </a:extLst>
          </p:cNvPr>
          <p:cNvCxnSpPr>
            <a:cxnSpLocks/>
            <a:stCxn id="17" idx="3"/>
            <a:endCxn id="14" idx="1"/>
          </p:cNvCxnSpPr>
          <p:nvPr/>
        </p:nvCxnSpPr>
        <p:spPr>
          <a:xfrm flipV="1">
            <a:off x="2987824" y="3954208"/>
            <a:ext cx="867722" cy="1545598"/>
          </a:xfrm>
          <a:prstGeom prst="bentConnector3">
            <a:avLst>
              <a:gd name="adj1" fmla="val 67563"/>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F9569D91-7FF2-4CAE-A044-09C426E0B36B}"/>
              </a:ext>
            </a:extLst>
          </p:cNvPr>
          <p:cNvSpPr/>
          <p:nvPr/>
        </p:nvSpPr>
        <p:spPr>
          <a:xfrm>
            <a:off x="5428323" y="4727007"/>
            <a:ext cx="598861" cy="576064"/>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20689954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latin typeface="+mn-ea"/>
              </a:rPr>
              <a:t>– </a:t>
            </a:r>
            <a:r>
              <a:rPr kumimoji="1" lang="ko-KR" altLang="en-US" sz="2000" dirty="0">
                <a:latin typeface="+mn-ea"/>
              </a:rPr>
              <a:t>마크베이스 연동 </a:t>
            </a:r>
            <a:r>
              <a:rPr kumimoji="1" lang="en-US" altLang="ko-KR" sz="2000" dirty="0">
                <a:latin typeface="+mn-ea"/>
              </a:rPr>
              <a:t>(1/2)</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4026936"/>
          </a:xfrm>
          <a:prstGeom prst="rect">
            <a:avLst/>
          </a:prstGeom>
          <a:noFill/>
        </p:spPr>
        <p:txBody>
          <a:bodyPr wrap="square" rtlCol="0">
            <a:spAutoFit/>
          </a:bodyPr>
          <a:lstStyle/>
          <a:p>
            <a:pPr marL="228600" indent="-228600">
              <a:lnSpc>
                <a:spcPct val="150000"/>
              </a:lnSpc>
              <a:buAutoNum type="arabicParenR"/>
            </a:pPr>
            <a:r>
              <a:rPr lang="ko-KR" altLang="en-US" sz="1200" b="1" dirty="0">
                <a:latin typeface="+mn-ea"/>
              </a:rPr>
              <a:t>마크베이스</a:t>
            </a:r>
            <a:r>
              <a:rPr lang="en-US" altLang="ko-KR" sz="1200" b="1" dirty="0">
                <a:latin typeface="+mn-ea"/>
              </a:rPr>
              <a:t> </a:t>
            </a:r>
            <a:r>
              <a:rPr lang="ko-KR" altLang="en-US" sz="1200" b="1" dirty="0">
                <a:latin typeface="+mn-ea"/>
              </a:rPr>
              <a:t>모듈 설치</a:t>
            </a:r>
            <a:endParaRPr lang="en-US" altLang="ko-KR" sz="1200" b="1" dirty="0">
              <a:latin typeface="+mn-ea"/>
            </a:endParaRPr>
          </a:p>
          <a:p>
            <a:pPr>
              <a:lnSpc>
                <a:spcPct val="150000"/>
              </a:lnSpc>
            </a:pPr>
            <a:r>
              <a:rPr lang="en-US" altLang="ko-KR" sz="1200" b="1" dirty="0">
                <a:latin typeface="+mn-ea"/>
              </a:rPr>
              <a:t>    </a:t>
            </a:r>
            <a:r>
              <a:rPr lang="ko-KR" altLang="en-US" sz="1200" b="1" dirty="0">
                <a:latin typeface="+mn-ea"/>
              </a:rPr>
              <a:t>마크베이스를 </a:t>
            </a:r>
            <a:r>
              <a:rPr lang="en-US" altLang="ko-KR" sz="1200" b="1" dirty="0">
                <a:latin typeface="+mn-ea"/>
              </a:rPr>
              <a:t>Grafana</a:t>
            </a:r>
            <a:r>
              <a:rPr lang="ko-KR" altLang="en-US" sz="1200" b="1" dirty="0">
                <a:latin typeface="+mn-ea"/>
              </a:rPr>
              <a:t>에 연동 하려면 추가적으로 모듈 설치가 필요</a:t>
            </a:r>
            <a:endParaRPr lang="en-US" altLang="ko-KR" sz="1200" b="1" dirty="0">
              <a:latin typeface="+mn-ea"/>
            </a:endParaRPr>
          </a:p>
          <a:p>
            <a:pPr>
              <a:lnSpc>
                <a:spcPct val="150000"/>
              </a:lnSpc>
            </a:pPr>
            <a:r>
              <a:rPr lang="en-US" altLang="ko-KR" sz="1200" b="1" dirty="0">
                <a:latin typeface="+mn-ea"/>
              </a:rPr>
              <a:t>    </a:t>
            </a:r>
            <a:r>
              <a:rPr lang="ko-KR" altLang="en-US" sz="1200" b="1" dirty="0">
                <a:latin typeface="+mn-ea"/>
              </a:rPr>
              <a:t>모듈 파일을 클라우드에 저장 후 아래 명령어로 설치</a:t>
            </a:r>
            <a:endParaRPr lang="en-US" altLang="ko-KR" sz="1200" b="1" dirty="0">
              <a:latin typeface="+mn-ea"/>
            </a:endParaRPr>
          </a:p>
          <a:p>
            <a:pPr>
              <a:lnSpc>
                <a:spcPct val="150000"/>
              </a:lnSpc>
            </a:pPr>
            <a:endParaRPr lang="en-US" altLang="ko-KR" sz="1200" b="1" dirty="0">
              <a:latin typeface="+mn-ea"/>
            </a:endParaRPr>
          </a:p>
          <a:p>
            <a:pPr lvl="1">
              <a:lnSpc>
                <a:spcPct val="200000"/>
              </a:lnSpc>
            </a:pPr>
            <a:r>
              <a:rPr lang="en-US" altLang="ko-KR" sz="1200" b="1" dirty="0">
                <a:latin typeface="+mn-ea"/>
              </a:rPr>
              <a:t>$ </a:t>
            </a:r>
            <a:r>
              <a:rPr lang="en-US" altLang="ko-KR" sz="1200" b="1" dirty="0" err="1">
                <a:latin typeface="+mn-ea"/>
              </a:rPr>
              <a:t>sudo</a:t>
            </a:r>
            <a:r>
              <a:rPr lang="en-US" altLang="ko-KR" sz="1200" b="1" dirty="0">
                <a:latin typeface="+mn-ea"/>
              </a:rPr>
              <a:t> </a:t>
            </a:r>
            <a:r>
              <a:rPr lang="en-US" altLang="ko-KR" sz="1200" b="1" dirty="0" err="1">
                <a:latin typeface="+mn-ea"/>
              </a:rPr>
              <a:t>su</a:t>
            </a:r>
            <a:endParaRPr lang="en-US" altLang="ko-KR" sz="1200" b="1" dirty="0">
              <a:latin typeface="+mn-ea"/>
            </a:endParaRPr>
          </a:p>
          <a:p>
            <a:pPr lvl="1">
              <a:lnSpc>
                <a:spcPct val="200000"/>
              </a:lnSpc>
            </a:pPr>
            <a:r>
              <a:rPr lang="en-US" altLang="ko-KR" sz="1200" b="1" dirty="0">
                <a:latin typeface="+mn-ea"/>
              </a:rPr>
              <a:t>$ mv machbase.tgz machbase-sql.tgz machbase-tag.tgz /var/lib/</a:t>
            </a:r>
            <a:r>
              <a:rPr lang="en-US" altLang="ko-KR" sz="1200" b="1" dirty="0" err="1">
                <a:latin typeface="+mn-ea"/>
              </a:rPr>
              <a:t>grafana</a:t>
            </a:r>
            <a:r>
              <a:rPr lang="en-US" altLang="ko-KR" sz="1200" b="1" dirty="0">
                <a:latin typeface="+mn-ea"/>
              </a:rPr>
              <a:t>/plugins</a:t>
            </a:r>
          </a:p>
          <a:p>
            <a:pPr lvl="1">
              <a:lnSpc>
                <a:spcPct val="200000"/>
              </a:lnSpc>
            </a:pPr>
            <a:r>
              <a:rPr lang="en-US" altLang="ko-KR" sz="1200" b="1" dirty="0">
                <a:latin typeface="+mn-ea"/>
              </a:rPr>
              <a:t>$ cd /var/lib/</a:t>
            </a:r>
            <a:r>
              <a:rPr lang="en-US" altLang="ko-KR" sz="1200" b="1" dirty="0" err="1">
                <a:latin typeface="+mn-ea"/>
              </a:rPr>
              <a:t>grafana</a:t>
            </a:r>
            <a:r>
              <a:rPr lang="en-US" altLang="ko-KR" sz="1200" b="1" dirty="0">
                <a:latin typeface="+mn-ea"/>
              </a:rPr>
              <a:t>/plugins</a:t>
            </a:r>
          </a:p>
          <a:p>
            <a:pPr lvl="1">
              <a:lnSpc>
                <a:spcPct val="200000"/>
              </a:lnSpc>
            </a:pPr>
            <a:r>
              <a:rPr lang="en-US" altLang="ko-KR" sz="1200" b="1" dirty="0">
                <a:latin typeface="+mn-ea"/>
              </a:rPr>
              <a:t>$ </a:t>
            </a:r>
            <a:r>
              <a:rPr lang="en-US" altLang="ko-KR" sz="1200" b="1" dirty="0" err="1">
                <a:latin typeface="+mn-ea"/>
              </a:rPr>
              <a:t>mkdir</a:t>
            </a:r>
            <a:r>
              <a:rPr lang="en-US" altLang="ko-KR" sz="1200" b="1" dirty="0">
                <a:latin typeface="+mn-ea"/>
              </a:rPr>
              <a:t> </a:t>
            </a:r>
            <a:r>
              <a:rPr lang="en-US" altLang="ko-KR" sz="1200" b="1" dirty="0" err="1">
                <a:latin typeface="+mn-ea"/>
              </a:rPr>
              <a:t>machbase</a:t>
            </a:r>
            <a:r>
              <a:rPr lang="en-US" altLang="ko-KR" sz="1200" b="1" dirty="0">
                <a:latin typeface="+mn-ea"/>
              </a:rPr>
              <a:t> &amp;&amp; tar </a:t>
            </a:r>
            <a:r>
              <a:rPr lang="en-US" altLang="ko-KR" sz="1200" b="1" dirty="0" err="1">
                <a:latin typeface="+mn-ea"/>
              </a:rPr>
              <a:t>zxvf</a:t>
            </a:r>
            <a:r>
              <a:rPr lang="en-US" altLang="ko-KR" sz="1200" b="1" dirty="0">
                <a:latin typeface="+mn-ea"/>
              </a:rPr>
              <a:t> </a:t>
            </a:r>
            <a:r>
              <a:rPr lang="en-US" altLang="ko-KR" sz="1200" b="1" dirty="0">
                <a:solidFill>
                  <a:srgbClr val="FF0000"/>
                </a:solidFill>
                <a:latin typeface="+mn-ea"/>
              </a:rPr>
              <a:t>machbase.tgz </a:t>
            </a:r>
            <a:r>
              <a:rPr lang="en-US" altLang="ko-KR" sz="1200" b="1" dirty="0">
                <a:latin typeface="+mn-ea"/>
              </a:rPr>
              <a:t>-C </a:t>
            </a:r>
            <a:r>
              <a:rPr lang="en-US" altLang="ko-KR" sz="1200" b="1" dirty="0" err="1">
                <a:latin typeface="+mn-ea"/>
              </a:rPr>
              <a:t>machbase</a:t>
            </a:r>
            <a:endParaRPr lang="en-US" altLang="ko-KR" sz="1200" b="1" dirty="0">
              <a:latin typeface="+mn-ea"/>
            </a:endParaRPr>
          </a:p>
          <a:p>
            <a:pPr lvl="1">
              <a:lnSpc>
                <a:spcPct val="200000"/>
              </a:lnSpc>
            </a:pPr>
            <a:r>
              <a:rPr lang="en-US" altLang="ko-KR" sz="1200" b="1" dirty="0">
                <a:latin typeface="+mn-ea"/>
              </a:rPr>
              <a:t>$ </a:t>
            </a:r>
            <a:r>
              <a:rPr lang="en-US" altLang="ko-KR" sz="1200" b="1" dirty="0" err="1">
                <a:latin typeface="+mn-ea"/>
              </a:rPr>
              <a:t>mkdir</a:t>
            </a:r>
            <a:r>
              <a:rPr lang="en-US" altLang="ko-KR" sz="1200" b="1" dirty="0">
                <a:latin typeface="+mn-ea"/>
              </a:rPr>
              <a:t> </a:t>
            </a:r>
            <a:r>
              <a:rPr lang="en-US" altLang="ko-KR" sz="1200" b="1" dirty="0" err="1">
                <a:latin typeface="+mn-ea"/>
              </a:rPr>
              <a:t>machbase-sql</a:t>
            </a:r>
            <a:r>
              <a:rPr lang="en-US" altLang="ko-KR" sz="1200" b="1" dirty="0">
                <a:latin typeface="+mn-ea"/>
              </a:rPr>
              <a:t> &amp;&amp; tar </a:t>
            </a:r>
            <a:r>
              <a:rPr lang="en-US" altLang="ko-KR" sz="1200" b="1" dirty="0" err="1">
                <a:latin typeface="+mn-ea"/>
              </a:rPr>
              <a:t>zxvf</a:t>
            </a:r>
            <a:r>
              <a:rPr lang="en-US" altLang="ko-KR" sz="1200" b="1" dirty="0">
                <a:latin typeface="+mn-ea"/>
              </a:rPr>
              <a:t> </a:t>
            </a:r>
            <a:r>
              <a:rPr lang="en-US" altLang="ko-KR" sz="1200" b="1" dirty="0">
                <a:solidFill>
                  <a:srgbClr val="FF0000"/>
                </a:solidFill>
                <a:latin typeface="+mn-ea"/>
              </a:rPr>
              <a:t>machbase-sql.tgz </a:t>
            </a:r>
            <a:r>
              <a:rPr lang="en-US" altLang="ko-KR" sz="1200" b="1" dirty="0">
                <a:latin typeface="+mn-ea"/>
              </a:rPr>
              <a:t>-C </a:t>
            </a:r>
            <a:r>
              <a:rPr lang="en-US" altLang="ko-KR" sz="1200" b="1" dirty="0" err="1">
                <a:latin typeface="+mn-ea"/>
              </a:rPr>
              <a:t>machbase-sql</a:t>
            </a:r>
            <a:endParaRPr lang="en-US" altLang="ko-KR" sz="1200" b="1" dirty="0">
              <a:latin typeface="+mn-ea"/>
            </a:endParaRPr>
          </a:p>
          <a:p>
            <a:pPr lvl="1">
              <a:lnSpc>
                <a:spcPct val="200000"/>
              </a:lnSpc>
            </a:pPr>
            <a:r>
              <a:rPr lang="en-US" altLang="ko-KR" sz="1200" b="1" dirty="0">
                <a:latin typeface="+mn-ea"/>
              </a:rPr>
              <a:t>$ </a:t>
            </a:r>
            <a:r>
              <a:rPr lang="en-US" altLang="ko-KR" sz="1200" b="1" dirty="0" err="1">
                <a:latin typeface="+mn-ea"/>
              </a:rPr>
              <a:t>mkdir</a:t>
            </a:r>
            <a:r>
              <a:rPr lang="en-US" altLang="ko-KR" sz="1200" b="1" dirty="0">
                <a:latin typeface="+mn-ea"/>
              </a:rPr>
              <a:t> </a:t>
            </a:r>
            <a:r>
              <a:rPr lang="en-US" altLang="ko-KR" sz="1200" b="1" dirty="0" err="1">
                <a:latin typeface="+mn-ea"/>
              </a:rPr>
              <a:t>machbase</a:t>
            </a:r>
            <a:r>
              <a:rPr lang="en-US" altLang="ko-KR" sz="1200" b="1" dirty="0">
                <a:latin typeface="+mn-ea"/>
              </a:rPr>
              <a:t>-tag &amp;&amp; tar </a:t>
            </a:r>
            <a:r>
              <a:rPr lang="en-US" altLang="ko-KR" sz="1200" b="1" dirty="0" err="1">
                <a:latin typeface="+mn-ea"/>
              </a:rPr>
              <a:t>zxvf</a:t>
            </a:r>
            <a:r>
              <a:rPr lang="en-US" altLang="ko-KR" sz="1200" b="1" dirty="0">
                <a:latin typeface="+mn-ea"/>
              </a:rPr>
              <a:t> </a:t>
            </a:r>
            <a:r>
              <a:rPr lang="en-US" altLang="ko-KR" sz="1200" b="1" dirty="0">
                <a:solidFill>
                  <a:srgbClr val="FF0000"/>
                </a:solidFill>
                <a:latin typeface="+mn-ea"/>
              </a:rPr>
              <a:t>machbase-tag.tgz </a:t>
            </a:r>
            <a:r>
              <a:rPr lang="en-US" altLang="ko-KR" sz="1200" b="1" dirty="0">
                <a:latin typeface="+mn-ea"/>
              </a:rPr>
              <a:t>-C </a:t>
            </a:r>
            <a:r>
              <a:rPr lang="en-US" altLang="ko-KR" sz="1200" b="1" dirty="0" err="1">
                <a:latin typeface="+mn-ea"/>
              </a:rPr>
              <a:t>machbase</a:t>
            </a:r>
            <a:r>
              <a:rPr lang="en-US" altLang="ko-KR" sz="1200" b="1" dirty="0">
                <a:latin typeface="+mn-ea"/>
              </a:rPr>
              <a:t>-tag</a:t>
            </a:r>
          </a:p>
          <a:p>
            <a:pPr lvl="1">
              <a:lnSpc>
                <a:spcPct val="200000"/>
              </a:lnSpc>
            </a:pPr>
            <a:r>
              <a:rPr lang="en-US" altLang="ko-KR" sz="1200" b="1" dirty="0">
                <a:latin typeface="+mn-ea"/>
              </a:rPr>
              <a:t>$ </a:t>
            </a:r>
            <a:r>
              <a:rPr lang="en-US" altLang="ko-KR" sz="1200" b="1" dirty="0" err="1">
                <a:latin typeface="+mn-ea"/>
              </a:rPr>
              <a:t>systemctl</a:t>
            </a:r>
            <a:r>
              <a:rPr lang="en-US" altLang="ko-KR" sz="1200" b="1" dirty="0">
                <a:latin typeface="+mn-ea"/>
              </a:rPr>
              <a:t> restart </a:t>
            </a:r>
            <a:r>
              <a:rPr lang="en-US" altLang="ko-KR" sz="1200" b="1" dirty="0" err="1">
                <a:latin typeface="+mn-ea"/>
              </a:rPr>
              <a:t>grafana</a:t>
            </a:r>
            <a:r>
              <a:rPr lang="en-US" altLang="ko-KR" sz="1200" b="1" dirty="0">
                <a:latin typeface="+mn-ea"/>
              </a:rPr>
              <a:t>-server</a:t>
            </a:r>
          </a:p>
          <a:p>
            <a:pPr>
              <a:lnSpc>
                <a:spcPct val="150000"/>
              </a:lnSpc>
            </a:pPr>
            <a:endParaRPr lang="ko-KR" altLang="en-US" sz="1200" b="1" dirty="0">
              <a:latin typeface="+mn-ea"/>
            </a:endParaRPr>
          </a:p>
        </p:txBody>
      </p:sp>
    </p:spTree>
    <p:extLst>
      <p:ext uri="{BB962C8B-B14F-4D97-AF65-F5344CB8AC3E}">
        <p14:creationId xmlns:p14="http://schemas.microsoft.com/office/powerpoint/2010/main" val="32007739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kumimoji="1" lang="en-US" altLang="ko-KR" sz="2000" dirty="0"/>
              <a:t>10.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latin typeface="+mn-ea"/>
              </a:rPr>
              <a:t>– </a:t>
            </a:r>
            <a:r>
              <a:rPr kumimoji="1" lang="ko-KR" altLang="en-US" sz="2000" dirty="0">
                <a:latin typeface="+mn-ea"/>
              </a:rPr>
              <a:t>마크베이스 연동 </a:t>
            </a:r>
            <a:r>
              <a:rPr kumimoji="1" lang="en-US" altLang="ko-KR" sz="2000" dirty="0">
                <a:latin typeface="+mn-ea"/>
              </a:rPr>
              <a:t>(2/2)</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1164614"/>
          </a:xfrm>
          <a:prstGeom prst="rect">
            <a:avLst/>
          </a:prstGeom>
          <a:noFill/>
        </p:spPr>
        <p:txBody>
          <a:bodyPr wrap="square" rtlCol="0">
            <a:spAutoFit/>
          </a:bodyPr>
          <a:lstStyle/>
          <a:p>
            <a:pPr>
              <a:lnSpc>
                <a:spcPct val="150000"/>
              </a:lnSpc>
            </a:pPr>
            <a:r>
              <a:rPr lang="en-US" altLang="ko-KR" sz="1200" b="1" dirty="0">
                <a:latin typeface="+mn-ea"/>
              </a:rPr>
              <a:t>2) </a:t>
            </a:r>
            <a:r>
              <a:rPr lang="ko-KR" altLang="en-US" sz="1200" b="1" dirty="0">
                <a:latin typeface="+mn-ea"/>
              </a:rPr>
              <a:t>마크베이스 연결</a:t>
            </a:r>
            <a:endParaRPr lang="en-US" altLang="ko-KR" sz="1200" b="1" dirty="0">
              <a:latin typeface="+mn-ea"/>
            </a:endParaRPr>
          </a:p>
          <a:p>
            <a:pPr>
              <a:lnSpc>
                <a:spcPct val="150000"/>
              </a:lnSpc>
            </a:pPr>
            <a:r>
              <a:rPr lang="en-US" altLang="ko-KR" sz="1200" b="1" dirty="0">
                <a:latin typeface="+mn-ea"/>
              </a:rPr>
              <a:t>    </a:t>
            </a:r>
            <a:r>
              <a:rPr lang="ko-KR" altLang="en-US" sz="1200" b="1" dirty="0">
                <a:latin typeface="+mn-ea"/>
              </a:rPr>
              <a:t>메뉴 </a:t>
            </a:r>
            <a:r>
              <a:rPr lang="en-US" altLang="ko-KR" sz="1200" b="1" dirty="0">
                <a:latin typeface="+mn-ea"/>
              </a:rPr>
              <a:t>-&gt; Configuration -&gt; Data Sources </a:t>
            </a:r>
            <a:endParaRPr lang="ko-KR" altLang="en-US" sz="1200" b="1" dirty="0">
              <a:latin typeface="+mn-ea"/>
            </a:endParaRPr>
          </a:p>
          <a:p>
            <a:pPr>
              <a:lnSpc>
                <a:spcPct val="150000"/>
              </a:lnSpc>
            </a:pPr>
            <a:r>
              <a:rPr lang="en-US" altLang="ko-KR" sz="1200" b="1" dirty="0">
                <a:latin typeface="+mn-ea"/>
              </a:rPr>
              <a:t>    Add data source </a:t>
            </a:r>
            <a:r>
              <a:rPr lang="ko-KR" altLang="en-US" sz="1200" b="1" dirty="0">
                <a:latin typeface="+mn-ea"/>
              </a:rPr>
              <a:t>선택 </a:t>
            </a:r>
            <a:r>
              <a:rPr lang="en-US" altLang="ko-KR" sz="1200" b="1" dirty="0">
                <a:latin typeface="+mn-ea"/>
              </a:rPr>
              <a:t>-&gt; </a:t>
            </a:r>
            <a:r>
              <a:rPr lang="en-US" altLang="ko-KR" sz="1200" b="1" dirty="0" err="1">
                <a:latin typeface="+mn-ea"/>
              </a:rPr>
              <a:t>Machbase</a:t>
            </a:r>
            <a:r>
              <a:rPr lang="en-US" altLang="ko-KR" sz="1200" b="1" dirty="0">
                <a:latin typeface="+mn-ea"/>
              </a:rPr>
              <a:t> </a:t>
            </a:r>
            <a:r>
              <a:rPr lang="ko-KR" altLang="en-US" sz="1200" b="1" dirty="0">
                <a:latin typeface="+mn-ea"/>
              </a:rPr>
              <a:t>검색 </a:t>
            </a:r>
            <a:r>
              <a:rPr lang="en-US" altLang="ko-KR" sz="1200" b="1" dirty="0">
                <a:latin typeface="+mn-ea"/>
              </a:rPr>
              <a:t>-&gt; </a:t>
            </a:r>
            <a:r>
              <a:rPr lang="ko-KR" altLang="en-US" sz="1200" b="1" dirty="0">
                <a:latin typeface="+mn-ea"/>
              </a:rPr>
              <a:t>리스트에서 </a:t>
            </a:r>
            <a:r>
              <a:rPr lang="en-US" altLang="ko-KR" sz="1200" b="1" dirty="0" err="1">
                <a:latin typeface="+mn-ea"/>
              </a:rPr>
              <a:t>Machbase</a:t>
            </a:r>
            <a:r>
              <a:rPr lang="en-US" altLang="ko-KR" sz="1200" b="1" dirty="0">
                <a:latin typeface="+mn-ea"/>
              </a:rPr>
              <a:t> </a:t>
            </a:r>
            <a:r>
              <a:rPr lang="ko-KR" altLang="en-US" sz="1200" b="1" dirty="0">
                <a:latin typeface="+mn-ea"/>
              </a:rPr>
              <a:t>선택</a:t>
            </a:r>
            <a:endParaRPr lang="en-US" altLang="ko-KR" sz="1200" b="1" dirty="0">
              <a:latin typeface="+mn-ea"/>
            </a:endParaRPr>
          </a:p>
          <a:p>
            <a:pPr>
              <a:lnSpc>
                <a:spcPct val="150000"/>
              </a:lnSpc>
            </a:pPr>
            <a:r>
              <a:rPr lang="en-US" altLang="ko-KR" sz="1200" b="1" dirty="0">
                <a:latin typeface="+mn-ea"/>
              </a:rPr>
              <a:t>    </a:t>
            </a:r>
            <a:r>
              <a:rPr lang="ko-KR" altLang="en-US" sz="1200" b="1" dirty="0">
                <a:latin typeface="+mn-ea"/>
              </a:rPr>
              <a:t>주요내용 </a:t>
            </a:r>
            <a:r>
              <a:rPr lang="en-US" altLang="ko-KR" sz="1200" b="1" dirty="0">
                <a:latin typeface="+mn-ea"/>
              </a:rPr>
              <a:t>(Name, URL) </a:t>
            </a:r>
            <a:r>
              <a:rPr lang="ko-KR" altLang="en-US" sz="1200" b="1" dirty="0">
                <a:latin typeface="+mn-ea"/>
              </a:rPr>
              <a:t>입력 </a:t>
            </a:r>
            <a:r>
              <a:rPr lang="en-US" altLang="ko-KR" sz="1200" b="1" dirty="0">
                <a:latin typeface="+mn-ea"/>
              </a:rPr>
              <a:t>-&gt; Save &amp; Test</a:t>
            </a:r>
          </a:p>
        </p:txBody>
      </p:sp>
      <p:grpSp>
        <p:nvGrpSpPr>
          <p:cNvPr id="4" name="그룹 3">
            <a:extLst>
              <a:ext uri="{FF2B5EF4-FFF2-40B4-BE49-F238E27FC236}">
                <a16:creationId xmlns:a16="http://schemas.microsoft.com/office/drawing/2014/main" id="{217F3CD2-BE24-4B68-8296-2282396448F7}"/>
              </a:ext>
            </a:extLst>
          </p:cNvPr>
          <p:cNvGrpSpPr/>
          <p:nvPr/>
        </p:nvGrpSpPr>
        <p:grpSpPr>
          <a:xfrm>
            <a:off x="611560" y="2469378"/>
            <a:ext cx="8022976" cy="3240360"/>
            <a:chOff x="551384" y="2611948"/>
            <a:chExt cx="10020342" cy="3841388"/>
          </a:xfrm>
        </p:grpSpPr>
        <p:pic>
          <p:nvPicPr>
            <p:cNvPr id="5" name="그림 4">
              <a:extLst>
                <a:ext uri="{FF2B5EF4-FFF2-40B4-BE49-F238E27FC236}">
                  <a16:creationId xmlns:a16="http://schemas.microsoft.com/office/drawing/2014/main" id="{0575BAD2-719C-48BF-B809-EC4AD4277DF6}"/>
                </a:ext>
              </a:extLst>
            </p:cNvPr>
            <p:cNvPicPr>
              <a:picLocks noChangeAspect="1"/>
            </p:cNvPicPr>
            <p:nvPr/>
          </p:nvPicPr>
          <p:blipFill>
            <a:blip r:embed="rId2"/>
            <a:stretch>
              <a:fillRect/>
            </a:stretch>
          </p:blipFill>
          <p:spPr>
            <a:xfrm>
              <a:off x="551384" y="2617021"/>
              <a:ext cx="1705029" cy="3836315"/>
            </a:xfrm>
            <a:prstGeom prst="rect">
              <a:avLst/>
            </a:prstGeom>
          </p:spPr>
        </p:pic>
        <p:pic>
          <p:nvPicPr>
            <p:cNvPr id="7" name="그림 6">
              <a:extLst>
                <a:ext uri="{FF2B5EF4-FFF2-40B4-BE49-F238E27FC236}">
                  <a16:creationId xmlns:a16="http://schemas.microsoft.com/office/drawing/2014/main" id="{0DBEE7BF-183C-425E-A150-80176AB5CC8F}"/>
                </a:ext>
              </a:extLst>
            </p:cNvPr>
            <p:cNvPicPr>
              <a:picLocks noChangeAspect="1"/>
            </p:cNvPicPr>
            <p:nvPr/>
          </p:nvPicPr>
          <p:blipFill>
            <a:blip r:embed="rId3"/>
            <a:stretch>
              <a:fillRect/>
            </a:stretch>
          </p:blipFill>
          <p:spPr>
            <a:xfrm>
              <a:off x="2639616" y="2617021"/>
              <a:ext cx="4293971" cy="1543819"/>
            </a:xfrm>
            <a:prstGeom prst="rect">
              <a:avLst/>
            </a:prstGeom>
          </p:spPr>
        </p:pic>
        <p:pic>
          <p:nvPicPr>
            <p:cNvPr id="8" name="그림 7">
              <a:extLst>
                <a:ext uri="{FF2B5EF4-FFF2-40B4-BE49-F238E27FC236}">
                  <a16:creationId xmlns:a16="http://schemas.microsoft.com/office/drawing/2014/main" id="{D226B0BD-29A6-4C65-981D-CC57F456E09D}"/>
                </a:ext>
              </a:extLst>
            </p:cNvPr>
            <p:cNvPicPr>
              <a:picLocks noChangeAspect="1"/>
            </p:cNvPicPr>
            <p:nvPr/>
          </p:nvPicPr>
          <p:blipFill>
            <a:blip r:embed="rId4"/>
            <a:stretch>
              <a:fillRect/>
            </a:stretch>
          </p:blipFill>
          <p:spPr>
            <a:xfrm>
              <a:off x="2639616" y="4210929"/>
              <a:ext cx="4293971" cy="2242407"/>
            </a:xfrm>
            <a:prstGeom prst="rect">
              <a:avLst/>
            </a:prstGeom>
          </p:spPr>
        </p:pic>
        <p:sp>
          <p:nvSpPr>
            <p:cNvPr id="9" name="직사각형 8">
              <a:extLst>
                <a:ext uri="{FF2B5EF4-FFF2-40B4-BE49-F238E27FC236}">
                  <a16:creationId xmlns:a16="http://schemas.microsoft.com/office/drawing/2014/main" id="{56153171-7255-4739-9A91-3D0D61BBB391}"/>
                </a:ext>
              </a:extLst>
            </p:cNvPr>
            <p:cNvSpPr/>
            <p:nvPr/>
          </p:nvSpPr>
          <p:spPr>
            <a:xfrm>
              <a:off x="1007435" y="4823953"/>
              <a:ext cx="1248978" cy="313347"/>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0" name="직사각형 9">
              <a:extLst>
                <a:ext uri="{FF2B5EF4-FFF2-40B4-BE49-F238E27FC236}">
                  <a16:creationId xmlns:a16="http://schemas.microsoft.com/office/drawing/2014/main" id="{10733F01-3DC0-41A2-B3AA-6DD98C373EC1}"/>
                </a:ext>
              </a:extLst>
            </p:cNvPr>
            <p:cNvSpPr/>
            <p:nvPr/>
          </p:nvSpPr>
          <p:spPr>
            <a:xfrm>
              <a:off x="5755431" y="3769150"/>
              <a:ext cx="1132658" cy="360040"/>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11" name="연결선: 꺾임 10">
              <a:extLst>
                <a:ext uri="{FF2B5EF4-FFF2-40B4-BE49-F238E27FC236}">
                  <a16:creationId xmlns:a16="http://schemas.microsoft.com/office/drawing/2014/main" id="{46232F93-19EB-4D2D-A81E-4D4FE47C3976}"/>
                </a:ext>
              </a:extLst>
            </p:cNvPr>
            <p:cNvCxnSpPr>
              <a:cxnSpLocks/>
              <a:stCxn id="9" idx="3"/>
              <a:endCxn id="7" idx="1"/>
            </p:cNvCxnSpPr>
            <p:nvPr/>
          </p:nvCxnSpPr>
          <p:spPr>
            <a:xfrm flipV="1">
              <a:off x="2256413" y="3388931"/>
              <a:ext cx="383203" cy="1591696"/>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연결선: 꺾임 11">
              <a:extLst>
                <a:ext uri="{FF2B5EF4-FFF2-40B4-BE49-F238E27FC236}">
                  <a16:creationId xmlns:a16="http://schemas.microsoft.com/office/drawing/2014/main" id="{9289125C-CFB8-40AB-BFF7-9D9B9A5ABC99}"/>
                </a:ext>
              </a:extLst>
            </p:cNvPr>
            <p:cNvCxnSpPr>
              <a:cxnSpLocks/>
            </p:cNvCxnSpPr>
            <p:nvPr/>
          </p:nvCxnSpPr>
          <p:spPr>
            <a:xfrm rot="5400000">
              <a:off x="5513312" y="3402481"/>
              <a:ext cx="81739" cy="1535158"/>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DA9E3F4F-BA59-42DA-9AE0-41F3A1366E13}"/>
                </a:ext>
              </a:extLst>
            </p:cNvPr>
            <p:cNvSpPr/>
            <p:nvPr/>
          </p:nvSpPr>
          <p:spPr>
            <a:xfrm>
              <a:off x="2674834" y="5045240"/>
              <a:ext cx="828878" cy="380093"/>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4" name="직사각형 13">
              <a:extLst>
                <a:ext uri="{FF2B5EF4-FFF2-40B4-BE49-F238E27FC236}">
                  <a16:creationId xmlns:a16="http://schemas.microsoft.com/office/drawing/2014/main" id="{AAE39B90-D215-4ECD-9759-AE2948EE1CCF}"/>
                </a:ext>
              </a:extLst>
            </p:cNvPr>
            <p:cNvSpPr/>
            <p:nvPr/>
          </p:nvSpPr>
          <p:spPr>
            <a:xfrm>
              <a:off x="6132004" y="5813295"/>
              <a:ext cx="612068" cy="260110"/>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16" name="연결선: 꺾임 15">
              <a:extLst>
                <a:ext uri="{FF2B5EF4-FFF2-40B4-BE49-F238E27FC236}">
                  <a16:creationId xmlns:a16="http://schemas.microsoft.com/office/drawing/2014/main" id="{795174BD-BCD6-4DBD-ADF4-DEC9C0ADC643}"/>
                </a:ext>
              </a:extLst>
            </p:cNvPr>
            <p:cNvCxnSpPr>
              <a:cxnSpLocks/>
              <a:stCxn id="13" idx="3"/>
              <a:endCxn id="14" idx="1"/>
            </p:cNvCxnSpPr>
            <p:nvPr/>
          </p:nvCxnSpPr>
          <p:spPr>
            <a:xfrm>
              <a:off x="3503712" y="5235287"/>
              <a:ext cx="2628292" cy="708063"/>
            </a:xfrm>
            <a:prstGeom prst="bentConnector3">
              <a:avLst>
                <a:gd name="adj1" fmla="val 50000"/>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7" name="그림 16">
              <a:extLst>
                <a:ext uri="{FF2B5EF4-FFF2-40B4-BE49-F238E27FC236}">
                  <a16:creationId xmlns:a16="http://schemas.microsoft.com/office/drawing/2014/main" id="{0D365894-C831-40F6-90CF-9B70B70C29BB}"/>
                </a:ext>
              </a:extLst>
            </p:cNvPr>
            <p:cNvPicPr>
              <a:picLocks noChangeAspect="1"/>
            </p:cNvPicPr>
            <p:nvPr/>
          </p:nvPicPr>
          <p:blipFill>
            <a:blip r:embed="rId5"/>
            <a:stretch>
              <a:fillRect/>
            </a:stretch>
          </p:blipFill>
          <p:spPr>
            <a:xfrm>
              <a:off x="7316790" y="2611948"/>
              <a:ext cx="3243706" cy="3841388"/>
            </a:xfrm>
            <a:prstGeom prst="rect">
              <a:avLst/>
            </a:prstGeom>
          </p:spPr>
        </p:pic>
        <p:sp>
          <p:nvSpPr>
            <p:cNvPr id="18" name="직사각형 17">
              <a:extLst>
                <a:ext uri="{FF2B5EF4-FFF2-40B4-BE49-F238E27FC236}">
                  <a16:creationId xmlns:a16="http://schemas.microsoft.com/office/drawing/2014/main" id="{3472351D-0A59-4FC4-A997-8E36E8DF1C1F}"/>
                </a:ext>
              </a:extLst>
            </p:cNvPr>
            <p:cNvSpPr/>
            <p:nvPr/>
          </p:nvSpPr>
          <p:spPr>
            <a:xfrm>
              <a:off x="7328020" y="2996952"/>
              <a:ext cx="3243706" cy="2428381"/>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9" name="직사각형 18">
              <a:extLst>
                <a:ext uri="{FF2B5EF4-FFF2-40B4-BE49-F238E27FC236}">
                  <a16:creationId xmlns:a16="http://schemas.microsoft.com/office/drawing/2014/main" id="{E1C0C29E-F914-4B5E-98FF-48C31BC37F58}"/>
                </a:ext>
              </a:extLst>
            </p:cNvPr>
            <p:cNvSpPr/>
            <p:nvPr/>
          </p:nvSpPr>
          <p:spPr>
            <a:xfrm>
              <a:off x="7324670" y="6184461"/>
              <a:ext cx="611826" cy="235915"/>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20" name="연결선: 꺾임 19">
              <a:extLst>
                <a:ext uri="{FF2B5EF4-FFF2-40B4-BE49-F238E27FC236}">
                  <a16:creationId xmlns:a16="http://schemas.microsoft.com/office/drawing/2014/main" id="{585BEC46-6B3C-47AF-B2C8-567F31DA10F0}"/>
                </a:ext>
              </a:extLst>
            </p:cNvPr>
            <p:cNvCxnSpPr>
              <a:cxnSpLocks/>
              <a:stCxn id="18" idx="2"/>
              <a:endCxn id="19" idx="0"/>
            </p:cNvCxnSpPr>
            <p:nvPr/>
          </p:nvCxnSpPr>
          <p:spPr>
            <a:xfrm rot="5400000">
              <a:off x="7910664" y="5145252"/>
              <a:ext cx="759128" cy="1319290"/>
            </a:xfrm>
            <a:prstGeom prst="bentConnector3">
              <a:avLst>
                <a:gd name="adj1" fmla="val 50000"/>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연결선: 꺾임 20">
              <a:extLst>
                <a:ext uri="{FF2B5EF4-FFF2-40B4-BE49-F238E27FC236}">
                  <a16:creationId xmlns:a16="http://schemas.microsoft.com/office/drawing/2014/main" id="{1FA4B7C4-2192-4E53-9E48-79E3544A757A}"/>
                </a:ext>
              </a:extLst>
            </p:cNvPr>
            <p:cNvCxnSpPr>
              <a:cxnSpLocks/>
              <a:stCxn id="14" idx="3"/>
              <a:endCxn id="17" idx="1"/>
            </p:cNvCxnSpPr>
            <p:nvPr/>
          </p:nvCxnSpPr>
          <p:spPr>
            <a:xfrm flipV="1">
              <a:off x="6744072" y="4532642"/>
              <a:ext cx="572718" cy="1410708"/>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226506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t>- </a:t>
            </a:r>
            <a:r>
              <a:rPr kumimoji="1" lang="ko-KR" altLang="en-US" sz="2000" dirty="0">
                <a:latin typeface="+mn-ea"/>
              </a:rPr>
              <a:t>대쉬보드 관리 </a:t>
            </a:r>
            <a:r>
              <a:rPr kumimoji="1" lang="en-US" altLang="ko-KR" sz="2000" dirty="0">
                <a:latin typeface="+mn-ea"/>
              </a:rPr>
              <a:t>(1/3) </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610616"/>
          </a:xfrm>
          <a:prstGeom prst="rect">
            <a:avLst/>
          </a:prstGeom>
          <a:noFill/>
        </p:spPr>
        <p:txBody>
          <a:bodyPr wrap="square" rtlCol="0">
            <a:spAutoFit/>
          </a:bodyPr>
          <a:lstStyle/>
          <a:p>
            <a:pPr>
              <a:lnSpc>
                <a:spcPct val="150000"/>
              </a:lnSpc>
            </a:pPr>
            <a:r>
              <a:rPr lang="en-US" altLang="ko-KR" sz="1200" b="1" dirty="0">
                <a:latin typeface="+mn-ea"/>
              </a:rPr>
              <a:t>1) </a:t>
            </a:r>
            <a:r>
              <a:rPr lang="ko-KR" altLang="en-US" sz="1200" b="1" dirty="0" err="1">
                <a:latin typeface="+mn-ea"/>
              </a:rPr>
              <a:t>대쉬보드</a:t>
            </a:r>
            <a:r>
              <a:rPr lang="ko-KR" altLang="en-US" sz="1200" b="1" dirty="0">
                <a:latin typeface="+mn-ea"/>
              </a:rPr>
              <a:t> 관리 페이지 </a:t>
            </a:r>
            <a:endParaRPr lang="en-US" altLang="ko-KR" sz="1200" b="1" dirty="0">
              <a:latin typeface="+mn-ea"/>
            </a:endParaRPr>
          </a:p>
          <a:p>
            <a:pPr>
              <a:lnSpc>
                <a:spcPct val="150000"/>
              </a:lnSpc>
            </a:pPr>
            <a:r>
              <a:rPr lang="en-US" altLang="ko-KR" sz="1200" b="1" dirty="0">
                <a:latin typeface="+mn-ea"/>
              </a:rPr>
              <a:t>    </a:t>
            </a:r>
            <a:r>
              <a:rPr lang="ko-KR" altLang="en-US" sz="1200" b="1" dirty="0">
                <a:latin typeface="+mn-ea"/>
              </a:rPr>
              <a:t>우측메뉴 </a:t>
            </a:r>
            <a:r>
              <a:rPr lang="en-US" altLang="ko-KR" sz="1200" b="1" dirty="0">
                <a:latin typeface="+mn-ea"/>
              </a:rPr>
              <a:t>-&gt; Dashboard      -&gt; Manage </a:t>
            </a:r>
            <a:r>
              <a:rPr lang="ko-KR" altLang="en-US" sz="1200" b="1" dirty="0">
                <a:latin typeface="+mn-ea"/>
              </a:rPr>
              <a:t>선택</a:t>
            </a:r>
          </a:p>
        </p:txBody>
      </p:sp>
      <p:sp>
        <p:nvSpPr>
          <p:cNvPr id="12" name="TextBox 11">
            <a:extLst>
              <a:ext uri="{FF2B5EF4-FFF2-40B4-BE49-F238E27FC236}">
                <a16:creationId xmlns:a16="http://schemas.microsoft.com/office/drawing/2014/main" id="{B38C0D00-3EB8-476B-B066-60F8AF4E490F}"/>
              </a:ext>
            </a:extLst>
          </p:cNvPr>
          <p:cNvSpPr txBox="1"/>
          <p:nvPr/>
        </p:nvSpPr>
        <p:spPr>
          <a:xfrm>
            <a:off x="4427984" y="5868051"/>
            <a:ext cx="1368152"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대쉬보드 및 폴더 목록</a:t>
            </a:r>
          </a:p>
        </p:txBody>
      </p:sp>
      <p:cxnSp>
        <p:nvCxnSpPr>
          <p:cNvPr id="13" name="연결선: 꺾임 12">
            <a:extLst>
              <a:ext uri="{FF2B5EF4-FFF2-40B4-BE49-F238E27FC236}">
                <a16:creationId xmlns:a16="http://schemas.microsoft.com/office/drawing/2014/main" id="{90FB2DA5-1C5F-4618-976E-8A87F32C067E}"/>
              </a:ext>
            </a:extLst>
          </p:cNvPr>
          <p:cNvCxnSpPr>
            <a:cxnSpLocks/>
            <a:endCxn id="12" idx="0"/>
          </p:cNvCxnSpPr>
          <p:nvPr/>
        </p:nvCxnSpPr>
        <p:spPr>
          <a:xfrm>
            <a:off x="4651841" y="5661247"/>
            <a:ext cx="460219" cy="206804"/>
          </a:xfrm>
          <a:prstGeom prst="bentConnector2">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FBC05E7-7702-4052-8CC5-693C6AC56451}"/>
              </a:ext>
            </a:extLst>
          </p:cNvPr>
          <p:cNvSpPr txBox="1"/>
          <p:nvPr/>
        </p:nvSpPr>
        <p:spPr>
          <a:xfrm>
            <a:off x="856574" y="1683922"/>
            <a:ext cx="969631"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대쉬보드 검색</a:t>
            </a:r>
            <a:endParaRPr lang="ko-KR" altLang="en-US" sz="900" dirty="0">
              <a:solidFill>
                <a:schemeClr val="bg1"/>
              </a:solidFill>
            </a:endParaRPr>
          </a:p>
        </p:txBody>
      </p:sp>
      <p:pic>
        <p:nvPicPr>
          <p:cNvPr id="23" name="그림 22">
            <a:extLst>
              <a:ext uri="{FF2B5EF4-FFF2-40B4-BE49-F238E27FC236}">
                <a16:creationId xmlns:a16="http://schemas.microsoft.com/office/drawing/2014/main" id="{697C6386-C7BD-4AB6-BEA0-EAC69187E962}"/>
              </a:ext>
            </a:extLst>
          </p:cNvPr>
          <p:cNvPicPr>
            <a:picLocks noChangeAspect="1"/>
          </p:cNvPicPr>
          <p:nvPr/>
        </p:nvPicPr>
        <p:blipFill>
          <a:blip r:embed="rId2"/>
          <a:stretch>
            <a:fillRect/>
          </a:stretch>
        </p:blipFill>
        <p:spPr>
          <a:xfrm>
            <a:off x="755576" y="2003403"/>
            <a:ext cx="7825010" cy="3585837"/>
          </a:xfrm>
          <a:prstGeom prst="rect">
            <a:avLst/>
          </a:prstGeom>
        </p:spPr>
      </p:pic>
      <p:sp>
        <p:nvSpPr>
          <p:cNvPr id="7" name="직사각형 6">
            <a:extLst>
              <a:ext uri="{FF2B5EF4-FFF2-40B4-BE49-F238E27FC236}">
                <a16:creationId xmlns:a16="http://schemas.microsoft.com/office/drawing/2014/main" id="{AB9202D9-7718-4C30-9252-3B0C1A579BD4}"/>
              </a:ext>
            </a:extLst>
          </p:cNvPr>
          <p:cNvSpPr/>
          <p:nvPr/>
        </p:nvSpPr>
        <p:spPr>
          <a:xfrm>
            <a:off x="5545492" y="2129066"/>
            <a:ext cx="1186748" cy="358243"/>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8" name="연결선: 꺾임 7">
            <a:extLst>
              <a:ext uri="{FF2B5EF4-FFF2-40B4-BE49-F238E27FC236}">
                <a16:creationId xmlns:a16="http://schemas.microsoft.com/office/drawing/2014/main" id="{3909D3A2-1908-4664-A0EA-7E3582BB066D}"/>
              </a:ext>
            </a:extLst>
          </p:cNvPr>
          <p:cNvCxnSpPr>
            <a:cxnSpLocks/>
            <a:stCxn id="7" idx="0"/>
            <a:endCxn id="9" idx="2"/>
          </p:cNvCxnSpPr>
          <p:nvPr/>
        </p:nvCxnSpPr>
        <p:spPr>
          <a:xfrm rot="16200000" flipV="1">
            <a:off x="5806958" y="1797158"/>
            <a:ext cx="213074" cy="450742"/>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669600-8E55-4A0E-B5A1-C97DAD027DBD}"/>
              </a:ext>
            </a:extLst>
          </p:cNvPr>
          <p:cNvSpPr txBox="1"/>
          <p:nvPr/>
        </p:nvSpPr>
        <p:spPr>
          <a:xfrm>
            <a:off x="5076056" y="1685160"/>
            <a:ext cx="1224136"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대쉬보드 신규생성</a:t>
            </a:r>
            <a:endParaRPr lang="ko-KR" altLang="en-US" sz="900" dirty="0">
              <a:solidFill>
                <a:schemeClr val="bg1"/>
              </a:solidFill>
            </a:endParaRPr>
          </a:p>
        </p:txBody>
      </p:sp>
      <p:sp>
        <p:nvSpPr>
          <p:cNvPr id="21" name="직사각형 20">
            <a:extLst>
              <a:ext uri="{FF2B5EF4-FFF2-40B4-BE49-F238E27FC236}">
                <a16:creationId xmlns:a16="http://schemas.microsoft.com/office/drawing/2014/main" id="{4D8793C0-30E3-4DE6-898D-5E23597390FF}"/>
              </a:ext>
            </a:extLst>
          </p:cNvPr>
          <p:cNvSpPr/>
          <p:nvPr/>
        </p:nvSpPr>
        <p:spPr>
          <a:xfrm>
            <a:off x="827584" y="2996952"/>
            <a:ext cx="7632848" cy="2660661"/>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29" name="TextBox 28">
            <a:extLst>
              <a:ext uri="{FF2B5EF4-FFF2-40B4-BE49-F238E27FC236}">
                <a16:creationId xmlns:a16="http://schemas.microsoft.com/office/drawing/2014/main" id="{872C9166-AF81-4111-9EBB-23283BA96498}"/>
              </a:ext>
            </a:extLst>
          </p:cNvPr>
          <p:cNvSpPr txBox="1"/>
          <p:nvPr/>
        </p:nvSpPr>
        <p:spPr>
          <a:xfrm>
            <a:off x="6597714" y="1685160"/>
            <a:ext cx="720080"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폴더 생성</a:t>
            </a:r>
          </a:p>
        </p:txBody>
      </p:sp>
      <p:cxnSp>
        <p:nvCxnSpPr>
          <p:cNvPr id="30" name="연결선: 꺾임 29">
            <a:extLst>
              <a:ext uri="{FF2B5EF4-FFF2-40B4-BE49-F238E27FC236}">
                <a16:creationId xmlns:a16="http://schemas.microsoft.com/office/drawing/2014/main" id="{29E9EDAB-A7C5-43A0-A3CB-D530EA04FC07}"/>
              </a:ext>
            </a:extLst>
          </p:cNvPr>
          <p:cNvCxnSpPr>
            <a:cxnSpLocks/>
            <a:stCxn id="33" idx="0"/>
            <a:endCxn id="29" idx="2"/>
          </p:cNvCxnSpPr>
          <p:nvPr/>
        </p:nvCxnSpPr>
        <p:spPr>
          <a:xfrm rot="16200000" flipV="1">
            <a:off x="6987970" y="1885777"/>
            <a:ext cx="210263" cy="270694"/>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3E9A8188-6CE8-43D9-9467-3A69C9331637}"/>
              </a:ext>
            </a:extLst>
          </p:cNvPr>
          <p:cNvSpPr/>
          <p:nvPr/>
        </p:nvSpPr>
        <p:spPr>
          <a:xfrm>
            <a:off x="6788551" y="2126255"/>
            <a:ext cx="879793" cy="358243"/>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37" name="직사각형 36">
            <a:extLst>
              <a:ext uri="{FF2B5EF4-FFF2-40B4-BE49-F238E27FC236}">
                <a16:creationId xmlns:a16="http://schemas.microsoft.com/office/drawing/2014/main" id="{F5C9242B-5119-4CDD-81CF-F1CAFC6EB622}"/>
              </a:ext>
            </a:extLst>
          </p:cNvPr>
          <p:cNvSpPr/>
          <p:nvPr/>
        </p:nvSpPr>
        <p:spPr>
          <a:xfrm>
            <a:off x="7733213" y="2124254"/>
            <a:ext cx="727219" cy="358243"/>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38" name="TextBox 37">
            <a:extLst>
              <a:ext uri="{FF2B5EF4-FFF2-40B4-BE49-F238E27FC236}">
                <a16:creationId xmlns:a16="http://schemas.microsoft.com/office/drawing/2014/main" id="{FF3BC73D-A69E-4D1A-8B31-F198C6273ACB}"/>
              </a:ext>
            </a:extLst>
          </p:cNvPr>
          <p:cNvSpPr txBox="1"/>
          <p:nvPr/>
        </p:nvSpPr>
        <p:spPr>
          <a:xfrm>
            <a:off x="7526159" y="1683922"/>
            <a:ext cx="1141326"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대쉬보드</a:t>
            </a:r>
            <a:r>
              <a:rPr lang="en-US" altLang="ko-KR" sz="900" dirty="0">
                <a:solidFill>
                  <a:schemeClr val="bg1"/>
                </a:solidFill>
              </a:rPr>
              <a:t> </a:t>
            </a:r>
            <a:r>
              <a:rPr lang="ko-KR" altLang="en-US" sz="900" dirty="0">
                <a:solidFill>
                  <a:schemeClr val="bg1"/>
                </a:solidFill>
              </a:rPr>
              <a:t>가져오기</a:t>
            </a:r>
          </a:p>
        </p:txBody>
      </p:sp>
      <p:cxnSp>
        <p:nvCxnSpPr>
          <p:cNvPr id="39" name="연결선: 꺾임 38">
            <a:extLst>
              <a:ext uri="{FF2B5EF4-FFF2-40B4-BE49-F238E27FC236}">
                <a16:creationId xmlns:a16="http://schemas.microsoft.com/office/drawing/2014/main" id="{92D0721C-1D08-4662-A442-84C51180546F}"/>
              </a:ext>
            </a:extLst>
          </p:cNvPr>
          <p:cNvCxnSpPr>
            <a:cxnSpLocks/>
            <a:stCxn id="37" idx="0"/>
            <a:endCxn id="38" idx="2"/>
          </p:cNvCxnSpPr>
          <p:nvPr/>
        </p:nvCxnSpPr>
        <p:spPr>
          <a:xfrm rot="16200000" flipV="1">
            <a:off x="7992073" y="2019503"/>
            <a:ext cx="209500" cy="1"/>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DBB868-E7EC-46E3-BB14-7EDC8E354B67}"/>
              </a:ext>
            </a:extLst>
          </p:cNvPr>
          <p:cNvSpPr/>
          <p:nvPr/>
        </p:nvSpPr>
        <p:spPr>
          <a:xfrm>
            <a:off x="856575" y="2127718"/>
            <a:ext cx="2741933" cy="354779"/>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16" name="연결선: 꺾임 15">
            <a:extLst>
              <a:ext uri="{FF2B5EF4-FFF2-40B4-BE49-F238E27FC236}">
                <a16:creationId xmlns:a16="http://schemas.microsoft.com/office/drawing/2014/main" id="{9DA1978C-E08F-41CD-9453-29BE53665562}"/>
              </a:ext>
            </a:extLst>
          </p:cNvPr>
          <p:cNvCxnSpPr>
            <a:cxnSpLocks/>
            <a:stCxn id="10" idx="0"/>
            <a:endCxn id="14" idx="2"/>
          </p:cNvCxnSpPr>
          <p:nvPr/>
        </p:nvCxnSpPr>
        <p:spPr>
          <a:xfrm rot="16200000" flipV="1">
            <a:off x="1677984" y="1578160"/>
            <a:ext cx="212964" cy="886152"/>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D4D8898C-F84A-423B-B0FA-38783057E667}"/>
              </a:ext>
            </a:extLst>
          </p:cNvPr>
          <p:cNvCxnSpPr>
            <a:cxnSpLocks/>
            <a:stCxn id="60" idx="0"/>
            <a:endCxn id="61" idx="2"/>
          </p:cNvCxnSpPr>
          <p:nvPr/>
        </p:nvCxnSpPr>
        <p:spPr>
          <a:xfrm rot="16200000" flipV="1">
            <a:off x="6285892" y="3038937"/>
            <a:ext cx="208620" cy="36004"/>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11BC905E-E41C-43E8-B6F3-5E70BFA06882}"/>
              </a:ext>
            </a:extLst>
          </p:cNvPr>
          <p:cNvSpPr txBox="1"/>
          <p:nvPr/>
        </p:nvSpPr>
        <p:spPr>
          <a:xfrm>
            <a:off x="2483769" y="3140968"/>
            <a:ext cx="432048"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폴더</a:t>
            </a:r>
            <a:endParaRPr lang="ko-KR" altLang="en-US" sz="900" dirty="0">
              <a:solidFill>
                <a:schemeClr val="bg1"/>
              </a:solidFill>
            </a:endParaRPr>
          </a:p>
        </p:txBody>
      </p:sp>
      <p:sp>
        <p:nvSpPr>
          <p:cNvPr id="57" name="TextBox 56">
            <a:extLst>
              <a:ext uri="{FF2B5EF4-FFF2-40B4-BE49-F238E27FC236}">
                <a16:creationId xmlns:a16="http://schemas.microsoft.com/office/drawing/2014/main" id="{A0BCE14A-5568-400D-8476-D4ABCFDBA2DE}"/>
              </a:ext>
            </a:extLst>
          </p:cNvPr>
          <p:cNvSpPr txBox="1"/>
          <p:nvPr/>
        </p:nvSpPr>
        <p:spPr>
          <a:xfrm>
            <a:off x="2555776" y="3513643"/>
            <a:ext cx="720080"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대쉬보드</a:t>
            </a:r>
            <a:endParaRPr lang="ko-KR" altLang="en-US" sz="900" dirty="0">
              <a:solidFill>
                <a:schemeClr val="bg1"/>
              </a:solidFill>
            </a:endParaRPr>
          </a:p>
        </p:txBody>
      </p:sp>
      <p:sp>
        <p:nvSpPr>
          <p:cNvPr id="59" name="TextBox 58">
            <a:extLst>
              <a:ext uri="{FF2B5EF4-FFF2-40B4-BE49-F238E27FC236}">
                <a16:creationId xmlns:a16="http://schemas.microsoft.com/office/drawing/2014/main" id="{F48B6FD4-B094-475F-8D0F-AF0ECE193881}"/>
              </a:ext>
            </a:extLst>
          </p:cNvPr>
          <p:cNvSpPr txBox="1"/>
          <p:nvPr/>
        </p:nvSpPr>
        <p:spPr>
          <a:xfrm>
            <a:off x="827584" y="5868051"/>
            <a:ext cx="720080"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편집기능</a:t>
            </a:r>
          </a:p>
        </p:txBody>
      </p:sp>
      <p:sp>
        <p:nvSpPr>
          <p:cNvPr id="60" name="TextBox 59">
            <a:extLst>
              <a:ext uri="{FF2B5EF4-FFF2-40B4-BE49-F238E27FC236}">
                <a16:creationId xmlns:a16="http://schemas.microsoft.com/office/drawing/2014/main" id="{F39B5FEB-6BEC-43C6-B843-75E12F19BC95}"/>
              </a:ext>
            </a:extLst>
          </p:cNvPr>
          <p:cNvSpPr txBox="1"/>
          <p:nvPr/>
        </p:nvSpPr>
        <p:spPr>
          <a:xfrm>
            <a:off x="5868144" y="3161249"/>
            <a:ext cx="1080120"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즐겨찾기 필터링</a:t>
            </a:r>
          </a:p>
        </p:txBody>
      </p:sp>
      <p:sp>
        <p:nvSpPr>
          <p:cNvPr id="61" name="직사각형 60">
            <a:extLst>
              <a:ext uri="{FF2B5EF4-FFF2-40B4-BE49-F238E27FC236}">
                <a16:creationId xmlns:a16="http://schemas.microsoft.com/office/drawing/2014/main" id="{E6A12AB7-F70A-4B7F-BD8C-88AC4D2F799C}"/>
              </a:ext>
            </a:extLst>
          </p:cNvPr>
          <p:cNvSpPr/>
          <p:nvPr/>
        </p:nvSpPr>
        <p:spPr>
          <a:xfrm>
            <a:off x="5868144" y="2721797"/>
            <a:ext cx="1008112" cy="23083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71" name="TextBox 70">
            <a:extLst>
              <a:ext uri="{FF2B5EF4-FFF2-40B4-BE49-F238E27FC236}">
                <a16:creationId xmlns:a16="http://schemas.microsoft.com/office/drawing/2014/main" id="{FEFA6405-6ACE-4AFB-A6AB-21F07B3A0905}"/>
              </a:ext>
            </a:extLst>
          </p:cNvPr>
          <p:cNvSpPr txBox="1"/>
          <p:nvPr/>
        </p:nvSpPr>
        <p:spPr>
          <a:xfrm>
            <a:off x="7164288" y="3162897"/>
            <a:ext cx="1080120"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태그 필터링</a:t>
            </a:r>
          </a:p>
        </p:txBody>
      </p:sp>
      <p:sp>
        <p:nvSpPr>
          <p:cNvPr id="72" name="직사각형 71">
            <a:extLst>
              <a:ext uri="{FF2B5EF4-FFF2-40B4-BE49-F238E27FC236}">
                <a16:creationId xmlns:a16="http://schemas.microsoft.com/office/drawing/2014/main" id="{8B6F74AA-8B9D-4639-8637-3A10D3FE3F15}"/>
              </a:ext>
            </a:extLst>
          </p:cNvPr>
          <p:cNvSpPr/>
          <p:nvPr/>
        </p:nvSpPr>
        <p:spPr>
          <a:xfrm>
            <a:off x="6947088" y="2721796"/>
            <a:ext cx="1513344" cy="23083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73" name="직사각형 72">
            <a:extLst>
              <a:ext uri="{FF2B5EF4-FFF2-40B4-BE49-F238E27FC236}">
                <a16:creationId xmlns:a16="http://schemas.microsoft.com/office/drawing/2014/main" id="{DCCD80E0-FA9A-48B0-B4F5-5DD34E0441E6}"/>
              </a:ext>
            </a:extLst>
          </p:cNvPr>
          <p:cNvSpPr/>
          <p:nvPr/>
        </p:nvSpPr>
        <p:spPr>
          <a:xfrm>
            <a:off x="971601" y="3140968"/>
            <a:ext cx="504055" cy="2376263"/>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75" name="연결선: 꺾임 74">
            <a:extLst>
              <a:ext uri="{FF2B5EF4-FFF2-40B4-BE49-F238E27FC236}">
                <a16:creationId xmlns:a16="http://schemas.microsoft.com/office/drawing/2014/main" id="{723959BB-D824-4A2A-8D99-B247F9A7AD1C}"/>
              </a:ext>
            </a:extLst>
          </p:cNvPr>
          <p:cNvCxnSpPr>
            <a:cxnSpLocks/>
            <a:stCxn id="73" idx="2"/>
            <a:endCxn id="59" idx="0"/>
          </p:cNvCxnSpPr>
          <p:nvPr/>
        </p:nvCxnSpPr>
        <p:spPr>
          <a:xfrm rot="5400000">
            <a:off x="1030217" y="5674639"/>
            <a:ext cx="350820" cy="36005"/>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연결선: 꺾임 77">
            <a:extLst>
              <a:ext uri="{FF2B5EF4-FFF2-40B4-BE49-F238E27FC236}">
                <a16:creationId xmlns:a16="http://schemas.microsoft.com/office/drawing/2014/main" id="{E0E3AA2F-CF29-493E-A507-F3443A3068CC}"/>
              </a:ext>
            </a:extLst>
          </p:cNvPr>
          <p:cNvCxnSpPr>
            <a:cxnSpLocks/>
            <a:stCxn id="71" idx="0"/>
            <a:endCxn id="72" idx="2"/>
          </p:cNvCxnSpPr>
          <p:nvPr/>
        </p:nvCxnSpPr>
        <p:spPr>
          <a:xfrm rot="16200000" flipV="1">
            <a:off x="7598920" y="3057469"/>
            <a:ext cx="210269" cy="588"/>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81" name="직사각형 80">
            <a:extLst>
              <a:ext uri="{FF2B5EF4-FFF2-40B4-BE49-F238E27FC236}">
                <a16:creationId xmlns:a16="http://schemas.microsoft.com/office/drawing/2014/main" id="{08A6FE73-0AB4-4064-B282-E0CA323351B6}"/>
              </a:ext>
            </a:extLst>
          </p:cNvPr>
          <p:cNvSpPr/>
          <p:nvPr/>
        </p:nvSpPr>
        <p:spPr>
          <a:xfrm>
            <a:off x="1187625" y="2685381"/>
            <a:ext cx="936103" cy="281184"/>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82" name="연결선: 꺾임 81">
            <a:extLst>
              <a:ext uri="{FF2B5EF4-FFF2-40B4-BE49-F238E27FC236}">
                <a16:creationId xmlns:a16="http://schemas.microsoft.com/office/drawing/2014/main" id="{4B5BCA25-260B-46E8-9A72-A2E0FF889690}"/>
              </a:ext>
            </a:extLst>
          </p:cNvPr>
          <p:cNvCxnSpPr>
            <a:cxnSpLocks/>
            <a:stCxn id="81" idx="3"/>
            <a:endCxn id="85" idx="1"/>
          </p:cNvCxnSpPr>
          <p:nvPr/>
        </p:nvCxnSpPr>
        <p:spPr>
          <a:xfrm flipV="1">
            <a:off x="2123728" y="2772637"/>
            <a:ext cx="539130" cy="53336"/>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1093746B-8304-439D-9E5B-6C6D8DC2F534}"/>
              </a:ext>
            </a:extLst>
          </p:cNvPr>
          <p:cNvSpPr txBox="1"/>
          <p:nvPr/>
        </p:nvSpPr>
        <p:spPr>
          <a:xfrm>
            <a:off x="2662858" y="2657221"/>
            <a:ext cx="1189062"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목록 보기형식 설정</a:t>
            </a:r>
            <a:endParaRPr lang="ko-KR" altLang="en-US" sz="900" dirty="0">
              <a:solidFill>
                <a:schemeClr val="bg1"/>
              </a:solidFill>
            </a:endParaRPr>
          </a:p>
        </p:txBody>
      </p:sp>
      <p:pic>
        <p:nvPicPr>
          <p:cNvPr id="92" name="그림 91">
            <a:extLst>
              <a:ext uri="{FF2B5EF4-FFF2-40B4-BE49-F238E27FC236}">
                <a16:creationId xmlns:a16="http://schemas.microsoft.com/office/drawing/2014/main" id="{4DBF131D-8D62-4FCF-932F-682A5E4F88DB}"/>
              </a:ext>
            </a:extLst>
          </p:cNvPr>
          <p:cNvPicPr>
            <a:picLocks noChangeAspect="1"/>
          </p:cNvPicPr>
          <p:nvPr/>
        </p:nvPicPr>
        <p:blipFill>
          <a:blip r:embed="rId3"/>
          <a:stretch>
            <a:fillRect/>
          </a:stretch>
        </p:blipFill>
        <p:spPr>
          <a:xfrm>
            <a:off x="2483578" y="1272916"/>
            <a:ext cx="226529" cy="223799"/>
          </a:xfrm>
          <a:prstGeom prst="rect">
            <a:avLst/>
          </a:prstGeom>
        </p:spPr>
      </p:pic>
      <p:sp>
        <p:nvSpPr>
          <p:cNvPr id="93" name="직사각형 92">
            <a:extLst>
              <a:ext uri="{FF2B5EF4-FFF2-40B4-BE49-F238E27FC236}">
                <a16:creationId xmlns:a16="http://schemas.microsoft.com/office/drawing/2014/main" id="{7B7F3585-F205-40C1-A9FD-6B25E42E62C8}"/>
              </a:ext>
            </a:extLst>
          </p:cNvPr>
          <p:cNvSpPr/>
          <p:nvPr/>
        </p:nvSpPr>
        <p:spPr>
          <a:xfrm>
            <a:off x="1512179" y="3960114"/>
            <a:ext cx="909591" cy="144016"/>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4" name="직사각형 93">
            <a:extLst>
              <a:ext uri="{FF2B5EF4-FFF2-40B4-BE49-F238E27FC236}">
                <a16:creationId xmlns:a16="http://schemas.microsoft.com/office/drawing/2014/main" id="{8459EBBE-48D7-44AC-89D0-1F989764B61F}"/>
              </a:ext>
            </a:extLst>
          </p:cNvPr>
          <p:cNvSpPr/>
          <p:nvPr/>
        </p:nvSpPr>
        <p:spPr>
          <a:xfrm>
            <a:off x="1512179" y="4378916"/>
            <a:ext cx="909591" cy="144016"/>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직사각형 94">
            <a:extLst>
              <a:ext uri="{FF2B5EF4-FFF2-40B4-BE49-F238E27FC236}">
                <a16:creationId xmlns:a16="http://schemas.microsoft.com/office/drawing/2014/main" id="{D0213854-54F0-4B6D-BF14-9394E4BB4866}"/>
              </a:ext>
            </a:extLst>
          </p:cNvPr>
          <p:cNvSpPr/>
          <p:nvPr/>
        </p:nvSpPr>
        <p:spPr>
          <a:xfrm>
            <a:off x="1512179" y="4810903"/>
            <a:ext cx="909591" cy="144016"/>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6" name="직사각형 95">
            <a:extLst>
              <a:ext uri="{FF2B5EF4-FFF2-40B4-BE49-F238E27FC236}">
                <a16:creationId xmlns:a16="http://schemas.microsoft.com/office/drawing/2014/main" id="{8CAEE8FA-8B89-4145-A13E-B9AE5130E616}"/>
              </a:ext>
            </a:extLst>
          </p:cNvPr>
          <p:cNvSpPr/>
          <p:nvPr/>
        </p:nvSpPr>
        <p:spPr>
          <a:xfrm>
            <a:off x="1512178" y="5242890"/>
            <a:ext cx="909591" cy="144016"/>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61473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2">
            <a:extLst>
              <a:ext uri="{FF2B5EF4-FFF2-40B4-BE49-F238E27FC236}">
                <a16:creationId xmlns:a16="http://schemas.microsoft.com/office/drawing/2014/main" id="{25A93E31-0F9A-4491-B9F9-77C276315944}"/>
              </a:ext>
            </a:extLst>
          </p:cNvPr>
          <p:cNvSpPr>
            <a:spLocks noChangeArrowheads="1"/>
          </p:cNvSpPr>
          <p:nvPr/>
        </p:nvSpPr>
        <p:spPr bwMode="auto">
          <a:xfrm>
            <a:off x="323528" y="908721"/>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dirty="0">
                <a:latin typeface="+mj-ea"/>
              </a:rPr>
              <a:t>2. </a:t>
            </a:r>
            <a:r>
              <a:rPr lang="ko-KR" altLang="en-US" sz="2000" dirty="0">
                <a:latin typeface="+mj-ea"/>
              </a:rPr>
              <a:t>클라우드 인스턴스 생성</a:t>
            </a:r>
            <a:r>
              <a:rPr lang="en-US" altLang="ko-KR" sz="2000" dirty="0">
                <a:latin typeface="+mj-ea"/>
              </a:rPr>
              <a:t> (3/17)</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2776"/>
            <a:ext cx="8496944" cy="610616"/>
          </a:xfrm>
          <a:prstGeom prst="rect">
            <a:avLst/>
          </a:prstGeom>
          <a:noFill/>
        </p:spPr>
        <p:txBody>
          <a:bodyPr wrap="square" rtlCol="0">
            <a:spAutoFit/>
          </a:bodyPr>
          <a:lstStyle/>
          <a:p>
            <a:pPr>
              <a:lnSpc>
                <a:spcPct val="150000"/>
              </a:lnSpc>
            </a:pPr>
            <a:r>
              <a:rPr lang="en-US" altLang="ko-KR" sz="1200" b="1" dirty="0">
                <a:latin typeface="+mn-ea"/>
              </a:rPr>
              <a:t>2) TOAST </a:t>
            </a:r>
            <a:r>
              <a:rPr lang="ko-KR" altLang="en-US" sz="1200" b="1" dirty="0">
                <a:latin typeface="+mn-ea"/>
              </a:rPr>
              <a:t>회원 가입 </a:t>
            </a:r>
            <a:r>
              <a:rPr lang="en-US" altLang="ko-KR" sz="1200" b="1" dirty="0">
                <a:latin typeface="+mn-ea"/>
              </a:rPr>
              <a:t>(1/2)</a:t>
            </a:r>
          </a:p>
          <a:p>
            <a:pPr marL="628650" lvl="1" indent="-171450">
              <a:lnSpc>
                <a:spcPct val="150000"/>
              </a:lnSpc>
              <a:buFont typeface="Arial" panose="020B0604020202020204" pitchFamily="34" charset="0"/>
              <a:buChar char="•"/>
            </a:pPr>
            <a:r>
              <a:rPr lang="ko-KR" altLang="en-US" sz="1200" dirty="0">
                <a:latin typeface="+mn-ea"/>
              </a:rPr>
              <a:t>    회원 가입 링크를 클릭하여 회원 가입 절차 진행</a:t>
            </a:r>
            <a:endParaRPr lang="en-US" altLang="ko-KR" sz="1200" dirty="0">
              <a:latin typeface="+mn-ea"/>
            </a:endParaRPr>
          </a:p>
        </p:txBody>
      </p:sp>
      <p:pic>
        <p:nvPicPr>
          <p:cNvPr id="4" name="그림 3">
            <a:extLst>
              <a:ext uri="{FF2B5EF4-FFF2-40B4-BE49-F238E27FC236}">
                <a16:creationId xmlns:a16="http://schemas.microsoft.com/office/drawing/2014/main" id="{B56C4BB9-BAB7-4C9D-AE2F-840C0096BDE4}"/>
              </a:ext>
            </a:extLst>
          </p:cNvPr>
          <p:cNvPicPr>
            <a:picLocks noChangeAspect="1"/>
          </p:cNvPicPr>
          <p:nvPr/>
        </p:nvPicPr>
        <p:blipFill>
          <a:blip r:embed="rId2"/>
          <a:stretch>
            <a:fillRect/>
          </a:stretch>
        </p:blipFill>
        <p:spPr>
          <a:xfrm>
            <a:off x="3341947" y="2843507"/>
            <a:ext cx="2454188" cy="2097661"/>
          </a:xfrm>
          <a:prstGeom prst="rect">
            <a:avLst/>
          </a:prstGeom>
          <a:effectLst>
            <a:outerShdw blurRad="50800" dist="38100" dir="2700000" algn="tl" rotWithShape="0">
              <a:prstClr val="black">
                <a:alpha val="40000"/>
              </a:prstClr>
            </a:outerShdw>
          </a:effectLst>
        </p:spPr>
      </p:pic>
      <p:pic>
        <p:nvPicPr>
          <p:cNvPr id="5" name="그림 4">
            <a:extLst>
              <a:ext uri="{FF2B5EF4-FFF2-40B4-BE49-F238E27FC236}">
                <a16:creationId xmlns:a16="http://schemas.microsoft.com/office/drawing/2014/main" id="{03EF0C8A-EC47-41B9-9981-1931C0A9EB72}"/>
              </a:ext>
            </a:extLst>
          </p:cNvPr>
          <p:cNvPicPr>
            <a:picLocks noChangeAspect="1"/>
          </p:cNvPicPr>
          <p:nvPr/>
        </p:nvPicPr>
        <p:blipFill>
          <a:blip r:embed="rId3"/>
          <a:stretch>
            <a:fillRect/>
          </a:stretch>
        </p:blipFill>
        <p:spPr>
          <a:xfrm>
            <a:off x="6066165" y="2834933"/>
            <a:ext cx="2538283" cy="2097661"/>
          </a:xfrm>
          <a:prstGeom prst="rect">
            <a:avLst/>
          </a:prstGeom>
          <a:effectLst>
            <a:outerShdw blurRad="50800" dist="38100" dir="2700000" algn="tl" rotWithShape="0">
              <a:prstClr val="black">
                <a:alpha val="40000"/>
              </a:prstClr>
            </a:outerShdw>
          </a:effectLst>
        </p:spPr>
      </p:pic>
      <p:pic>
        <p:nvPicPr>
          <p:cNvPr id="6" name="그림 5">
            <a:extLst>
              <a:ext uri="{FF2B5EF4-FFF2-40B4-BE49-F238E27FC236}">
                <a16:creationId xmlns:a16="http://schemas.microsoft.com/office/drawing/2014/main" id="{13452D72-7FB7-42D5-94FE-F5019FB63693}"/>
              </a:ext>
            </a:extLst>
          </p:cNvPr>
          <p:cNvPicPr>
            <a:picLocks noChangeAspect="1"/>
          </p:cNvPicPr>
          <p:nvPr/>
        </p:nvPicPr>
        <p:blipFill>
          <a:blip r:embed="rId4"/>
          <a:stretch>
            <a:fillRect/>
          </a:stretch>
        </p:blipFill>
        <p:spPr>
          <a:xfrm>
            <a:off x="617025" y="2834933"/>
            <a:ext cx="2454189" cy="2097661"/>
          </a:xfrm>
          <a:prstGeom prst="rect">
            <a:avLst/>
          </a:prstGeom>
          <a:effectLst>
            <a:outerShdw blurRad="50800" dist="38100" dir="2700000" algn="tl" rotWithShape="0">
              <a:prstClr val="black">
                <a:alpha val="40000"/>
              </a:prstClr>
            </a:outerShdw>
          </a:effectLst>
        </p:spPr>
      </p:pic>
      <p:sp>
        <p:nvSpPr>
          <p:cNvPr id="7" name="타원 6">
            <a:extLst>
              <a:ext uri="{FF2B5EF4-FFF2-40B4-BE49-F238E27FC236}">
                <a16:creationId xmlns:a16="http://schemas.microsoft.com/office/drawing/2014/main" id="{853C74F1-2840-4EAB-80A2-53C2110D7407}"/>
              </a:ext>
            </a:extLst>
          </p:cNvPr>
          <p:cNvSpPr/>
          <p:nvPr/>
        </p:nvSpPr>
        <p:spPr>
          <a:xfrm>
            <a:off x="1982283" y="4608558"/>
            <a:ext cx="360897"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1" name="타원 10">
            <a:extLst>
              <a:ext uri="{FF2B5EF4-FFF2-40B4-BE49-F238E27FC236}">
                <a16:creationId xmlns:a16="http://schemas.microsoft.com/office/drawing/2014/main" id="{79A3C64E-13CD-49D0-9CA3-346726AB6452}"/>
              </a:ext>
            </a:extLst>
          </p:cNvPr>
          <p:cNvSpPr/>
          <p:nvPr/>
        </p:nvSpPr>
        <p:spPr>
          <a:xfrm>
            <a:off x="4374969" y="4528835"/>
            <a:ext cx="360897"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3" name="타원 12">
            <a:extLst>
              <a:ext uri="{FF2B5EF4-FFF2-40B4-BE49-F238E27FC236}">
                <a16:creationId xmlns:a16="http://schemas.microsoft.com/office/drawing/2014/main" id="{70296DEA-E91B-4DDB-B93E-962B7D692DD8}"/>
              </a:ext>
            </a:extLst>
          </p:cNvPr>
          <p:cNvSpPr/>
          <p:nvPr/>
        </p:nvSpPr>
        <p:spPr>
          <a:xfrm>
            <a:off x="7686345" y="4185083"/>
            <a:ext cx="360897" cy="324036"/>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12722865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latin typeface="+mn-ea"/>
              </a:rPr>
              <a:t>– </a:t>
            </a:r>
            <a:r>
              <a:rPr kumimoji="1" lang="ko-KR" altLang="en-US" sz="2000" dirty="0">
                <a:latin typeface="+mn-ea"/>
              </a:rPr>
              <a:t>대쉬보드 관리 </a:t>
            </a:r>
            <a:r>
              <a:rPr kumimoji="1" lang="en-US" altLang="ko-KR" sz="2000" dirty="0">
                <a:latin typeface="+mn-ea"/>
              </a:rPr>
              <a:t>(2/3) </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887615"/>
          </a:xfrm>
          <a:prstGeom prst="rect">
            <a:avLst/>
          </a:prstGeom>
          <a:noFill/>
        </p:spPr>
        <p:txBody>
          <a:bodyPr wrap="square" rtlCol="0">
            <a:spAutoFit/>
          </a:bodyPr>
          <a:lstStyle/>
          <a:p>
            <a:pPr>
              <a:lnSpc>
                <a:spcPct val="150000"/>
              </a:lnSpc>
            </a:pPr>
            <a:r>
              <a:rPr lang="en-US" altLang="ko-KR" sz="1200" b="1" dirty="0">
                <a:latin typeface="+mn-ea"/>
              </a:rPr>
              <a:t>1) </a:t>
            </a:r>
            <a:r>
              <a:rPr lang="ko-KR" altLang="en-US" sz="1200" b="1" dirty="0">
                <a:latin typeface="+mn-ea"/>
              </a:rPr>
              <a:t>신규 </a:t>
            </a:r>
            <a:r>
              <a:rPr lang="ko-KR" altLang="en-US" sz="1200" b="1" dirty="0" err="1">
                <a:latin typeface="+mn-ea"/>
              </a:rPr>
              <a:t>대쉬보드</a:t>
            </a:r>
            <a:r>
              <a:rPr lang="ko-KR" altLang="en-US" sz="1200" b="1" dirty="0">
                <a:latin typeface="+mn-ea"/>
              </a:rPr>
              <a:t> 생성</a:t>
            </a:r>
          </a:p>
          <a:p>
            <a:pPr>
              <a:lnSpc>
                <a:spcPct val="150000"/>
              </a:lnSpc>
            </a:pPr>
            <a:r>
              <a:rPr lang="ko-KR" altLang="en-US" sz="1200" b="1" dirty="0">
                <a:latin typeface="+mn-ea"/>
              </a:rPr>
              <a:t>    관리페이지 </a:t>
            </a:r>
            <a:r>
              <a:rPr lang="en-US" altLang="ko-KR" sz="1200" b="1" dirty="0">
                <a:latin typeface="+mn-ea"/>
              </a:rPr>
              <a:t>-&gt; new</a:t>
            </a:r>
            <a:r>
              <a:rPr lang="ko-KR" altLang="en-US" sz="1200" b="1" dirty="0">
                <a:latin typeface="+mn-ea"/>
              </a:rPr>
              <a:t> </a:t>
            </a:r>
            <a:r>
              <a:rPr lang="en-US" altLang="ko-KR" sz="1200" b="1" dirty="0">
                <a:latin typeface="+mn-ea"/>
              </a:rPr>
              <a:t>Dashboard</a:t>
            </a:r>
            <a:r>
              <a:rPr lang="ko-KR" altLang="en-US" sz="1200" b="1" dirty="0">
                <a:latin typeface="+mn-ea"/>
              </a:rPr>
              <a:t>   </a:t>
            </a:r>
            <a:r>
              <a:rPr lang="en-US" altLang="ko-KR" sz="1200" b="1" dirty="0">
                <a:latin typeface="+mn-ea"/>
              </a:rPr>
              <a:t>or  </a:t>
            </a:r>
            <a:r>
              <a:rPr lang="ko-KR" altLang="en-US" sz="1200" b="1" dirty="0">
                <a:latin typeface="+mn-ea"/>
              </a:rPr>
              <a:t>우측메뉴 </a:t>
            </a:r>
            <a:r>
              <a:rPr lang="en-US" altLang="ko-KR" sz="1200" b="1" dirty="0">
                <a:latin typeface="+mn-ea"/>
              </a:rPr>
              <a:t>-&gt; Configuration -&gt; Dashboard</a:t>
            </a:r>
            <a:endParaRPr lang="ko-KR" altLang="en-US" sz="1200" b="1" dirty="0">
              <a:latin typeface="+mn-ea"/>
            </a:endParaRPr>
          </a:p>
          <a:p>
            <a:pPr>
              <a:lnSpc>
                <a:spcPct val="150000"/>
              </a:lnSpc>
            </a:pPr>
            <a:r>
              <a:rPr lang="ko-KR" altLang="en-US" sz="1200" b="1" dirty="0">
                <a:latin typeface="+mn-ea"/>
              </a:rPr>
              <a:t>    우측상단 저장        </a:t>
            </a:r>
            <a:r>
              <a:rPr lang="en-US" altLang="ko-KR" sz="1200" b="1" dirty="0">
                <a:latin typeface="+mn-ea"/>
              </a:rPr>
              <a:t>-&gt; </a:t>
            </a:r>
            <a:r>
              <a:rPr lang="ko-KR" altLang="en-US" sz="1200" b="1" dirty="0">
                <a:latin typeface="+mn-ea"/>
              </a:rPr>
              <a:t>기본정보 입력 </a:t>
            </a:r>
            <a:r>
              <a:rPr lang="en-US" altLang="ko-KR" sz="1200" b="1" dirty="0">
                <a:latin typeface="+mn-ea"/>
              </a:rPr>
              <a:t>-&gt;</a:t>
            </a:r>
            <a:r>
              <a:rPr lang="ko-KR" altLang="en-US" sz="1200" b="1" dirty="0">
                <a:latin typeface="+mn-ea"/>
              </a:rPr>
              <a:t> </a:t>
            </a:r>
            <a:r>
              <a:rPr lang="en-US" altLang="ko-KR" sz="1200" b="1" dirty="0">
                <a:latin typeface="+mn-ea"/>
              </a:rPr>
              <a:t>Save</a:t>
            </a:r>
            <a:endParaRPr lang="ko-KR" altLang="en-US" sz="1200" b="1" dirty="0">
              <a:latin typeface="+mn-ea"/>
            </a:endParaRPr>
          </a:p>
        </p:txBody>
      </p:sp>
      <p:pic>
        <p:nvPicPr>
          <p:cNvPr id="59" name="그림 58">
            <a:extLst>
              <a:ext uri="{FF2B5EF4-FFF2-40B4-BE49-F238E27FC236}">
                <a16:creationId xmlns:a16="http://schemas.microsoft.com/office/drawing/2014/main" id="{5CC77BE0-8B03-4645-B911-275F3CADFBC3}"/>
              </a:ext>
            </a:extLst>
          </p:cNvPr>
          <p:cNvPicPr>
            <a:picLocks noChangeAspect="1"/>
          </p:cNvPicPr>
          <p:nvPr/>
        </p:nvPicPr>
        <p:blipFill>
          <a:blip r:embed="rId2"/>
          <a:stretch>
            <a:fillRect/>
          </a:stretch>
        </p:blipFill>
        <p:spPr>
          <a:xfrm>
            <a:off x="1764298" y="1487711"/>
            <a:ext cx="363437" cy="324497"/>
          </a:xfrm>
          <a:prstGeom prst="rect">
            <a:avLst/>
          </a:prstGeom>
        </p:spPr>
      </p:pic>
      <p:pic>
        <p:nvPicPr>
          <p:cNvPr id="60" name="그림 59">
            <a:extLst>
              <a:ext uri="{FF2B5EF4-FFF2-40B4-BE49-F238E27FC236}">
                <a16:creationId xmlns:a16="http://schemas.microsoft.com/office/drawing/2014/main" id="{07E92057-DDD4-438F-A44B-C6DDDBDA3D2D}"/>
              </a:ext>
            </a:extLst>
          </p:cNvPr>
          <p:cNvPicPr>
            <a:picLocks noChangeAspect="1"/>
          </p:cNvPicPr>
          <p:nvPr/>
        </p:nvPicPr>
        <p:blipFill>
          <a:blip r:embed="rId3"/>
          <a:stretch>
            <a:fillRect/>
          </a:stretch>
        </p:blipFill>
        <p:spPr>
          <a:xfrm>
            <a:off x="539552" y="2200019"/>
            <a:ext cx="2352213" cy="3809496"/>
          </a:xfrm>
          <a:prstGeom prst="rect">
            <a:avLst/>
          </a:prstGeom>
        </p:spPr>
      </p:pic>
      <p:pic>
        <p:nvPicPr>
          <p:cNvPr id="61" name="그림 60">
            <a:extLst>
              <a:ext uri="{FF2B5EF4-FFF2-40B4-BE49-F238E27FC236}">
                <a16:creationId xmlns:a16="http://schemas.microsoft.com/office/drawing/2014/main" id="{0D4E6722-6FB7-4A5E-9C98-34929DB38FB0}"/>
              </a:ext>
            </a:extLst>
          </p:cNvPr>
          <p:cNvPicPr>
            <a:picLocks noChangeAspect="1"/>
          </p:cNvPicPr>
          <p:nvPr/>
        </p:nvPicPr>
        <p:blipFill>
          <a:blip r:embed="rId4"/>
          <a:stretch>
            <a:fillRect/>
          </a:stretch>
        </p:blipFill>
        <p:spPr>
          <a:xfrm>
            <a:off x="3231187" y="2204864"/>
            <a:ext cx="5472608" cy="3788728"/>
          </a:xfrm>
          <a:prstGeom prst="rect">
            <a:avLst/>
          </a:prstGeom>
        </p:spPr>
      </p:pic>
      <p:sp>
        <p:nvSpPr>
          <p:cNvPr id="62" name="직사각형 61">
            <a:extLst>
              <a:ext uri="{FF2B5EF4-FFF2-40B4-BE49-F238E27FC236}">
                <a16:creationId xmlns:a16="http://schemas.microsoft.com/office/drawing/2014/main" id="{22B24EFE-2537-4343-93BC-FD752C1FB180}"/>
              </a:ext>
            </a:extLst>
          </p:cNvPr>
          <p:cNvSpPr/>
          <p:nvPr/>
        </p:nvSpPr>
        <p:spPr>
          <a:xfrm>
            <a:off x="1331639" y="3298213"/>
            <a:ext cx="1560125" cy="367281"/>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63" name="연결선: 꺾임 62">
            <a:extLst>
              <a:ext uri="{FF2B5EF4-FFF2-40B4-BE49-F238E27FC236}">
                <a16:creationId xmlns:a16="http://schemas.microsoft.com/office/drawing/2014/main" id="{7B067098-0B65-41F5-84C3-994DAAB77413}"/>
              </a:ext>
            </a:extLst>
          </p:cNvPr>
          <p:cNvCxnSpPr>
            <a:cxnSpLocks/>
            <a:stCxn id="62" idx="3"/>
            <a:endCxn id="61" idx="1"/>
          </p:cNvCxnSpPr>
          <p:nvPr/>
        </p:nvCxnSpPr>
        <p:spPr>
          <a:xfrm>
            <a:off x="2891764" y="3481854"/>
            <a:ext cx="339423" cy="617374"/>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4" name="직사각형 63">
            <a:extLst>
              <a:ext uri="{FF2B5EF4-FFF2-40B4-BE49-F238E27FC236}">
                <a16:creationId xmlns:a16="http://schemas.microsoft.com/office/drawing/2014/main" id="{74530871-7F6E-4DDE-83F9-BEB896AEC125}"/>
              </a:ext>
            </a:extLst>
          </p:cNvPr>
          <p:cNvSpPr/>
          <p:nvPr/>
        </p:nvSpPr>
        <p:spPr>
          <a:xfrm>
            <a:off x="6516216" y="2196196"/>
            <a:ext cx="288032" cy="291856"/>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65" name="직사각형 64">
            <a:extLst>
              <a:ext uri="{FF2B5EF4-FFF2-40B4-BE49-F238E27FC236}">
                <a16:creationId xmlns:a16="http://schemas.microsoft.com/office/drawing/2014/main" id="{EA6248E9-3A1D-4EA9-8A5B-0E77F731921F}"/>
              </a:ext>
            </a:extLst>
          </p:cNvPr>
          <p:cNvSpPr/>
          <p:nvPr/>
        </p:nvSpPr>
        <p:spPr>
          <a:xfrm>
            <a:off x="4461354" y="2575158"/>
            <a:ext cx="2702934" cy="1717937"/>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70" name="연결선: 꺾임 69">
            <a:extLst>
              <a:ext uri="{FF2B5EF4-FFF2-40B4-BE49-F238E27FC236}">
                <a16:creationId xmlns:a16="http://schemas.microsoft.com/office/drawing/2014/main" id="{1038E319-39EC-4A1B-BAAE-2E03A4935E7E}"/>
              </a:ext>
            </a:extLst>
          </p:cNvPr>
          <p:cNvCxnSpPr>
            <a:cxnSpLocks/>
            <a:stCxn id="64" idx="1"/>
            <a:endCxn id="65" idx="0"/>
          </p:cNvCxnSpPr>
          <p:nvPr/>
        </p:nvCxnSpPr>
        <p:spPr>
          <a:xfrm rot="10800000" flipV="1">
            <a:off x="5812822" y="2342124"/>
            <a:ext cx="703395" cy="233034"/>
          </a:xfrm>
          <a:prstGeom prst="bentConnector2">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C56CE300-D709-4FBB-B750-1E7668F7C633}"/>
              </a:ext>
            </a:extLst>
          </p:cNvPr>
          <p:cNvSpPr/>
          <p:nvPr/>
        </p:nvSpPr>
        <p:spPr>
          <a:xfrm>
            <a:off x="4608004" y="3803107"/>
            <a:ext cx="435496" cy="400928"/>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728005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0"/>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latin typeface="+mn-ea"/>
              </a:rPr>
              <a:t>– </a:t>
            </a:r>
            <a:r>
              <a:rPr kumimoji="1" lang="ko-KR" altLang="en-US" sz="2000" dirty="0">
                <a:latin typeface="+mn-ea"/>
              </a:rPr>
              <a:t>대쉬보드 관리 </a:t>
            </a:r>
            <a:r>
              <a:rPr kumimoji="1" lang="en-US" altLang="ko-KR" sz="2000" dirty="0">
                <a:latin typeface="+mn-ea"/>
              </a:rPr>
              <a:t>(3/3) </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2568" y="928031"/>
            <a:ext cx="8352928" cy="1164614"/>
          </a:xfrm>
          <a:prstGeom prst="rect">
            <a:avLst/>
          </a:prstGeom>
          <a:noFill/>
        </p:spPr>
        <p:txBody>
          <a:bodyPr wrap="square" rtlCol="0">
            <a:spAutoFit/>
          </a:bodyPr>
          <a:lstStyle/>
          <a:p>
            <a:pPr>
              <a:lnSpc>
                <a:spcPct val="150000"/>
              </a:lnSpc>
            </a:pPr>
            <a:r>
              <a:rPr lang="en-US" altLang="ko-KR" sz="1200" b="1" dirty="0">
                <a:latin typeface="+mn-ea"/>
              </a:rPr>
              <a:t>2) </a:t>
            </a:r>
            <a:r>
              <a:rPr lang="ko-KR" altLang="en-US" sz="1200" b="1" dirty="0">
                <a:latin typeface="+mn-ea"/>
              </a:rPr>
              <a:t>대쉬보드</a:t>
            </a:r>
            <a:r>
              <a:rPr lang="en-US" altLang="ko-KR" sz="1200" b="1" dirty="0">
                <a:latin typeface="+mn-ea"/>
              </a:rPr>
              <a:t> </a:t>
            </a:r>
            <a:r>
              <a:rPr lang="ko-KR" altLang="en-US" sz="1200" b="1" dirty="0">
                <a:latin typeface="+mn-ea"/>
              </a:rPr>
              <a:t>가져오기</a:t>
            </a:r>
          </a:p>
          <a:p>
            <a:pPr>
              <a:lnSpc>
                <a:spcPct val="150000"/>
              </a:lnSpc>
            </a:pPr>
            <a:r>
              <a:rPr lang="en-US" altLang="ko-KR" sz="1200" b="1" dirty="0">
                <a:latin typeface="+mn-ea"/>
              </a:rPr>
              <a:t>    </a:t>
            </a:r>
            <a:r>
              <a:rPr lang="ko-KR" altLang="en-US" sz="1200" b="1" dirty="0">
                <a:latin typeface="+mn-ea"/>
              </a:rPr>
              <a:t>우측메뉴 </a:t>
            </a:r>
            <a:r>
              <a:rPr lang="en-US" altLang="ko-KR" sz="1200" b="1" dirty="0">
                <a:latin typeface="+mn-ea"/>
              </a:rPr>
              <a:t>-&gt; Configuration -&gt; Import</a:t>
            </a:r>
            <a:r>
              <a:rPr lang="ko-KR" altLang="en-US" sz="1200" b="1" dirty="0">
                <a:latin typeface="+mn-ea"/>
              </a:rPr>
              <a:t> </a:t>
            </a:r>
          </a:p>
          <a:p>
            <a:pPr>
              <a:lnSpc>
                <a:spcPct val="150000"/>
              </a:lnSpc>
            </a:pPr>
            <a:r>
              <a:rPr lang="en-US" altLang="ko-KR" sz="1200" b="1" dirty="0">
                <a:latin typeface="+mn-ea"/>
              </a:rPr>
              <a:t>    json </a:t>
            </a:r>
            <a:r>
              <a:rPr lang="ko-KR" altLang="en-US" sz="1200" b="1" dirty="0" err="1">
                <a:latin typeface="+mn-ea"/>
              </a:rPr>
              <a:t>파일업로드</a:t>
            </a:r>
            <a:r>
              <a:rPr lang="ko-KR" altLang="en-US" sz="1200" b="1" dirty="0">
                <a:latin typeface="+mn-ea"/>
              </a:rPr>
              <a:t> 및 텍스트</a:t>
            </a:r>
            <a:r>
              <a:rPr lang="en-US" altLang="ko-KR" sz="1200" b="1" dirty="0">
                <a:latin typeface="+mn-ea"/>
              </a:rPr>
              <a:t>, </a:t>
            </a:r>
            <a:r>
              <a:rPr lang="ko-KR" altLang="en-US" sz="1200" b="1" dirty="0">
                <a:latin typeface="+mn-ea"/>
              </a:rPr>
              <a:t>대쉬보드 </a:t>
            </a:r>
            <a:r>
              <a:rPr lang="en-US" altLang="ko-KR" sz="1200" b="1" dirty="0">
                <a:latin typeface="+mn-ea"/>
              </a:rPr>
              <a:t>id </a:t>
            </a:r>
            <a:r>
              <a:rPr lang="ko-KR" altLang="en-US" sz="1200" b="1" dirty="0">
                <a:latin typeface="+mn-ea"/>
              </a:rPr>
              <a:t>중 선택 입력</a:t>
            </a:r>
          </a:p>
          <a:p>
            <a:pPr>
              <a:lnSpc>
                <a:spcPct val="150000"/>
              </a:lnSpc>
            </a:pPr>
            <a:r>
              <a:rPr lang="ko-KR" altLang="en-US" sz="1200" b="1" dirty="0">
                <a:latin typeface="+mn-ea"/>
              </a:rPr>
              <a:t>    기본정보 입력 </a:t>
            </a:r>
            <a:r>
              <a:rPr lang="en-US" altLang="ko-KR" sz="1200" b="1" dirty="0">
                <a:latin typeface="+mn-ea"/>
              </a:rPr>
              <a:t>(</a:t>
            </a:r>
            <a:r>
              <a:rPr lang="en-US" altLang="ko-KR" sz="1200" b="1" dirty="0" err="1">
                <a:latin typeface="+mn-ea"/>
              </a:rPr>
              <a:t>uid</a:t>
            </a:r>
            <a:r>
              <a:rPr lang="en-US" altLang="ko-KR" sz="1200" b="1" dirty="0">
                <a:latin typeface="+mn-ea"/>
              </a:rPr>
              <a:t> </a:t>
            </a:r>
            <a:r>
              <a:rPr lang="ko-KR" altLang="en-US" sz="1200" b="1" dirty="0">
                <a:latin typeface="+mn-ea"/>
              </a:rPr>
              <a:t>는 </a:t>
            </a:r>
            <a:r>
              <a:rPr lang="ko-KR" altLang="en-US" sz="1200" b="1" dirty="0" err="1">
                <a:latin typeface="+mn-ea"/>
              </a:rPr>
              <a:t>임의값</a:t>
            </a:r>
            <a:r>
              <a:rPr lang="en-US" altLang="ko-KR" sz="1200" b="1" dirty="0">
                <a:latin typeface="+mn-ea"/>
              </a:rPr>
              <a:t>) -&gt; </a:t>
            </a:r>
            <a:r>
              <a:rPr lang="ko-KR" altLang="en-US" sz="1200" b="1" dirty="0">
                <a:latin typeface="+mn-ea"/>
              </a:rPr>
              <a:t>데이터베이스 선택 </a:t>
            </a:r>
            <a:r>
              <a:rPr lang="en-US" altLang="ko-KR" sz="1200" b="1" dirty="0">
                <a:latin typeface="+mn-ea"/>
              </a:rPr>
              <a:t>-&gt; import</a:t>
            </a:r>
            <a:endParaRPr lang="ko-KR" altLang="en-US" sz="1200" b="1" dirty="0">
              <a:latin typeface="+mn-ea"/>
            </a:endParaRPr>
          </a:p>
        </p:txBody>
      </p:sp>
      <p:pic>
        <p:nvPicPr>
          <p:cNvPr id="5" name="그림 4">
            <a:extLst>
              <a:ext uri="{FF2B5EF4-FFF2-40B4-BE49-F238E27FC236}">
                <a16:creationId xmlns:a16="http://schemas.microsoft.com/office/drawing/2014/main" id="{94170DF3-F1D2-4024-A580-C94AFBD12138}"/>
              </a:ext>
            </a:extLst>
          </p:cNvPr>
          <p:cNvPicPr>
            <a:picLocks noChangeAspect="1"/>
          </p:cNvPicPr>
          <p:nvPr/>
        </p:nvPicPr>
        <p:blipFill>
          <a:blip r:embed="rId2"/>
          <a:stretch>
            <a:fillRect/>
          </a:stretch>
        </p:blipFill>
        <p:spPr>
          <a:xfrm>
            <a:off x="608946" y="2347823"/>
            <a:ext cx="2730467" cy="3809402"/>
          </a:xfrm>
          <a:prstGeom prst="rect">
            <a:avLst/>
          </a:prstGeom>
        </p:spPr>
      </p:pic>
      <p:sp>
        <p:nvSpPr>
          <p:cNvPr id="7" name="TextBox 6">
            <a:extLst>
              <a:ext uri="{FF2B5EF4-FFF2-40B4-BE49-F238E27FC236}">
                <a16:creationId xmlns:a16="http://schemas.microsoft.com/office/drawing/2014/main" id="{7DF1B780-A622-4365-9398-0C1DC77CB9FC}"/>
              </a:ext>
            </a:extLst>
          </p:cNvPr>
          <p:cNvSpPr txBox="1"/>
          <p:nvPr/>
        </p:nvSpPr>
        <p:spPr>
          <a:xfrm>
            <a:off x="3472026" y="3421916"/>
            <a:ext cx="2010472" cy="1969770"/>
          </a:xfrm>
          <a:prstGeom prst="rect">
            <a:avLst/>
          </a:prstGeom>
          <a:noFill/>
          <a:ln>
            <a:solidFill>
              <a:schemeClr val="tx1"/>
            </a:solidFill>
          </a:ln>
        </p:spPr>
        <p:txBody>
          <a:bodyPr wrap="square">
            <a:spAutoFit/>
          </a:bodyPr>
          <a:lstStyle/>
          <a:p>
            <a:r>
              <a:rPr lang="en-US" altLang="ko-KR" sz="1200" b="1" dirty="0"/>
              <a:t>glances_rev3.json</a:t>
            </a:r>
          </a:p>
          <a:p>
            <a:endParaRPr lang="en-US" altLang="ko-KR" sz="1000" dirty="0"/>
          </a:p>
          <a:p>
            <a:endParaRPr lang="en-US" altLang="ko-KR" sz="1000" dirty="0"/>
          </a:p>
          <a:p>
            <a:r>
              <a:rPr lang="en-US" altLang="ko-KR" sz="1000" dirty="0"/>
              <a:t>{  "__inputs": [</a:t>
            </a:r>
          </a:p>
          <a:p>
            <a:r>
              <a:rPr lang="en-US" altLang="ko-KR" sz="1000" dirty="0"/>
              <a:t>    {</a:t>
            </a:r>
          </a:p>
          <a:p>
            <a:r>
              <a:rPr lang="en-US" altLang="ko-KR" sz="1000" dirty="0"/>
              <a:t>      "name": "DS_GLANCES",</a:t>
            </a:r>
          </a:p>
          <a:p>
            <a:r>
              <a:rPr lang="en-US" altLang="ko-KR" sz="1000" dirty="0"/>
              <a:t>      "label": "glances",</a:t>
            </a:r>
          </a:p>
          <a:p>
            <a:r>
              <a:rPr lang="en-US" altLang="ko-KR" sz="1000" dirty="0"/>
              <a:t>      "description": "",</a:t>
            </a:r>
          </a:p>
          <a:p>
            <a:r>
              <a:rPr lang="en-US" altLang="ko-KR" sz="1000" dirty="0"/>
              <a:t>      "type": "</a:t>
            </a:r>
            <a:r>
              <a:rPr lang="en-US" altLang="ko-KR" sz="1000" dirty="0" err="1"/>
              <a:t>datasource</a:t>
            </a:r>
            <a:r>
              <a:rPr lang="en-US" altLang="ko-KR" sz="1000" dirty="0"/>
              <a:t>",</a:t>
            </a:r>
          </a:p>
          <a:p>
            <a:r>
              <a:rPr lang="en-US" altLang="ko-KR" sz="1000" dirty="0"/>
              <a:t>      "</a:t>
            </a:r>
            <a:r>
              <a:rPr lang="en-US" altLang="ko-KR" sz="1000" dirty="0" err="1"/>
              <a:t>pluginId</a:t>
            </a:r>
            <a:r>
              <a:rPr lang="en-US" altLang="ko-KR" sz="1000" dirty="0"/>
              <a:t>": "</a:t>
            </a:r>
            <a:r>
              <a:rPr lang="en-US" altLang="ko-KR" sz="1000" dirty="0" err="1"/>
              <a:t>influxdb</a:t>
            </a:r>
            <a:r>
              <a:rPr lang="en-US" altLang="ko-KR" sz="1000" dirty="0"/>
              <a:t>",</a:t>
            </a:r>
          </a:p>
          <a:p>
            <a:r>
              <a:rPr lang="en-US" altLang="ko-KR" sz="1000" dirty="0"/>
              <a:t>      "</a:t>
            </a:r>
            <a:r>
              <a:rPr lang="en-US" altLang="ko-KR" sz="1000" dirty="0" err="1"/>
              <a:t>pluginName</a:t>
            </a:r>
            <a:r>
              <a:rPr lang="en-US" altLang="ko-KR" sz="1000" dirty="0"/>
              <a:t>": "</a:t>
            </a:r>
            <a:r>
              <a:rPr lang="en-US" altLang="ko-KR" sz="1000" dirty="0" err="1"/>
              <a:t>InfluxDB</a:t>
            </a:r>
            <a:r>
              <a:rPr lang="en-US" altLang="ko-KR" sz="1000" dirty="0"/>
              <a:t>“</a:t>
            </a:r>
          </a:p>
          <a:p>
            <a:r>
              <a:rPr lang="en-US" altLang="ko-KR" sz="1000" dirty="0"/>
              <a:t>....</a:t>
            </a:r>
            <a:endParaRPr lang="ko-KR" altLang="en-US" sz="1000" dirty="0"/>
          </a:p>
        </p:txBody>
      </p:sp>
      <p:sp>
        <p:nvSpPr>
          <p:cNvPr id="8" name="직사각형 7">
            <a:extLst>
              <a:ext uri="{FF2B5EF4-FFF2-40B4-BE49-F238E27FC236}">
                <a16:creationId xmlns:a16="http://schemas.microsoft.com/office/drawing/2014/main" id="{02EB095F-F54C-47E5-B509-A7A37779A749}"/>
              </a:ext>
            </a:extLst>
          </p:cNvPr>
          <p:cNvSpPr/>
          <p:nvPr/>
        </p:nvSpPr>
        <p:spPr>
          <a:xfrm>
            <a:off x="680956" y="3060568"/>
            <a:ext cx="1080120" cy="295273"/>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9" name="연결선: 꺾임 8">
            <a:extLst>
              <a:ext uri="{FF2B5EF4-FFF2-40B4-BE49-F238E27FC236}">
                <a16:creationId xmlns:a16="http://schemas.microsoft.com/office/drawing/2014/main" id="{BDEDF943-E888-4682-ABDF-40EF8510AA29}"/>
              </a:ext>
            </a:extLst>
          </p:cNvPr>
          <p:cNvCxnSpPr>
            <a:cxnSpLocks/>
            <a:stCxn id="8" idx="3"/>
            <a:endCxn id="7" idx="1"/>
          </p:cNvCxnSpPr>
          <p:nvPr/>
        </p:nvCxnSpPr>
        <p:spPr>
          <a:xfrm>
            <a:off x="1761076" y="3208205"/>
            <a:ext cx="1710950" cy="1198596"/>
          </a:xfrm>
          <a:prstGeom prst="bentConnector3">
            <a:avLst>
              <a:gd name="adj1" fmla="val 8986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6BF5CCC0-81D1-44FD-838F-F2C58DCA3DE9}"/>
              </a:ext>
            </a:extLst>
          </p:cNvPr>
          <p:cNvSpPr/>
          <p:nvPr/>
        </p:nvSpPr>
        <p:spPr>
          <a:xfrm>
            <a:off x="752963" y="4171345"/>
            <a:ext cx="2376264" cy="1560760"/>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11" name="연결선: 꺾임 10">
            <a:extLst>
              <a:ext uri="{FF2B5EF4-FFF2-40B4-BE49-F238E27FC236}">
                <a16:creationId xmlns:a16="http://schemas.microsoft.com/office/drawing/2014/main" id="{EB56B409-B4AC-45C8-857B-40D1B7B5A4AE}"/>
              </a:ext>
            </a:extLst>
          </p:cNvPr>
          <p:cNvCxnSpPr>
            <a:cxnSpLocks/>
            <a:stCxn id="10" idx="3"/>
            <a:endCxn id="7" idx="1"/>
          </p:cNvCxnSpPr>
          <p:nvPr/>
        </p:nvCxnSpPr>
        <p:spPr>
          <a:xfrm flipV="1">
            <a:off x="3129227" y="4406801"/>
            <a:ext cx="342799" cy="544924"/>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12" name="그림 11">
            <a:extLst>
              <a:ext uri="{FF2B5EF4-FFF2-40B4-BE49-F238E27FC236}">
                <a16:creationId xmlns:a16="http://schemas.microsoft.com/office/drawing/2014/main" id="{C103038E-91DC-47DA-A86B-B8E528EEAA75}"/>
              </a:ext>
            </a:extLst>
          </p:cNvPr>
          <p:cNvPicPr>
            <a:picLocks noChangeAspect="1"/>
          </p:cNvPicPr>
          <p:nvPr/>
        </p:nvPicPr>
        <p:blipFill>
          <a:blip r:embed="rId3"/>
          <a:stretch>
            <a:fillRect/>
          </a:stretch>
        </p:blipFill>
        <p:spPr>
          <a:xfrm>
            <a:off x="3490651" y="2394667"/>
            <a:ext cx="1945445" cy="8632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직사각형 12">
            <a:extLst>
              <a:ext uri="{FF2B5EF4-FFF2-40B4-BE49-F238E27FC236}">
                <a16:creationId xmlns:a16="http://schemas.microsoft.com/office/drawing/2014/main" id="{F1D8498C-3F89-424A-B5FB-27CDBDC5E2F7}"/>
              </a:ext>
            </a:extLst>
          </p:cNvPr>
          <p:cNvSpPr/>
          <p:nvPr/>
        </p:nvSpPr>
        <p:spPr>
          <a:xfrm>
            <a:off x="752963" y="3715881"/>
            <a:ext cx="2376264" cy="295273"/>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14" name="연결선: 꺾임 13">
            <a:extLst>
              <a:ext uri="{FF2B5EF4-FFF2-40B4-BE49-F238E27FC236}">
                <a16:creationId xmlns:a16="http://schemas.microsoft.com/office/drawing/2014/main" id="{9BBBEA01-E314-4B8A-9E2A-6E4E3DA4CE46}"/>
              </a:ext>
            </a:extLst>
          </p:cNvPr>
          <p:cNvCxnSpPr>
            <a:cxnSpLocks/>
            <a:stCxn id="16" idx="1"/>
            <a:endCxn id="13" idx="0"/>
          </p:cNvCxnSpPr>
          <p:nvPr/>
        </p:nvCxnSpPr>
        <p:spPr>
          <a:xfrm rot="10800000" flipV="1">
            <a:off x="1941096" y="2943015"/>
            <a:ext cx="2980233" cy="772866"/>
          </a:xfrm>
          <a:prstGeom prst="bentConnector2">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4B807DE9-FF8B-4AD2-A4F5-1B0251DD790E}"/>
              </a:ext>
            </a:extLst>
          </p:cNvPr>
          <p:cNvPicPr>
            <a:picLocks noChangeAspect="1"/>
          </p:cNvPicPr>
          <p:nvPr/>
        </p:nvPicPr>
        <p:blipFill>
          <a:blip r:embed="rId4"/>
          <a:stretch>
            <a:fillRect/>
          </a:stretch>
        </p:blipFill>
        <p:spPr>
          <a:xfrm>
            <a:off x="5682775" y="2407891"/>
            <a:ext cx="2993681" cy="3778380"/>
          </a:xfrm>
          <a:prstGeom prst="rect">
            <a:avLst/>
          </a:prstGeom>
        </p:spPr>
      </p:pic>
      <p:sp>
        <p:nvSpPr>
          <p:cNvPr id="16" name="직사각형 15">
            <a:extLst>
              <a:ext uri="{FF2B5EF4-FFF2-40B4-BE49-F238E27FC236}">
                <a16:creationId xmlns:a16="http://schemas.microsoft.com/office/drawing/2014/main" id="{516B7329-C224-47B7-A612-CD2AE7FD4422}"/>
              </a:ext>
            </a:extLst>
          </p:cNvPr>
          <p:cNvSpPr/>
          <p:nvPr/>
        </p:nvSpPr>
        <p:spPr>
          <a:xfrm>
            <a:off x="4921328" y="2889077"/>
            <a:ext cx="226736" cy="107875"/>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8" name="직사각형 17">
            <a:extLst>
              <a:ext uri="{FF2B5EF4-FFF2-40B4-BE49-F238E27FC236}">
                <a16:creationId xmlns:a16="http://schemas.microsoft.com/office/drawing/2014/main" id="{1CE084A2-E130-4B38-A325-857906ADF46A}"/>
              </a:ext>
            </a:extLst>
          </p:cNvPr>
          <p:cNvSpPr/>
          <p:nvPr/>
        </p:nvSpPr>
        <p:spPr>
          <a:xfrm>
            <a:off x="752963" y="5804207"/>
            <a:ext cx="434661" cy="229920"/>
          </a:xfrm>
          <a:prstGeom prst="rect">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19" name="연결선: 꺾임 18">
            <a:extLst>
              <a:ext uri="{FF2B5EF4-FFF2-40B4-BE49-F238E27FC236}">
                <a16:creationId xmlns:a16="http://schemas.microsoft.com/office/drawing/2014/main" id="{0ECD65F9-2D73-4480-94F9-F8A65CD5991F}"/>
              </a:ext>
            </a:extLst>
          </p:cNvPr>
          <p:cNvCxnSpPr>
            <a:cxnSpLocks/>
            <a:stCxn id="18" idx="3"/>
            <a:endCxn id="17" idx="1"/>
          </p:cNvCxnSpPr>
          <p:nvPr/>
        </p:nvCxnSpPr>
        <p:spPr>
          <a:xfrm flipV="1">
            <a:off x="1187624" y="4297081"/>
            <a:ext cx="4495151" cy="1622086"/>
          </a:xfrm>
          <a:prstGeom prst="bentConnector3">
            <a:avLst>
              <a:gd name="adj1" fmla="val 9704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22A743A9-1588-4DE6-9416-E303247E1820}"/>
              </a:ext>
            </a:extLst>
          </p:cNvPr>
          <p:cNvSpPr/>
          <p:nvPr/>
        </p:nvSpPr>
        <p:spPr>
          <a:xfrm>
            <a:off x="5862194" y="5718703"/>
            <a:ext cx="435496" cy="400928"/>
          </a:xfrm>
          <a:prstGeom prst="ellipse">
            <a:avLst/>
          </a:prstGeom>
          <a:noFill/>
          <a:ln>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15169753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36154"/>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dirty="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latin typeface="+mn-ea"/>
              </a:rPr>
              <a:t>– </a:t>
            </a:r>
            <a:r>
              <a:rPr kumimoji="1" lang="ko-KR" altLang="en-US" sz="2000" dirty="0" err="1"/>
              <a:t>대쉬보드</a:t>
            </a:r>
            <a:r>
              <a:rPr kumimoji="1" lang="ko-KR" altLang="en-US" sz="2000" dirty="0"/>
              <a:t> 설정 </a:t>
            </a:r>
            <a:r>
              <a:rPr kumimoji="1" lang="en-US" altLang="ko-KR" sz="2000" dirty="0"/>
              <a:t>(1/2)</a:t>
            </a:r>
            <a:endParaRPr kumimoji="1" lang="x-none" altLang="en-US" sz="2000" dirty="0"/>
          </a:p>
        </p:txBody>
      </p:sp>
      <p:pic>
        <p:nvPicPr>
          <p:cNvPr id="5" name="그림 4">
            <a:extLst>
              <a:ext uri="{FF2B5EF4-FFF2-40B4-BE49-F238E27FC236}">
                <a16:creationId xmlns:a16="http://schemas.microsoft.com/office/drawing/2014/main" id="{9B4ED95F-0074-4F54-AB22-450E57F68556}"/>
              </a:ext>
            </a:extLst>
          </p:cNvPr>
          <p:cNvPicPr>
            <a:picLocks noChangeAspect="1"/>
          </p:cNvPicPr>
          <p:nvPr/>
        </p:nvPicPr>
        <p:blipFill>
          <a:blip r:embed="rId2"/>
          <a:stretch>
            <a:fillRect/>
          </a:stretch>
        </p:blipFill>
        <p:spPr>
          <a:xfrm>
            <a:off x="755576" y="1790664"/>
            <a:ext cx="7848872" cy="4164179"/>
          </a:xfrm>
          <a:prstGeom prst="rect">
            <a:avLst/>
          </a:prstGeom>
        </p:spPr>
      </p:pic>
      <p:sp>
        <p:nvSpPr>
          <p:cNvPr id="7" name="직사각형 6">
            <a:extLst>
              <a:ext uri="{FF2B5EF4-FFF2-40B4-BE49-F238E27FC236}">
                <a16:creationId xmlns:a16="http://schemas.microsoft.com/office/drawing/2014/main" id="{0D550148-BFE9-49F2-A94C-DB470E4A1C39}"/>
              </a:ext>
            </a:extLst>
          </p:cNvPr>
          <p:cNvSpPr/>
          <p:nvPr/>
        </p:nvSpPr>
        <p:spPr>
          <a:xfrm>
            <a:off x="755575" y="1790665"/>
            <a:ext cx="1728193" cy="230769"/>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8" name="연결선: 꺾임 7">
            <a:extLst>
              <a:ext uri="{FF2B5EF4-FFF2-40B4-BE49-F238E27FC236}">
                <a16:creationId xmlns:a16="http://schemas.microsoft.com/office/drawing/2014/main" id="{F5B07B13-6C5F-4C37-A9A6-0ADAC39788AE}"/>
              </a:ext>
            </a:extLst>
          </p:cNvPr>
          <p:cNvCxnSpPr>
            <a:cxnSpLocks/>
            <a:stCxn id="7" idx="0"/>
            <a:endCxn id="9" idx="2"/>
          </p:cNvCxnSpPr>
          <p:nvPr/>
        </p:nvCxnSpPr>
        <p:spPr>
          <a:xfrm rot="16200000" flipV="1">
            <a:off x="1198910" y="1369902"/>
            <a:ext cx="214999" cy="626527"/>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BA50880-E1DC-4DC3-B8C9-3835A4639546}"/>
              </a:ext>
            </a:extLst>
          </p:cNvPr>
          <p:cNvSpPr txBox="1"/>
          <p:nvPr/>
        </p:nvSpPr>
        <p:spPr>
          <a:xfrm>
            <a:off x="589698" y="1340768"/>
            <a:ext cx="806893" cy="234898"/>
          </a:xfrm>
          <a:prstGeom prst="rect">
            <a:avLst/>
          </a:prstGeom>
          <a:solidFill>
            <a:srgbClr val="0070C0"/>
          </a:solidFill>
          <a:ln>
            <a:solidFill>
              <a:schemeClr val="bg1"/>
            </a:solidFill>
          </a:ln>
        </p:spPr>
        <p:txBody>
          <a:bodyPr wrap="square" rtlCol="0">
            <a:spAutoFit/>
          </a:bodyPr>
          <a:lstStyle/>
          <a:p>
            <a:pPr algn="ctr"/>
            <a:r>
              <a:rPr lang="ko-KR" altLang="en-US" sz="900" dirty="0" err="1">
                <a:solidFill>
                  <a:schemeClr val="bg1"/>
                </a:solidFill>
              </a:rPr>
              <a:t>대쉬보드명</a:t>
            </a:r>
            <a:endParaRPr lang="ko-KR" altLang="en-US" sz="900" dirty="0">
              <a:solidFill>
                <a:schemeClr val="bg1"/>
              </a:solidFill>
            </a:endParaRPr>
          </a:p>
        </p:txBody>
      </p:sp>
      <p:sp>
        <p:nvSpPr>
          <p:cNvPr id="14" name="직사각형 13">
            <a:extLst>
              <a:ext uri="{FF2B5EF4-FFF2-40B4-BE49-F238E27FC236}">
                <a16:creationId xmlns:a16="http://schemas.microsoft.com/office/drawing/2014/main" id="{ADE72152-8F31-4DB3-BBFD-F63185387E06}"/>
              </a:ext>
            </a:extLst>
          </p:cNvPr>
          <p:cNvSpPr/>
          <p:nvPr/>
        </p:nvSpPr>
        <p:spPr>
          <a:xfrm>
            <a:off x="2521134" y="1790663"/>
            <a:ext cx="144016" cy="230769"/>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6" name="직사각형 15">
            <a:extLst>
              <a:ext uri="{FF2B5EF4-FFF2-40B4-BE49-F238E27FC236}">
                <a16:creationId xmlns:a16="http://schemas.microsoft.com/office/drawing/2014/main" id="{646EAEA7-069A-4DE5-9DBF-0EF1A85EC182}"/>
              </a:ext>
            </a:extLst>
          </p:cNvPr>
          <p:cNvSpPr/>
          <p:nvPr/>
        </p:nvSpPr>
        <p:spPr>
          <a:xfrm>
            <a:off x="2699791" y="1790663"/>
            <a:ext cx="144016" cy="230769"/>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7" name="TextBox 16">
            <a:extLst>
              <a:ext uri="{FF2B5EF4-FFF2-40B4-BE49-F238E27FC236}">
                <a16:creationId xmlns:a16="http://schemas.microsoft.com/office/drawing/2014/main" id="{72686C5B-DE76-413F-A073-6AD5D5B2C318}"/>
              </a:ext>
            </a:extLst>
          </p:cNvPr>
          <p:cNvSpPr txBox="1"/>
          <p:nvPr/>
        </p:nvSpPr>
        <p:spPr>
          <a:xfrm>
            <a:off x="1453795" y="1340768"/>
            <a:ext cx="913543"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즐겨찾기 설정</a:t>
            </a:r>
          </a:p>
        </p:txBody>
      </p:sp>
      <p:cxnSp>
        <p:nvCxnSpPr>
          <p:cNvPr id="18" name="연결선: 꺾임 17">
            <a:extLst>
              <a:ext uri="{FF2B5EF4-FFF2-40B4-BE49-F238E27FC236}">
                <a16:creationId xmlns:a16="http://schemas.microsoft.com/office/drawing/2014/main" id="{3E52AB59-2E20-4EC9-83C9-11E0C4A648EB}"/>
              </a:ext>
            </a:extLst>
          </p:cNvPr>
          <p:cNvCxnSpPr>
            <a:cxnSpLocks/>
            <a:stCxn id="14" idx="0"/>
            <a:endCxn id="17" idx="2"/>
          </p:cNvCxnSpPr>
          <p:nvPr/>
        </p:nvCxnSpPr>
        <p:spPr>
          <a:xfrm rot="16200000" flipV="1">
            <a:off x="2142324" y="1339844"/>
            <a:ext cx="219063" cy="682575"/>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4EA779D-5F58-4551-AA8E-09C7B027E863}"/>
              </a:ext>
            </a:extLst>
          </p:cNvPr>
          <p:cNvSpPr txBox="1"/>
          <p:nvPr/>
        </p:nvSpPr>
        <p:spPr>
          <a:xfrm>
            <a:off x="2425254" y="1340768"/>
            <a:ext cx="684726"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공유 설정</a:t>
            </a:r>
          </a:p>
        </p:txBody>
      </p:sp>
      <p:cxnSp>
        <p:nvCxnSpPr>
          <p:cNvPr id="22" name="연결선: 꺾임 21">
            <a:extLst>
              <a:ext uri="{FF2B5EF4-FFF2-40B4-BE49-F238E27FC236}">
                <a16:creationId xmlns:a16="http://schemas.microsoft.com/office/drawing/2014/main" id="{898D7901-90BD-4506-AEBE-1EFC192EA0A7}"/>
              </a:ext>
            </a:extLst>
          </p:cNvPr>
          <p:cNvCxnSpPr>
            <a:cxnSpLocks/>
            <a:stCxn id="16" idx="0"/>
            <a:endCxn id="21" idx="2"/>
          </p:cNvCxnSpPr>
          <p:nvPr/>
        </p:nvCxnSpPr>
        <p:spPr>
          <a:xfrm rot="16200000" flipV="1">
            <a:off x="2660177" y="1679041"/>
            <a:ext cx="219063" cy="4182"/>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46F5C76D-86FC-4EE0-AF56-BEC8A4184E2D}"/>
              </a:ext>
            </a:extLst>
          </p:cNvPr>
          <p:cNvSpPr/>
          <p:nvPr/>
        </p:nvSpPr>
        <p:spPr>
          <a:xfrm>
            <a:off x="6122476" y="1790663"/>
            <a:ext cx="216024" cy="198178"/>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31" name="TextBox 30">
            <a:extLst>
              <a:ext uri="{FF2B5EF4-FFF2-40B4-BE49-F238E27FC236}">
                <a16:creationId xmlns:a16="http://schemas.microsoft.com/office/drawing/2014/main" id="{E921ADDB-D16B-45E6-8884-BCCC8ECC43A6}"/>
              </a:ext>
            </a:extLst>
          </p:cNvPr>
          <p:cNvSpPr txBox="1"/>
          <p:nvPr/>
        </p:nvSpPr>
        <p:spPr>
          <a:xfrm>
            <a:off x="4281543" y="1340768"/>
            <a:ext cx="806893"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패널 추가</a:t>
            </a:r>
          </a:p>
        </p:txBody>
      </p:sp>
      <p:cxnSp>
        <p:nvCxnSpPr>
          <p:cNvPr id="32" name="연결선: 꺾임 31">
            <a:extLst>
              <a:ext uri="{FF2B5EF4-FFF2-40B4-BE49-F238E27FC236}">
                <a16:creationId xmlns:a16="http://schemas.microsoft.com/office/drawing/2014/main" id="{2EAC89B0-EE39-456E-B0BC-41B820A57F35}"/>
              </a:ext>
            </a:extLst>
          </p:cNvPr>
          <p:cNvCxnSpPr>
            <a:cxnSpLocks/>
            <a:stCxn id="27" idx="0"/>
            <a:endCxn id="31" idx="2"/>
          </p:cNvCxnSpPr>
          <p:nvPr/>
        </p:nvCxnSpPr>
        <p:spPr>
          <a:xfrm rot="16200000" flipV="1">
            <a:off x="5348208" y="908383"/>
            <a:ext cx="219063" cy="1545498"/>
          </a:xfrm>
          <a:prstGeom prst="bentConnector3">
            <a:avLst>
              <a:gd name="adj1" fmla="val 20432"/>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4FB9D444-D723-43E2-A068-CAB7B465E8EB}"/>
              </a:ext>
            </a:extLst>
          </p:cNvPr>
          <p:cNvSpPr txBox="1"/>
          <p:nvPr/>
        </p:nvSpPr>
        <p:spPr>
          <a:xfrm>
            <a:off x="5150162" y="1342087"/>
            <a:ext cx="940696"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대쉬보드 저장</a:t>
            </a:r>
            <a:endParaRPr lang="ko-KR" altLang="en-US" sz="900" dirty="0">
              <a:solidFill>
                <a:schemeClr val="bg1"/>
              </a:solidFill>
            </a:endParaRPr>
          </a:p>
        </p:txBody>
      </p:sp>
      <p:cxnSp>
        <p:nvCxnSpPr>
          <p:cNvPr id="37" name="연결선: 꺾임 36">
            <a:extLst>
              <a:ext uri="{FF2B5EF4-FFF2-40B4-BE49-F238E27FC236}">
                <a16:creationId xmlns:a16="http://schemas.microsoft.com/office/drawing/2014/main" id="{10ED9F58-63A7-4567-80C5-EF404EA428F1}"/>
              </a:ext>
            </a:extLst>
          </p:cNvPr>
          <p:cNvCxnSpPr>
            <a:cxnSpLocks/>
            <a:stCxn id="41" idx="0"/>
            <a:endCxn id="36" idx="2"/>
          </p:cNvCxnSpPr>
          <p:nvPr/>
        </p:nvCxnSpPr>
        <p:spPr>
          <a:xfrm rot="16200000" flipV="1">
            <a:off x="5942151" y="1251278"/>
            <a:ext cx="216420" cy="859702"/>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1" name="직사각형 40">
            <a:extLst>
              <a:ext uri="{FF2B5EF4-FFF2-40B4-BE49-F238E27FC236}">
                <a16:creationId xmlns:a16="http://schemas.microsoft.com/office/drawing/2014/main" id="{E11E07FF-FDE0-41E0-9ED2-6BB632A3571E}"/>
              </a:ext>
            </a:extLst>
          </p:cNvPr>
          <p:cNvSpPr/>
          <p:nvPr/>
        </p:nvSpPr>
        <p:spPr>
          <a:xfrm>
            <a:off x="6372200" y="1789339"/>
            <a:ext cx="216024" cy="198178"/>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44" name="직사각형 43">
            <a:extLst>
              <a:ext uri="{FF2B5EF4-FFF2-40B4-BE49-F238E27FC236}">
                <a16:creationId xmlns:a16="http://schemas.microsoft.com/office/drawing/2014/main" id="{C56871E5-A029-42D7-9327-0022CAF51BC1}"/>
              </a:ext>
            </a:extLst>
          </p:cNvPr>
          <p:cNvSpPr/>
          <p:nvPr/>
        </p:nvSpPr>
        <p:spPr>
          <a:xfrm>
            <a:off x="6606225" y="1789339"/>
            <a:ext cx="216024" cy="198178"/>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45" name="직사각형 44">
            <a:extLst>
              <a:ext uri="{FF2B5EF4-FFF2-40B4-BE49-F238E27FC236}">
                <a16:creationId xmlns:a16="http://schemas.microsoft.com/office/drawing/2014/main" id="{32A868B0-09B4-4C7B-A28C-D4EC0508FAF2}"/>
              </a:ext>
            </a:extLst>
          </p:cNvPr>
          <p:cNvSpPr/>
          <p:nvPr/>
        </p:nvSpPr>
        <p:spPr>
          <a:xfrm>
            <a:off x="6854680" y="1789339"/>
            <a:ext cx="216024" cy="198178"/>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46" name="직사각형 45">
            <a:extLst>
              <a:ext uri="{FF2B5EF4-FFF2-40B4-BE49-F238E27FC236}">
                <a16:creationId xmlns:a16="http://schemas.microsoft.com/office/drawing/2014/main" id="{9F2C80FB-FB69-4678-B696-D276003A4582}"/>
              </a:ext>
            </a:extLst>
          </p:cNvPr>
          <p:cNvSpPr/>
          <p:nvPr/>
        </p:nvSpPr>
        <p:spPr>
          <a:xfrm>
            <a:off x="7129512" y="1792654"/>
            <a:ext cx="826863" cy="198178"/>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47" name="직사각형 46">
            <a:extLst>
              <a:ext uri="{FF2B5EF4-FFF2-40B4-BE49-F238E27FC236}">
                <a16:creationId xmlns:a16="http://schemas.microsoft.com/office/drawing/2014/main" id="{59DF0DAF-7FC1-4E7B-B77E-8CE14BCD6671}"/>
              </a:ext>
            </a:extLst>
          </p:cNvPr>
          <p:cNvSpPr/>
          <p:nvPr/>
        </p:nvSpPr>
        <p:spPr>
          <a:xfrm>
            <a:off x="7992379" y="1789339"/>
            <a:ext cx="216024" cy="198178"/>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48" name="직사각형 47">
            <a:extLst>
              <a:ext uri="{FF2B5EF4-FFF2-40B4-BE49-F238E27FC236}">
                <a16:creationId xmlns:a16="http://schemas.microsoft.com/office/drawing/2014/main" id="{655283C1-0A04-4B53-A4E6-0AF9BD016675}"/>
              </a:ext>
            </a:extLst>
          </p:cNvPr>
          <p:cNvSpPr/>
          <p:nvPr/>
        </p:nvSpPr>
        <p:spPr>
          <a:xfrm>
            <a:off x="8236891" y="1788844"/>
            <a:ext cx="358365" cy="198178"/>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49" name="TextBox 48">
            <a:extLst>
              <a:ext uri="{FF2B5EF4-FFF2-40B4-BE49-F238E27FC236}">
                <a16:creationId xmlns:a16="http://schemas.microsoft.com/office/drawing/2014/main" id="{FDFA669F-C0D7-447F-9AC8-ABA1C4CB0EF7}"/>
              </a:ext>
            </a:extLst>
          </p:cNvPr>
          <p:cNvSpPr txBox="1"/>
          <p:nvPr/>
        </p:nvSpPr>
        <p:spPr>
          <a:xfrm>
            <a:off x="6153502" y="1342087"/>
            <a:ext cx="940696"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대쉬보드 설정</a:t>
            </a:r>
            <a:endParaRPr lang="ko-KR" altLang="en-US" sz="900" dirty="0">
              <a:solidFill>
                <a:schemeClr val="bg1"/>
              </a:solidFill>
            </a:endParaRPr>
          </a:p>
        </p:txBody>
      </p:sp>
      <p:sp>
        <p:nvSpPr>
          <p:cNvPr id="50" name="TextBox 49">
            <a:extLst>
              <a:ext uri="{FF2B5EF4-FFF2-40B4-BE49-F238E27FC236}">
                <a16:creationId xmlns:a16="http://schemas.microsoft.com/office/drawing/2014/main" id="{B2F8D3AE-F2F7-46EA-9C2D-9A797C6EAEB1}"/>
              </a:ext>
            </a:extLst>
          </p:cNvPr>
          <p:cNvSpPr txBox="1"/>
          <p:nvPr/>
        </p:nvSpPr>
        <p:spPr>
          <a:xfrm>
            <a:off x="7151189" y="1344573"/>
            <a:ext cx="694643"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보기 모드</a:t>
            </a:r>
          </a:p>
        </p:txBody>
      </p:sp>
      <p:sp>
        <p:nvSpPr>
          <p:cNvPr id="51" name="TextBox 50">
            <a:extLst>
              <a:ext uri="{FF2B5EF4-FFF2-40B4-BE49-F238E27FC236}">
                <a16:creationId xmlns:a16="http://schemas.microsoft.com/office/drawing/2014/main" id="{CE346108-4F31-4279-9E4A-76906B2A1B2C}"/>
              </a:ext>
            </a:extLst>
          </p:cNvPr>
          <p:cNvSpPr txBox="1"/>
          <p:nvPr/>
        </p:nvSpPr>
        <p:spPr>
          <a:xfrm>
            <a:off x="7909805" y="1340768"/>
            <a:ext cx="694643"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기간 설정</a:t>
            </a:r>
          </a:p>
        </p:txBody>
      </p:sp>
      <p:sp>
        <p:nvSpPr>
          <p:cNvPr id="55" name="TextBox 54">
            <a:extLst>
              <a:ext uri="{FF2B5EF4-FFF2-40B4-BE49-F238E27FC236}">
                <a16:creationId xmlns:a16="http://schemas.microsoft.com/office/drawing/2014/main" id="{FDCB682E-D4F4-47BE-A40F-7A2B3D30D2B4}"/>
              </a:ext>
            </a:extLst>
          </p:cNvPr>
          <p:cNvSpPr txBox="1"/>
          <p:nvPr/>
        </p:nvSpPr>
        <p:spPr>
          <a:xfrm>
            <a:off x="6841227" y="2099002"/>
            <a:ext cx="687126"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기간 축소</a:t>
            </a:r>
          </a:p>
        </p:txBody>
      </p:sp>
      <p:cxnSp>
        <p:nvCxnSpPr>
          <p:cNvPr id="57" name="연결선: 꺾임 56">
            <a:extLst>
              <a:ext uri="{FF2B5EF4-FFF2-40B4-BE49-F238E27FC236}">
                <a16:creationId xmlns:a16="http://schemas.microsoft.com/office/drawing/2014/main" id="{2E981341-35B7-4ABA-83DE-CB6BEE5C5F7E}"/>
              </a:ext>
            </a:extLst>
          </p:cNvPr>
          <p:cNvCxnSpPr>
            <a:cxnSpLocks/>
            <a:stCxn id="44" idx="0"/>
            <a:endCxn id="49" idx="2"/>
          </p:cNvCxnSpPr>
          <p:nvPr/>
        </p:nvCxnSpPr>
        <p:spPr>
          <a:xfrm rot="16200000" flipV="1">
            <a:off x="6560834" y="1635935"/>
            <a:ext cx="216420" cy="90387"/>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꺾임 60">
            <a:extLst>
              <a:ext uri="{FF2B5EF4-FFF2-40B4-BE49-F238E27FC236}">
                <a16:creationId xmlns:a16="http://schemas.microsoft.com/office/drawing/2014/main" id="{A361C64A-51B6-4AB1-95E0-F67F83618E05}"/>
              </a:ext>
            </a:extLst>
          </p:cNvPr>
          <p:cNvCxnSpPr>
            <a:cxnSpLocks/>
            <a:stCxn id="45" idx="0"/>
            <a:endCxn id="50" idx="2"/>
          </p:cNvCxnSpPr>
          <p:nvPr/>
        </p:nvCxnSpPr>
        <p:spPr>
          <a:xfrm rot="5400000" flipH="1" flipV="1">
            <a:off x="7123634" y="1414463"/>
            <a:ext cx="213934" cy="535819"/>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연결선: 꺾임 64">
            <a:extLst>
              <a:ext uri="{FF2B5EF4-FFF2-40B4-BE49-F238E27FC236}">
                <a16:creationId xmlns:a16="http://schemas.microsoft.com/office/drawing/2014/main" id="{675503FB-6DE3-4710-ABD1-5DC5BB5B4083}"/>
              </a:ext>
            </a:extLst>
          </p:cNvPr>
          <p:cNvCxnSpPr>
            <a:cxnSpLocks/>
            <a:stCxn id="46" idx="0"/>
            <a:endCxn id="51" idx="2"/>
          </p:cNvCxnSpPr>
          <p:nvPr/>
        </p:nvCxnSpPr>
        <p:spPr>
          <a:xfrm rot="5400000" flipH="1" flipV="1">
            <a:off x="7789508" y="1325036"/>
            <a:ext cx="221054" cy="714183"/>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꺾임 67">
            <a:extLst>
              <a:ext uri="{FF2B5EF4-FFF2-40B4-BE49-F238E27FC236}">
                <a16:creationId xmlns:a16="http://schemas.microsoft.com/office/drawing/2014/main" id="{5952B536-55BB-4EA2-B81D-AF1D7E75A17D}"/>
              </a:ext>
            </a:extLst>
          </p:cNvPr>
          <p:cNvCxnSpPr>
            <a:cxnSpLocks/>
            <a:stCxn id="47" idx="2"/>
            <a:endCxn id="55" idx="0"/>
          </p:cNvCxnSpPr>
          <p:nvPr/>
        </p:nvCxnSpPr>
        <p:spPr>
          <a:xfrm rot="5400000">
            <a:off x="7586849" y="1585459"/>
            <a:ext cx="111485" cy="915601"/>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DD1AD8D6-15BA-4A93-BC24-A9A395A6595D}"/>
              </a:ext>
            </a:extLst>
          </p:cNvPr>
          <p:cNvSpPr txBox="1"/>
          <p:nvPr/>
        </p:nvSpPr>
        <p:spPr>
          <a:xfrm>
            <a:off x="7596336" y="2099002"/>
            <a:ext cx="998920"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새로 고침 설정</a:t>
            </a:r>
            <a:endParaRPr lang="ko-KR" altLang="en-US" sz="900" dirty="0">
              <a:solidFill>
                <a:schemeClr val="bg1"/>
              </a:solidFill>
            </a:endParaRPr>
          </a:p>
        </p:txBody>
      </p:sp>
      <p:cxnSp>
        <p:nvCxnSpPr>
          <p:cNvPr id="76" name="연결선: 꺾임 75">
            <a:extLst>
              <a:ext uri="{FF2B5EF4-FFF2-40B4-BE49-F238E27FC236}">
                <a16:creationId xmlns:a16="http://schemas.microsoft.com/office/drawing/2014/main" id="{16706D67-B72C-4560-B7C7-62C480DDD73D}"/>
              </a:ext>
            </a:extLst>
          </p:cNvPr>
          <p:cNvCxnSpPr>
            <a:cxnSpLocks/>
            <a:stCxn id="48" idx="2"/>
            <a:endCxn id="72" idx="0"/>
          </p:cNvCxnSpPr>
          <p:nvPr/>
        </p:nvCxnSpPr>
        <p:spPr>
          <a:xfrm rot="5400000">
            <a:off x="8199945" y="1882873"/>
            <a:ext cx="111980" cy="320278"/>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B669C942-7BFA-4463-A69B-BC0CF7E3AC3E}"/>
              </a:ext>
            </a:extLst>
          </p:cNvPr>
          <p:cNvSpPr txBox="1"/>
          <p:nvPr/>
        </p:nvSpPr>
        <p:spPr>
          <a:xfrm>
            <a:off x="2950235" y="2099002"/>
            <a:ext cx="2097802"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변수 카테고리 목록</a:t>
            </a:r>
          </a:p>
        </p:txBody>
      </p:sp>
      <p:sp>
        <p:nvSpPr>
          <p:cNvPr id="82" name="직사각형 81">
            <a:extLst>
              <a:ext uri="{FF2B5EF4-FFF2-40B4-BE49-F238E27FC236}">
                <a16:creationId xmlns:a16="http://schemas.microsoft.com/office/drawing/2014/main" id="{F55A6229-1BBD-4DDC-B4EC-6C3D364363AF}"/>
              </a:ext>
            </a:extLst>
          </p:cNvPr>
          <p:cNvSpPr/>
          <p:nvPr/>
        </p:nvSpPr>
        <p:spPr>
          <a:xfrm>
            <a:off x="749924" y="2099065"/>
            <a:ext cx="2092300" cy="230769"/>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83" name="연결선: 꺾임 82">
            <a:extLst>
              <a:ext uri="{FF2B5EF4-FFF2-40B4-BE49-F238E27FC236}">
                <a16:creationId xmlns:a16="http://schemas.microsoft.com/office/drawing/2014/main" id="{BF69F2FF-94C7-403E-AC8F-FBD023EA4366}"/>
              </a:ext>
            </a:extLst>
          </p:cNvPr>
          <p:cNvCxnSpPr>
            <a:cxnSpLocks/>
            <a:stCxn id="82" idx="3"/>
            <a:endCxn id="81" idx="1"/>
          </p:cNvCxnSpPr>
          <p:nvPr/>
        </p:nvCxnSpPr>
        <p:spPr>
          <a:xfrm flipV="1">
            <a:off x="2842224" y="2214418"/>
            <a:ext cx="108011" cy="32"/>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86" name="직사각형 85">
            <a:extLst>
              <a:ext uri="{FF2B5EF4-FFF2-40B4-BE49-F238E27FC236}">
                <a16:creationId xmlns:a16="http://schemas.microsoft.com/office/drawing/2014/main" id="{3542C3AC-9698-478B-893F-8410CAFD5080}"/>
              </a:ext>
            </a:extLst>
          </p:cNvPr>
          <p:cNvSpPr/>
          <p:nvPr/>
        </p:nvSpPr>
        <p:spPr>
          <a:xfrm>
            <a:off x="749924" y="2407340"/>
            <a:ext cx="7845332" cy="3547407"/>
          </a:xfrm>
          <a:prstGeom prst="rect">
            <a:avLst/>
          </a:prstGeom>
          <a:noFill/>
          <a:ln w="5715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87" name="TextBox 86">
            <a:extLst>
              <a:ext uri="{FF2B5EF4-FFF2-40B4-BE49-F238E27FC236}">
                <a16:creationId xmlns:a16="http://schemas.microsoft.com/office/drawing/2014/main" id="{7D1A680F-20B6-4813-A526-0300923083CF}"/>
              </a:ext>
            </a:extLst>
          </p:cNvPr>
          <p:cNvSpPr txBox="1"/>
          <p:nvPr/>
        </p:nvSpPr>
        <p:spPr>
          <a:xfrm>
            <a:off x="4237708" y="6119070"/>
            <a:ext cx="868881"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패널 목록</a:t>
            </a:r>
          </a:p>
        </p:txBody>
      </p:sp>
      <p:cxnSp>
        <p:nvCxnSpPr>
          <p:cNvPr id="88" name="연결선: 꺾임 87">
            <a:extLst>
              <a:ext uri="{FF2B5EF4-FFF2-40B4-BE49-F238E27FC236}">
                <a16:creationId xmlns:a16="http://schemas.microsoft.com/office/drawing/2014/main" id="{64911D8A-117D-49C7-B14B-4922021169F4}"/>
              </a:ext>
            </a:extLst>
          </p:cNvPr>
          <p:cNvCxnSpPr>
            <a:cxnSpLocks/>
            <a:stCxn id="86" idx="2"/>
            <a:endCxn id="87" idx="0"/>
          </p:cNvCxnSpPr>
          <p:nvPr/>
        </p:nvCxnSpPr>
        <p:spPr>
          <a:xfrm rot="5400000">
            <a:off x="4590209" y="6036688"/>
            <a:ext cx="164323" cy="441"/>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41E55721-A2D4-456B-BE6E-AE71B6B9381A}"/>
              </a:ext>
            </a:extLst>
          </p:cNvPr>
          <p:cNvSpPr txBox="1"/>
          <p:nvPr/>
        </p:nvSpPr>
        <p:spPr>
          <a:xfrm>
            <a:off x="467544" y="908720"/>
            <a:ext cx="8352928" cy="333617"/>
          </a:xfrm>
          <a:prstGeom prst="rect">
            <a:avLst/>
          </a:prstGeom>
          <a:noFill/>
        </p:spPr>
        <p:txBody>
          <a:bodyPr wrap="square" rtlCol="0">
            <a:spAutoFit/>
          </a:bodyPr>
          <a:lstStyle/>
          <a:p>
            <a:pPr>
              <a:lnSpc>
                <a:spcPct val="150000"/>
              </a:lnSpc>
            </a:pPr>
            <a:r>
              <a:rPr lang="en-US" altLang="ko-KR" sz="1200" b="1" dirty="0">
                <a:latin typeface="+mn-ea"/>
              </a:rPr>
              <a:t>1) </a:t>
            </a:r>
            <a:r>
              <a:rPr lang="ko-KR" altLang="en-US" sz="1200" b="1" dirty="0">
                <a:latin typeface="+mn-ea"/>
              </a:rPr>
              <a:t>대쉬보드 화면 구성 </a:t>
            </a:r>
            <a:r>
              <a:rPr lang="en-US" altLang="ko-KR" sz="1200" b="1" dirty="0">
                <a:latin typeface="+mn-ea"/>
              </a:rPr>
              <a:t>(</a:t>
            </a:r>
            <a:r>
              <a:rPr lang="ko-KR" altLang="en-US" sz="1200" b="1" dirty="0">
                <a:latin typeface="+mn-ea"/>
              </a:rPr>
              <a:t>문서링크 </a:t>
            </a:r>
            <a:r>
              <a:rPr lang="en-US" altLang="ko-KR" sz="1200" b="1" dirty="0">
                <a:latin typeface="+mn-ea"/>
              </a:rPr>
              <a:t>: https://grafana.com/docs/grafana/latest/dashboards/)</a:t>
            </a:r>
            <a:r>
              <a:rPr lang="ko-KR" altLang="en-US" sz="1200" b="1" dirty="0">
                <a:latin typeface="+mn-ea"/>
              </a:rPr>
              <a:t> </a:t>
            </a:r>
          </a:p>
        </p:txBody>
      </p:sp>
    </p:spTree>
    <p:extLst>
      <p:ext uri="{BB962C8B-B14F-4D97-AF65-F5344CB8AC3E}">
        <p14:creationId xmlns:p14="http://schemas.microsoft.com/office/powerpoint/2010/main" val="24727151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36154"/>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dirty="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latin typeface="+mn-ea"/>
              </a:rPr>
              <a:t>– </a:t>
            </a:r>
            <a:r>
              <a:rPr kumimoji="1" lang="ko-KR" altLang="en-US" sz="2000" dirty="0" err="1"/>
              <a:t>대쉬보드</a:t>
            </a:r>
            <a:r>
              <a:rPr kumimoji="1" lang="ko-KR" altLang="en-US" sz="2000" dirty="0"/>
              <a:t> 설정 </a:t>
            </a:r>
            <a:r>
              <a:rPr kumimoji="1" lang="en-US" altLang="ko-KR" sz="2000" dirty="0"/>
              <a:t>(2/2)</a:t>
            </a:r>
            <a:endParaRPr kumimoji="1" lang="x-none" altLang="en-US" sz="2000" dirty="0"/>
          </a:p>
        </p:txBody>
      </p:sp>
      <p:sp>
        <p:nvSpPr>
          <p:cNvPr id="94" name="TextBox 93">
            <a:extLst>
              <a:ext uri="{FF2B5EF4-FFF2-40B4-BE49-F238E27FC236}">
                <a16:creationId xmlns:a16="http://schemas.microsoft.com/office/drawing/2014/main" id="{41E55721-A2D4-456B-BE6E-AE71B6B9381A}"/>
              </a:ext>
            </a:extLst>
          </p:cNvPr>
          <p:cNvSpPr txBox="1"/>
          <p:nvPr/>
        </p:nvSpPr>
        <p:spPr>
          <a:xfrm>
            <a:off x="467544" y="920170"/>
            <a:ext cx="8352928" cy="1441613"/>
          </a:xfrm>
          <a:prstGeom prst="rect">
            <a:avLst/>
          </a:prstGeom>
          <a:noFill/>
        </p:spPr>
        <p:txBody>
          <a:bodyPr wrap="square" rtlCol="0">
            <a:spAutoFit/>
          </a:bodyPr>
          <a:lstStyle/>
          <a:p>
            <a:pPr>
              <a:lnSpc>
                <a:spcPct val="150000"/>
              </a:lnSpc>
            </a:pPr>
            <a:r>
              <a:rPr lang="en-US" altLang="ko-KR" sz="1200" b="1" dirty="0">
                <a:latin typeface="+mn-ea"/>
              </a:rPr>
              <a:t>2) </a:t>
            </a:r>
            <a:r>
              <a:rPr lang="ko-KR" altLang="en-US" sz="1200" b="1" dirty="0">
                <a:latin typeface="+mn-ea"/>
              </a:rPr>
              <a:t>패널 관리 </a:t>
            </a:r>
            <a:r>
              <a:rPr lang="en-US" altLang="ko-KR" sz="1200" b="1" dirty="0">
                <a:latin typeface="+mn-ea"/>
              </a:rPr>
              <a:t>(</a:t>
            </a:r>
            <a:r>
              <a:rPr lang="ko-KR" altLang="en-US" sz="1200" b="1" dirty="0">
                <a:latin typeface="+mn-ea"/>
              </a:rPr>
              <a:t>문서링크 </a:t>
            </a:r>
            <a:r>
              <a:rPr lang="en-US" altLang="ko-KR" sz="1200" b="1" dirty="0">
                <a:latin typeface="+mn-ea"/>
              </a:rPr>
              <a:t>: https://grafana.com/docs/grafana/latest/panels/)</a:t>
            </a:r>
          </a:p>
          <a:p>
            <a:pPr>
              <a:lnSpc>
                <a:spcPct val="150000"/>
              </a:lnSpc>
            </a:pPr>
            <a:r>
              <a:rPr lang="en-US" altLang="ko-KR" sz="1200" b="1" dirty="0">
                <a:latin typeface="+mn-ea"/>
              </a:rPr>
              <a:t>    </a:t>
            </a:r>
            <a:r>
              <a:rPr lang="ko-KR" altLang="en-US" sz="1200" b="1" dirty="0">
                <a:latin typeface="+mn-ea"/>
              </a:rPr>
              <a:t>패널 추가 </a:t>
            </a:r>
            <a:r>
              <a:rPr lang="en-US" altLang="ko-KR" sz="1200" b="1" dirty="0">
                <a:latin typeface="+mn-ea"/>
              </a:rPr>
              <a:t>: </a:t>
            </a:r>
            <a:r>
              <a:rPr lang="ko-KR" altLang="en-US" sz="1200" b="1" dirty="0">
                <a:latin typeface="+mn-ea"/>
              </a:rPr>
              <a:t>대쉬보드 우측상단 </a:t>
            </a:r>
            <a:r>
              <a:rPr lang="en-US" altLang="ko-KR" sz="1200" b="1" dirty="0">
                <a:latin typeface="+mn-ea"/>
              </a:rPr>
              <a:t>-&gt; Add</a:t>
            </a:r>
            <a:r>
              <a:rPr lang="ko-KR" altLang="en-US" sz="1200" b="1" dirty="0">
                <a:latin typeface="+mn-ea"/>
              </a:rPr>
              <a:t> </a:t>
            </a:r>
            <a:r>
              <a:rPr lang="en-US" altLang="ko-KR" sz="1200" b="1" dirty="0">
                <a:latin typeface="+mn-ea"/>
              </a:rPr>
              <a:t>Panel</a:t>
            </a:r>
          </a:p>
          <a:p>
            <a:pPr>
              <a:lnSpc>
                <a:spcPct val="150000"/>
              </a:lnSpc>
            </a:pPr>
            <a:r>
              <a:rPr lang="ko-KR" altLang="en-US" sz="1200" b="1" dirty="0">
                <a:latin typeface="+mn-ea"/>
              </a:rPr>
              <a:t>    패널 편집 </a:t>
            </a:r>
            <a:r>
              <a:rPr lang="en-US" altLang="ko-KR" sz="1200" b="1" dirty="0">
                <a:latin typeface="+mn-ea"/>
              </a:rPr>
              <a:t>: </a:t>
            </a:r>
            <a:r>
              <a:rPr lang="ko-KR" altLang="en-US" sz="1200" b="1" dirty="0">
                <a:latin typeface="+mn-ea"/>
              </a:rPr>
              <a:t>편집할 패널 타이틀 선택 </a:t>
            </a:r>
            <a:r>
              <a:rPr lang="en-US" altLang="ko-KR" sz="1200" b="1" dirty="0">
                <a:latin typeface="+mn-ea"/>
              </a:rPr>
              <a:t>-&gt; edit</a:t>
            </a:r>
          </a:p>
          <a:p>
            <a:pPr>
              <a:lnSpc>
                <a:spcPct val="150000"/>
              </a:lnSpc>
            </a:pPr>
            <a:r>
              <a:rPr lang="en-US" altLang="ko-KR" sz="1200" b="1" dirty="0">
                <a:latin typeface="+mn-ea"/>
              </a:rPr>
              <a:t>    </a:t>
            </a:r>
            <a:r>
              <a:rPr lang="ko-KR" altLang="en-US" sz="1200" b="1" dirty="0">
                <a:latin typeface="+mn-ea"/>
              </a:rPr>
              <a:t>패널 삭제 </a:t>
            </a:r>
            <a:r>
              <a:rPr lang="en-US" altLang="ko-KR" sz="1200" b="1" dirty="0">
                <a:latin typeface="+mn-ea"/>
              </a:rPr>
              <a:t>: </a:t>
            </a:r>
            <a:r>
              <a:rPr lang="ko-KR" altLang="en-US" sz="1200" b="1" dirty="0">
                <a:latin typeface="+mn-ea"/>
              </a:rPr>
              <a:t>편집할 패널 타이틀 선택 </a:t>
            </a:r>
            <a:r>
              <a:rPr lang="en-US" altLang="ko-KR" sz="1200" b="1" dirty="0">
                <a:latin typeface="+mn-ea"/>
              </a:rPr>
              <a:t>-&gt; remove</a:t>
            </a:r>
          </a:p>
          <a:p>
            <a:pPr>
              <a:lnSpc>
                <a:spcPct val="150000"/>
              </a:lnSpc>
            </a:pPr>
            <a:r>
              <a:rPr lang="en-US" altLang="ko-KR" sz="1200" b="1" dirty="0">
                <a:latin typeface="+mn-ea"/>
              </a:rPr>
              <a:t>    </a:t>
            </a:r>
            <a:r>
              <a:rPr lang="ko-KR" altLang="en-US" sz="1200" b="1" dirty="0">
                <a:latin typeface="+mn-ea"/>
              </a:rPr>
              <a:t>패널 복제 </a:t>
            </a:r>
            <a:r>
              <a:rPr lang="en-US" altLang="ko-KR" sz="1200" b="1" dirty="0">
                <a:latin typeface="+mn-ea"/>
              </a:rPr>
              <a:t>: </a:t>
            </a:r>
            <a:r>
              <a:rPr lang="ko-KR" altLang="en-US" sz="1200" b="1" dirty="0">
                <a:latin typeface="+mn-ea"/>
              </a:rPr>
              <a:t>편집할 패널 타이틀 선택 </a:t>
            </a:r>
            <a:r>
              <a:rPr lang="en-US" altLang="ko-KR" sz="1200" b="1" dirty="0">
                <a:latin typeface="+mn-ea"/>
              </a:rPr>
              <a:t>-&gt; More</a:t>
            </a:r>
            <a:r>
              <a:rPr lang="ko-KR" altLang="en-US" sz="1200" b="1" dirty="0">
                <a:latin typeface="+mn-ea"/>
              </a:rPr>
              <a:t> </a:t>
            </a:r>
            <a:r>
              <a:rPr lang="en-US" altLang="ko-KR" sz="1200" b="1" dirty="0">
                <a:latin typeface="+mn-ea"/>
              </a:rPr>
              <a:t>-&gt; Duplicate</a:t>
            </a:r>
            <a:endParaRPr lang="ko-KR" altLang="en-US" sz="1200" b="1" dirty="0">
              <a:latin typeface="+mn-ea"/>
            </a:endParaRPr>
          </a:p>
        </p:txBody>
      </p:sp>
      <p:pic>
        <p:nvPicPr>
          <p:cNvPr id="42" name="그림 41">
            <a:extLst>
              <a:ext uri="{FF2B5EF4-FFF2-40B4-BE49-F238E27FC236}">
                <a16:creationId xmlns:a16="http://schemas.microsoft.com/office/drawing/2014/main" id="{E555AFB8-EF9B-4599-9F1C-95A3971EC378}"/>
              </a:ext>
            </a:extLst>
          </p:cNvPr>
          <p:cNvPicPr>
            <a:picLocks noChangeAspect="1"/>
          </p:cNvPicPr>
          <p:nvPr/>
        </p:nvPicPr>
        <p:blipFill>
          <a:blip r:embed="rId2"/>
          <a:stretch>
            <a:fillRect/>
          </a:stretch>
        </p:blipFill>
        <p:spPr>
          <a:xfrm>
            <a:off x="3923928" y="1212286"/>
            <a:ext cx="360040" cy="278741"/>
          </a:xfrm>
          <a:prstGeom prst="rect">
            <a:avLst/>
          </a:prstGeom>
        </p:spPr>
      </p:pic>
      <p:pic>
        <p:nvPicPr>
          <p:cNvPr id="24" name="그림 23">
            <a:extLst>
              <a:ext uri="{FF2B5EF4-FFF2-40B4-BE49-F238E27FC236}">
                <a16:creationId xmlns:a16="http://schemas.microsoft.com/office/drawing/2014/main" id="{911FF41E-4D5D-4930-ABCE-AB6E3A0FCB69}"/>
              </a:ext>
            </a:extLst>
          </p:cNvPr>
          <p:cNvPicPr>
            <a:picLocks noChangeAspect="1"/>
          </p:cNvPicPr>
          <p:nvPr/>
        </p:nvPicPr>
        <p:blipFill>
          <a:blip r:embed="rId3"/>
          <a:stretch>
            <a:fillRect/>
          </a:stretch>
        </p:blipFill>
        <p:spPr>
          <a:xfrm>
            <a:off x="1457908" y="2792254"/>
            <a:ext cx="6210436" cy="2929102"/>
          </a:xfrm>
          <a:prstGeom prst="rect">
            <a:avLst/>
          </a:prstGeom>
        </p:spPr>
      </p:pic>
      <p:sp>
        <p:nvSpPr>
          <p:cNvPr id="52" name="직사각형 51">
            <a:extLst>
              <a:ext uri="{FF2B5EF4-FFF2-40B4-BE49-F238E27FC236}">
                <a16:creationId xmlns:a16="http://schemas.microsoft.com/office/drawing/2014/main" id="{4D9F327D-89D7-4421-B431-A6258A7ECC98}"/>
              </a:ext>
            </a:extLst>
          </p:cNvPr>
          <p:cNvSpPr/>
          <p:nvPr/>
        </p:nvSpPr>
        <p:spPr>
          <a:xfrm>
            <a:off x="4096547" y="2830293"/>
            <a:ext cx="360040" cy="267971"/>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54" name="TextBox 53">
            <a:extLst>
              <a:ext uri="{FF2B5EF4-FFF2-40B4-BE49-F238E27FC236}">
                <a16:creationId xmlns:a16="http://schemas.microsoft.com/office/drawing/2014/main" id="{8FED89AD-EAC2-4765-8848-E509F73C451A}"/>
              </a:ext>
            </a:extLst>
          </p:cNvPr>
          <p:cNvSpPr txBox="1"/>
          <p:nvPr/>
        </p:nvSpPr>
        <p:spPr>
          <a:xfrm>
            <a:off x="3909123" y="3125698"/>
            <a:ext cx="806893" cy="234898"/>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패널 추가</a:t>
            </a:r>
          </a:p>
        </p:txBody>
      </p:sp>
      <p:sp>
        <p:nvSpPr>
          <p:cNvPr id="58" name="직사각형 57">
            <a:extLst>
              <a:ext uri="{FF2B5EF4-FFF2-40B4-BE49-F238E27FC236}">
                <a16:creationId xmlns:a16="http://schemas.microsoft.com/office/drawing/2014/main" id="{A9757920-EC86-43F7-A120-AB8D017BCA4C}"/>
              </a:ext>
            </a:extLst>
          </p:cNvPr>
          <p:cNvSpPr/>
          <p:nvPr/>
        </p:nvSpPr>
        <p:spPr>
          <a:xfrm>
            <a:off x="1763688" y="3633368"/>
            <a:ext cx="432048" cy="239079"/>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59" name="연결선: 꺾임 58">
            <a:extLst>
              <a:ext uri="{FF2B5EF4-FFF2-40B4-BE49-F238E27FC236}">
                <a16:creationId xmlns:a16="http://schemas.microsoft.com/office/drawing/2014/main" id="{D87B4B6C-5CA2-48CA-894B-BC8B8943397A}"/>
              </a:ext>
            </a:extLst>
          </p:cNvPr>
          <p:cNvCxnSpPr>
            <a:cxnSpLocks/>
            <a:stCxn id="58" idx="2"/>
            <a:endCxn id="62" idx="0"/>
          </p:cNvCxnSpPr>
          <p:nvPr/>
        </p:nvCxnSpPr>
        <p:spPr>
          <a:xfrm rot="5400000">
            <a:off x="1852415" y="3999744"/>
            <a:ext cx="254595" cy="12700"/>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DB318729-5403-4B47-A67B-0C7A7625A544}"/>
              </a:ext>
            </a:extLst>
          </p:cNvPr>
          <p:cNvSpPr txBox="1"/>
          <p:nvPr/>
        </p:nvSpPr>
        <p:spPr>
          <a:xfrm>
            <a:off x="1495576" y="4397551"/>
            <a:ext cx="968272" cy="234898"/>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패널 편집</a:t>
            </a:r>
          </a:p>
        </p:txBody>
      </p:sp>
      <p:sp>
        <p:nvSpPr>
          <p:cNvPr id="62" name="직사각형 61">
            <a:extLst>
              <a:ext uri="{FF2B5EF4-FFF2-40B4-BE49-F238E27FC236}">
                <a16:creationId xmlns:a16="http://schemas.microsoft.com/office/drawing/2014/main" id="{2C02C34A-AD14-412C-AF87-6CD2DBC04BD8}"/>
              </a:ext>
            </a:extLst>
          </p:cNvPr>
          <p:cNvSpPr/>
          <p:nvPr/>
        </p:nvSpPr>
        <p:spPr>
          <a:xfrm>
            <a:off x="1475656" y="4127042"/>
            <a:ext cx="1008112" cy="239079"/>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64" name="직사각형 63">
            <a:extLst>
              <a:ext uri="{FF2B5EF4-FFF2-40B4-BE49-F238E27FC236}">
                <a16:creationId xmlns:a16="http://schemas.microsoft.com/office/drawing/2014/main" id="{3E74A050-FD45-4D59-BD9A-E4407E80DB19}"/>
              </a:ext>
            </a:extLst>
          </p:cNvPr>
          <p:cNvSpPr/>
          <p:nvPr/>
        </p:nvSpPr>
        <p:spPr>
          <a:xfrm>
            <a:off x="1552268" y="5438988"/>
            <a:ext cx="715476" cy="239079"/>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66" name="TextBox 65">
            <a:extLst>
              <a:ext uri="{FF2B5EF4-FFF2-40B4-BE49-F238E27FC236}">
                <a16:creationId xmlns:a16="http://schemas.microsoft.com/office/drawing/2014/main" id="{81B9EC68-08A4-44AF-B45B-E5BDDC981A34}"/>
              </a:ext>
            </a:extLst>
          </p:cNvPr>
          <p:cNvSpPr txBox="1"/>
          <p:nvPr/>
        </p:nvSpPr>
        <p:spPr>
          <a:xfrm>
            <a:off x="1462512" y="5710432"/>
            <a:ext cx="968272" cy="234898"/>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패널 삭제</a:t>
            </a:r>
          </a:p>
        </p:txBody>
      </p:sp>
      <p:pic>
        <p:nvPicPr>
          <p:cNvPr id="30" name="그림 29">
            <a:extLst>
              <a:ext uri="{FF2B5EF4-FFF2-40B4-BE49-F238E27FC236}">
                <a16:creationId xmlns:a16="http://schemas.microsoft.com/office/drawing/2014/main" id="{81FAFF93-97DC-45FE-A743-EC0C8A1183F9}"/>
              </a:ext>
            </a:extLst>
          </p:cNvPr>
          <p:cNvPicPr>
            <a:picLocks noChangeAspect="1"/>
          </p:cNvPicPr>
          <p:nvPr/>
        </p:nvPicPr>
        <p:blipFill>
          <a:blip r:embed="rId4"/>
          <a:stretch>
            <a:fillRect/>
          </a:stretch>
        </p:blipFill>
        <p:spPr>
          <a:xfrm>
            <a:off x="3864776" y="1537781"/>
            <a:ext cx="239172" cy="247419"/>
          </a:xfrm>
          <a:prstGeom prst="rect">
            <a:avLst/>
          </a:prstGeom>
        </p:spPr>
      </p:pic>
      <p:pic>
        <p:nvPicPr>
          <p:cNvPr id="34" name="그림 33">
            <a:extLst>
              <a:ext uri="{FF2B5EF4-FFF2-40B4-BE49-F238E27FC236}">
                <a16:creationId xmlns:a16="http://schemas.microsoft.com/office/drawing/2014/main" id="{7021E3AB-E464-4F6C-94EB-E07669626A02}"/>
              </a:ext>
            </a:extLst>
          </p:cNvPr>
          <p:cNvPicPr>
            <a:picLocks noChangeAspect="1"/>
          </p:cNvPicPr>
          <p:nvPr/>
        </p:nvPicPr>
        <p:blipFill>
          <a:blip r:embed="rId5"/>
          <a:stretch>
            <a:fillRect/>
          </a:stretch>
        </p:blipFill>
        <p:spPr>
          <a:xfrm>
            <a:off x="4155380" y="1824471"/>
            <a:ext cx="257175" cy="247650"/>
          </a:xfrm>
          <a:prstGeom prst="rect">
            <a:avLst/>
          </a:prstGeom>
        </p:spPr>
      </p:pic>
    </p:spTree>
    <p:extLst>
      <p:ext uri="{BB962C8B-B14F-4D97-AF65-F5344CB8AC3E}">
        <p14:creationId xmlns:p14="http://schemas.microsoft.com/office/powerpoint/2010/main" val="36621701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0"/>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dirty="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t>– </a:t>
            </a:r>
            <a:r>
              <a:rPr kumimoji="1" lang="ko-KR" altLang="en-US" sz="2000" dirty="0"/>
              <a:t>패널 설정 </a:t>
            </a:r>
            <a:r>
              <a:rPr kumimoji="1" lang="en-US" altLang="ko-KR" sz="2000" dirty="0"/>
              <a:t>(1/4)</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333617"/>
          </a:xfrm>
          <a:prstGeom prst="rect">
            <a:avLst/>
          </a:prstGeom>
          <a:noFill/>
        </p:spPr>
        <p:txBody>
          <a:bodyPr wrap="square" rtlCol="0">
            <a:spAutoFit/>
          </a:bodyPr>
          <a:lstStyle/>
          <a:p>
            <a:pPr>
              <a:lnSpc>
                <a:spcPct val="150000"/>
              </a:lnSpc>
            </a:pPr>
            <a:r>
              <a:rPr lang="en-US" altLang="ko-KR" sz="1200" b="1" dirty="0">
                <a:latin typeface="+mn-ea"/>
              </a:rPr>
              <a:t>3) </a:t>
            </a:r>
            <a:r>
              <a:rPr lang="ko-KR" altLang="en-US" sz="1200" b="1" dirty="0">
                <a:latin typeface="+mn-ea"/>
              </a:rPr>
              <a:t>패널 편집 화면구성 </a:t>
            </a:r>
            <a:r>
              <a:rPr lang="en-US" altLang="ko-KR" sz="1200" b="1" dirty="0">
                <a:latin typeface="+mn-ea"/>
              </a:rPr>
              <a:t>(</a:t>
            </a:r>
            <a:r>
              <a:rPr lang="ko-KR" altLang="en-US" sz="1200" b="1" dirty="0">
                <a:latin typeface="+mn-ea"/>
              </a:rPr>
              <a:t>문서링크 </a:t>
            </a:r>
            <a:r>
              <a:rPr lang="en-US" altLang="ko-KR" sz="1200" b="1" dirty="0">
                <a:latin typeface="+mn-ea"/>
              </a:rPr>
              <a:t>: https://grafana.com/docs/grafana/latest/panels/panel-editor/)</a:t>
            </a:r>
            <a:endParaRPr lang="ko-KR" altLang="en-US" sz="1200" b="1" dirty="0">
              <a:latin typeface="+mn-ea"/>
            </a:endParaRPr>
          </a:p>
        </p:txBody>
      </p:sp>
      <p:pic>
        <p:nvPicPr>
          <p:cNvPr id="23" name="그림 22">
            <a:extLst>
              <a:ext uri="{FF2B5EF4-FFF2-40B4-BE49-F238E27FC236}">
                <a16:creationId xmlns:a16="http://schemas.microsoft.com/office/drawing/2014/main" id="{4E69E525-C2CD-45D2-BAAB-0BB247A28796}"/>
              </a:ext>
            </a:extLst>
          </p:cNvPr>
          <p:cNvPicPr>
            <a:picLocks noChangeAspect="1"/>
          </p:cNvPicPr>
          <p:nvPr/>
        </p:nvPicPr>
        <p:blipFill>
          <a:blip r:embed="rId3"/>
          <a:stretch>
            <a:fillRect/>
          </a:stretch>
        </p:blipFill>
        <p:spPr>
          <a:xfrm>
            <a:off x="1772752" y="1701396"/>
            <a:ext cx="5742511" cy="4306129"/>
          </a:xfrm>
          <a:prstGeom prst="rect">
            <a:avLst/>
          </a:prstGeom>
        </p:spPr>
      </p:pic>
      <p:sp>
        <p:nvSpPr>
          <p:cNvPr id="18" name="직사각형 17">
            <a:extLst>
              <a:ext uri="{FF2B5EF4-FFF2-40B4-BE49-F238E27FC236}">
                <a16:creationId xmlns:a16="http://schemas.microsoft.com/office/drawing/2014/main" id="{188C8077-76AC-42A0-B820-45E21E28FC46}"/>
              </a:ext>
            </a:extLst>
          </p:cNvPr>
          <p:cNvSpPr/>
          <p:nvPr/>
        </p:nvSpPr>
        <p:spPr>
          <a:xfrm>
            <a:off x="1763687" y="3854460"/>
            <a:ext cx="4392489" cy="2153065"/>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9" name="직사각형 18">
            <a:extLst>
              <a:ext uri="{FF2B5EF4-FFF2-40B4-BE49-F238E27FC236}">
                <a16:creationId xmlns:a16="http://schemas.microsoft.com/office/drawing/2014/main" id="{0F24ED64-5BD6-46EB-95DE-D6ADC8C6F1DF}"/>
              </a:ext>
            </a:extLst>
          </p:cNvPr>
          <p:cNvSpPr/>
          <p:nvPr/>
        </p:nvSpPr>
        <p:spPr>
          <a:xfrm>
            <a:off x="6199058" y="1896255"/>
            <a:ext cx="1296143" cy="2664296"/>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21" name="TextBox 20">
            <a:extLst>
              <a:ext uri="{FF2B5EF4-FFF2-40B4-BE49-F238E27FC236}">
                <a16:creationId xmlns:a16="http://schemas.microsoft.com/office/drawing/2014/main" id="{27AD6B0B-30FE-4C35-A47B-870B04BAA83C}"/>
              </a:ext>
            </a:extLst>
          </p:cNvPr>
          <p:cNvSpPr txBox="1"/>
          <p:nvPr/>
        </p:nvSpPr>
        <p:spPr>
          <a:xfrm>
            <a:off x="556335" y="2632396"/>
            <a:ext cx="936503"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패널 미리보기</a:t>
            </a:r>
            <a:endParaRPr lang="ko-KR" altLang="en-US" sz="900" dirty="0">
              <a:solidFill>
                <a:schemeClr val="bg1"/>
              </a:solidFill>
            </a:endParaRPr>
          </a:p>
        </p:txBody>
      </p:sp>
      <p:sp>
        <p:nvSpPr>
          <p:cNvPr id="16" name="직사각형 15">
            <a:extLst>
              <a:ext uri="{FF2B5EF4-FFF2-40B4-BE49-F238E27FC236}">
                <a16:creationId xmlns:a16="http://schemas.microsoft.com/office/drawing/2014/main" id="{B187FBAA-9369-4771-BE3A-B6576854A6A0}"/>
              </a:ext>
            </a:extLst>
          </p:cNvPr>
          <p:cNvSpPr/>
          <p:nvPr/>
        </p:nvSpPr>
        <p:spPr>
          <a:xfrm>
            <a:off x="1763687" y="1715249"/>
            <a:ext cx="4392489" cy="2053214"/>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24" name="연결선: 꺾임 23">
            <a:extLst>
              <a:ext uri="{FF2B5EF4-FFF2-40B4-BE49-F238E27FC236}">
                <a16:creationId xmlns:a16="http://schemas.microsoft.com/office/drawing/2014/main" id="{68B27933-1449-4DD7-B746-4E11C044B24B}"/>
              </a:ext>
            </a:extLst>
          </p:cNvPr>
          <p:cNvCxnSpPr>
            <a:cxnSpLocks/>
            <a:stCxn id="16" idx="1"/>
            <a:endCxn id="21" idx="3"/>
          </p:cNvCxnSpPr>
          <p:nvPr/>
        </p:nvCxnSpPr>
        <p:spPr>
          <a:xfrm rot="10800000" flipV="1">
            <a:off x="1492839" y="2741856"/>
            <a:ext cx="270849" cy="5956"/>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42A0AFF-8104-4021-A199-732BB6F327EB}"/>
              </a:ext>
            </a:extLst>
          </p:cNvPr>
          <p:cNvSpPr txBox="1"/>
          <p:nvPr/>
        </p:nvSpPr>
        <p:spPr>
          <a:xfrm>
            <a:off x="556335" y="4897436"/>
            <a:ext cx="1016571"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쿼리 설정</a:t>
            </a:r>
            <a:endParaRPr lang="en-US" altLang="ko-KR" sz="900" dirty="0">
              <a:solidFill>
                <a:schemeClr val="bg1"/>
              </a:solidFill>
            </a:endParaRPr>
          </a:p>
        </p:txBody>
      </p:sp>
      <p:cxnSp>
        <p:nvCxnSpPr>
          <p:cNvPr id="28" name="연결선: 꺾임 27">
            <a:extLst>
              <a:ext uri="{FF2B5EF4-FFF2-40B4-BE49-F238E27FC236}">
                <a16:creationId xmlns:a16="http://schemas.microsoft.com/office/drawing/2014/main" id="{4FFF4840-7E0A-422F-B999-6A672E1B11CA}"/>
              </a:ext>
            </a:extLst>
          </p:cNvPr>
          <p:cNvCxnSpPr>
            <a:cxnSpLocks/>
            <a:stCxn id="18" idx="1"/>
            <a:endCxn id="27" idx="3"/>
          </p:cNvCxnSpPr>
          <p:nvPr/>
        </p:nvCxnSpPr>
        <p:spPr>
          <a:xfrm rot="10800000" flipV="1">
            <a:off x="1572907" y="4930992"/>
            <a:ext cx="190781" cy="81859"/>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B2A2D77-E792-47C3-9AA5-6D1AE5A50848}"/>
              </a:ext>
            </a:extLst>
          </p:cNvPr>
          <p:cNvSpPr txBox="1"/>
          <p:nvPr/>
        </p:nvSpPr>
        <p:spPr>
          <a:xfrm>
            <a:off x="7668344" y="3739044"/>
            <a:ext cx="1080519"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그래프 속성 설정</a:t>
            </a:r>
            <a:endParaRPr lang="ko-KR" altLang="en-US" sz="900" dirty="0">
              <a:solidFill>
                <a:schemeClr val="bg1"/>
              </a:solidFill>
            </a:endParaRPr>
          </a:p>
        </p:txBody>
      </p:sp>
      <p:cxnSp>
        <p:nvCxnSpPr>
          <p:cNvPr id="42" name="연결선: 꺾임 41">
            <a:extLst>
              <a:ext uri="{FF2B5EF4-FFF2-40B4-BE49-F238E27FC236}">
                <a16:creationId xmlns:a16="http://schemas.microsoft.com/office/drawing/2014/main" id="{F291027E-9AA2-4A24-9BE0-8BCFC022C42D}"/>
              </a:ext>
            </a:extLst>
          </p:cNvPr>
          <p:cNvCxnSpPr>
            <a:cxnSpLocks/>
            <a:stCxn id="23" idx="3"/>
            <a:endCxn id="41" idx="1"/>
          </p:cNvCxnSpPr>
          <p:nvPr/>
        </p:nvCxnSpPr>
        <p:spPr>
          <a:xfrm flipV="1">
            <a:off x="7515263" y="3854460"/>
            <a:ext cx="153081" cy="1"/>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7" name="직사각형 46">
            <a:extLst>
              <a:ext uri="{FF2B5EF4-FFF2-40B4-BE49-F238E27FC236}">
                <a16:creationId xmlns:a16="http://schemas.microsoft.com/office/drawing/2014/main" id="{84E33B84-08EC-4371-9EE5-ACC3011051F9}"/>
              </a:ext>
            </a:extLst>
          </p:cNvPr>
          <p:cNvSpPr/>
          <p:nvPr/>
        </p:nvSpPr>
        <p:spPr>
          <a:xfrm>
            <a:off x="6444208" y="1715249"/>
            <a:ext cx="151776" cy="15228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48" name="TextBox 47">
            <a:extLst>
              <a:ext uri="{FF2B5EF4-FFF2-40B4-BE49-F238E27FC236}">
                <a16:creationId xmlns:a16="http://schemas.microsoft.com/office/drawing/2014/main" id="{87DFEB0F-A84E-486E-B2E9-D513F23B434E}"/>
              </a:ext>
            </a:extLst>
          </p:cNvPr>
          <p:cNvSpPr txBox="1"/>
          <p:nvPr/>
        </p:nvSpPr>
        <p:spPr>
          <a:xfrm>
            <a:off x="5364088" y="1309711"/>
            <a:ext cx="940696"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대쉬보드 설정</a:t>
            </a:r>
            <a:endParaRPr lang="ko-KR" altLang="en-US" sz="900" dirty="0">
              <a:solidFill>
                <a:schemeClr val="bg1"/>
              </a:solidFill>
            </a:endParaRPr>
          </a:p>
        </p:txBody>
      </p:sp>
      <p:cxnSp>
        <p:nvCxnSpPr>
          <p:cNvPr id="49" name="연결선: 꺾임 48">
            <a:extLst>
              <a:ext uri="{FF2B5EF4-FFF2-40B4-BE49-F238E27FC236}">
                <a16:creationId xmlns:a16="http://schemas.microsoft.com/office/drawing/2014/main" id="{4A6EB8DA-CE06-45AC-A5B9-FD4667FEF4C3}"/>
              </a:ext>
            </a:extLst>
          </p:cNvPr>
          <p:cNvCxnSpPr>
            <a:cxnSpLocks/>
            <a:stCxn id="47" idx="0"/>
            <a:endCxn id="48" idx="2"/>
          </p:cNvCxnSpPr>
          <p:nvPr/>
        </p:nvCxnSpPr>
        <p:spPr>
          <a:xfrm rot="16200000" flipV="1">
            <a:off x="6089913" y="1285066"/>
            <a:ext cx="174706" cy="685660"/>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917A16B0-6092-4D77-AB57-C1811F18DE00}"/>
              </a:ext>
            </a:extLst>
          </p:cNvPr>
          <p:cNvSpPr txBox="1"/>
          <p:nvPr/>
        </p:nvSpPr>
        <p:spPr>
          <a:xfrm>
            <a:off x="6343801" y="1309711"/>
            <a:ext cx="748479"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편집 취소</a:t>
            </a:r>
            <a:endParaRPr lang="ko-KR" altLang="en-US" sz="900" dirty="0">
              <a:solidFill>
                <a:schemeClr val="bg1"/>
              </a:solidFill>
            </a:endParaRPr>
          </a:p>
        </p:txBody>
      </p:sp>
      <p:cxnSp>
        <p:nvCxnSpPr>
          <p:cNvPr id="60" name="연결선: 꺾임 59">
            <a:extLst>
              <a:ext uri="{FF2B5EF4-FFF2-40B4-BE49-F238E27FC236}">
                <a16:creationId xmlns:a16="http://schemas.microsoft.com/office/drawing/2014/main" id="{88DBA865-6801-49B7-83B9-1670DD033274}"/>
              </a:ext>
            </a:extLst>
          </p:cNvPr>
          <p:cNvCxnSpPr>
            <a:cxnSpLocks/>
            <a:stCxn id="63" idx="0"/>
            <a:endCxn id="59" idx="2"/>
          </p:cNvCxnSpPr>
          <p:nvPr/>
        </p:nvCxnSpPr>
        <p:spPr>
          <a:xfrm rot="16200000" flipV="1">
            <a:off x="6665365" y="1593219"/>
            <a:ext cx="174706" cy="69353"/>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3" name="직사각형 62">
            <a:extLst>
              <a:ext uri="{FF2B5EF4-FFF2-40B4-BE49-F238E27FC236}">
                <a16:creationId xmlns:a16="http://schemas.microsoft.com/office/drawing/2014/main" id="{BF8FB5F7-A8AD-41D1-8E35-BB302B223D58}"/>
              </a:ext>
            </a:extLst>
          </p:cNvPr>
          <p:cNvSpPr/>
          <p:nvPr/>
        </p:nvSpPr>
        <p:spPr>
          <a:xfrm>
            <a:off x="6626524" y="1715249"/>
            <a:ext cx="321740" cy="15228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64" name="직사각형 63">
            <a:extLst>
              <a:ext uri="{FF2B5EF4-FFF2-40B4-BE49-F238E27FC236}">
                <a16:creationId xmlns:a16="http://schemas.microsoft.com/office/drawing/2014/main" id="{7C432D0E-4C9B-4C5B-8F73-01E5E36A4A65}"/>
              </a:ext>
            </a:extLst>
          </p:cNvPr>
          <p:cNvSpPr/>
          <p:nvPr/>
        </p:nvSpPr>
        <p:spPr>
          <a:xfrm>
            <a:off x="6965816" y="1714610"/>
            <a:ext cx="270480" cy="15228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66" name="TextBox 65">
            <a:extLst>
              <a:ext uri="{FF2B5EF4-FFF2-40B4-BE49-F238E27FC236}">
                <a16:creationId xmlns:a16="http://schemas.microsoft.com/office/drawing/2014/main" id="{D74492CA-26F4-42D2-8B23-7C945ABB18EA}"/>
              </a:ext>
            </a:extLst>
          </p:cNvPr>
          <p:cNvSpPr txBox="1"/>
          <p:nvPr/>
        </p:nvSpPr>
        <p:spPr>
          <a:xfrm>
            <a:off x="7131297" y="1309711"/>
            <a:ext cx="971749" cy="230832"/>
          </a:xfrm>
          <a:prstGeom prst="rect">
            <a:avLst/>
          </a:prstGeom>
          <a:solidFill>
            <a:srgbClr val="0070C0"/>
          </a:solidFill>
          <a:ln>
            <a:solidFill>
              <a:schemeClr val="bg1"/>
            </a:solidFill>
          </a:ln>
        </p:spPr>
        <p:txBody>
          <a:bodyPr wrap="square" rtlCol="0">
            <a:spAutoFit/>
          </a:bodyPr>
          <a:lstStyle/>
          <a:p>
            <a:pPr algn="ctr"/>
            <a:r>
              <a:rPr lang="ko-KR" altLang="en-US" sz="900">
                <a:solidFill>
                  <a:schemeClr val="bg1"/>
                </a:solidFill>
              </a:rPr>
              <a:t>대쉬보드</a:t>
            </a:r>
            <a:r>
              <a:rPr lang="ko-KR" altLang="en-US" sz="900" dirty="0">
                <a:solidFill>
                  <a:schemeClr val="bg1"/>
                </a:solidFill>
              </a:rPr>
              <a:t> 저장</a:t>
            </a:r>
          </a:p>
        </p:txBody>
      </p:sp>
      <p:cxnSp>
        <p:nvCxnSpPr>
          <p:cNvPr id="67" name="연결선: 꺾임 66">
            <a:extLst>
              <a:ext uri="{FF2B5EF4-FFF2-40B4-BE49-F238E27FC236}">
                <a16:creationId xmlns:a16="http://schemas.microsoft.com/office/drawing/2014/main" id="{86FF9EE8-BD5C-4340-9617-28D62E6FDC75}"/>
              </a:ext>
            </a:extLst>
          </p:cNvPr>
          <p:cNvCxnSpPr>
            <a:cxnSpLocks/>
            <a:stCxn id="64" idx="0"/>
            <a:endCxn id="66" idx="2"/>
          </p:cNvCxnSpPr>
          <p:nvPr/>
        </p:nvCxnSpPr>
        <p:spPr>
          <a:xfrm rot="5400000" flipH="1" flipV="1">
            <a:off x="7272081" y="1369519"/>
            <a:ext cx="174067" cy="516116"/>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0BD87FA9-1667-4946-B13A-25BC30385579}"/>
              </a:ext>
            </a:extLst>
          </p:cNvPr>
          <p:cNvSpPr txBox="1"/>
          <p:nvPr/>
        </p:nvSpPr>
        <p:spPr>
          <a:xfrm>
            <a:off x="7668512" y="1675335"/>
            <a:ext cx="748479"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설정 완료</a:t>
            </a:r>
            <a:endParaRPr lang="en-US" altLang="ko-KR" sz="900" dirty="0">
              <a:solidFill>
                <a:schemeClr val="bg1"/>
              </a:solidFill>
            </a:endParaRPr>
          </a:p>
        </p:txBody>
      </p:sp>
      <p:sp>
        <p:nvSpPr>
          <p:cNvPr id="72" name="직사각형 71">
            <a:extLst>
              <a:ext uri="{FF2B5EF4-FFF2-40B4-BE49-F238E27FC236}">
                <a16:creationId xmlns:a16="http://schemas.microsoft.com/office/drawing/2014/main" id="{CBAFA948-9EAE-4D8F-A7DE-C7A975D4ED40}"/>
              </a:ext>
            </a:extLst>
          </p:cNvPr>
          <p:cNvSpPr/>
          <p:nvPr/>
        </p:nvSpPr>
        <p:spPr>
          <a:xfrm>
            <a:off x="7254609" y="1713065"/>
            <a:ext cx="250928" cy="152282"/>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73" name="연결선: 꺾임 72">
            <a:extLst>
              <a:ext uri="{FF2B5EF4-FFF2-40B4-BE49-F238E27FC236}">
                <a16:creationId xmlns:a16="http://schemas.microsoft.com/office/drawing/2014/main" id="{BC4BB32C-BF88-4C96-A549-D44E6D7171C8}"/>
              </a:ext>
            </a:extLst>
          </p:cNvPr>
          <p:cNvCxnSpPr>
            <a:cxnSpLocks/>
            <a:stCxn id="72" idx="3"/>
            <a:endCxn id="71" idx="1"/>
          </p:cNvCxnSpPr>
          <p:nvPr/>
        </p:nvCxnSpPr>
        <p:spPr>
          <a:xfrm>
            <a:off x="7505537" y="1789206"/>
            <a:ext cx="162975" cy="1545"/>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09886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t>- </a:t>
            </a:r>
            <a:r>
              <a:rPr kumimoji="1" lang="ko-KR" altLang="en-US" sz="2000" dirty="0"/>
              <a:t>패널 설정 </a:t>
            </a:r>
            <a:r>
              <a:rPr kumimoji="1" lang="en-US" altLang="ko-KR" sz="2000" dirty="0"/>
              <a:t>(2/4)</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2549609"/>
          </a:xfrm>
          <a:prstGeom prst="rect">
            <a:avLst/>
          </a:prstGeom>
          <a:noFill/>
        </p:spPr>
        <p:txBody>
          <a:bodyPr wrap="square" rtlCol="0">
            <a:spAutoFit/>
          </a:bodyPr>
          <a:lstStyle/>
          <a:p>
            <a:pPr>
              <a:lnSpc>
                <a:spcPct val="150000"/>
              </a:lnSpc>
            </a:pPr>
            <a:r>
              <a:rPr lang="en-US" altLang="ko-KR" sz="1200" b="1" dirty="0">
                <a:latin typeface="+mn-ea"/>
              </a:rPr>
              <a:t>4) </a:t>
            </a:r>
            <a:r>
              <a:rPr lang="ko-KR" altLang="en-US" sz="1200" b="1" dirty="0">
                <a:latin typeface="+mn-ea"/>
              </a:rPr>
              <a:t>그래프 속성 주요</a:t>
            </a:r>
            <a:r>
              <a:rPr lang="en-US" altLang="ko-KR" sz="1200" b="1" dirty="0">
                <a:latin typeface="+mn-ea"/>
              </a:rPr>
              <a:t> </a:t>
            </a:r>
            <a:r>
              <a:rPr lang="ko-KR" altLang="en-US" sz="1200" b="1" dirty="0">
                <a:latin typeface="+mn-ea"/>
              </a:rPr>
              <a:t>설정 </a:t>
            </a:r>
            <a:r>
              <a:rPr lang="en-US" altLang="ko-KR" sz="1200" b="1" dirty="0">
                <a:latin typeface="+mn-ea"/>
              </a:rPr>
              <a:t>(</a:t>
            </a:r>
            <a:r>
              <a:rPr lang="ko-KR" altLang="en-US" sz="1200" b="1" dirty="0">
                <a:latin typeface="+mn-ea"/>
              </a:rPr>
              <a:t>문서링크 </a:t>
            </a:r>
            <a:r>
              <a:rPr lang="en-US" altLang="ko-KR" sz="1200" b="1" dirty="0">
                <a:latin typeface="+mn-ea"/>
              </a:rPr>
              <a:t>: https://grafana.com/docs/grafana/latest/panels/visualizations/)</a:t>
            </a:r>
          </a:p>
          <a:p>
            <a:pPr>
              <a:lnSpc>
                <a:spcPct val="150000"/>
              </a:lnSpc>
            </a:pPr>
            <a:r>
              <a:rPr lang="en-US" altLang="ko-KR" sz="1200" b="1" dirty="0">
                <a:latin typeface="+mn-ea"/>
              </a:rPr>
              <a:t>    Field &gt; Unit</a:t>
            </a:r>
            <a:r>
              <a:rPr lang="ko-KR" altLang="en-US" sz="1200" b="1" dirty="0">
                <a:latin typeface="+mn-ea"/>
              </a:rPr>
              <a:t> </a:t>
            </a:r>
            <a:r>
              <a:rPr lang="en-US" altLang="ko-KR" sz="1200" b="1" dirty="0">
                <a:latin typeface="+mn-ea"/>
              </a:rPr>
              <a:t>:</a:t>
            </a:r>
            <a:r>
              <a:rPr lang="ko-KR" altLang="en-US" sz="1200" b="1" dirty="0">
                <a:latin typeface="+mn-ea"/>
              </a:rPr>
              <a:t> 그래프에</a:t>
            </a:r>
            <a:r>
              <a:rPr lang="en-US" altLang="ko-KR" sz="1200" b="1" dirty="0">
                <a:latin typeface="+mn-ea"/>
              </a:rPr>
              <a:t> </a:t>
            </a:r>
            <a:r>
              <a:rPr lang="ko-KR" altLang="en-US" sz="1200" b="1" dirty="0">
                <a:latin typeface="+mn-ea"/>
              </a:rPr>
              <a:t>표현되는 값의 단위를 설정한다</a:t>
            </a:r>
            <a:r>
              <a:rPr lang="en-US" altLang="ko-KR" sz="1200" b="1" dirty="0">
                <a:latin typeface="+mn-ea"/>
              </a:rPr>
              <a:t>.</a:t>
            </a:r>
          </a:p>
          <a:p>
            <a:pPr>
              <a:lnSpc>
                <a:spcPct val="150000"/>
              </a:lnSpc>
            </a:pPr>
            <a:r>
              <a:rPr lang="en-US" altLang="ko-KR" sz="1200" b="1" dirty="0">
                <a:latin typeface="+mn-ea"/>
              </a:rPr>
              <a:t>    Panel &gt; Panel title : </a:t>
            </a:r>
            <a:r>
              <a:rPr lang="ko-KR" altLang="en-US" sz="1200" b="1" dirty="0">
                <a:latin typeface="+mn-ea"/>
              </a:rPr>
              <a:t>패널</a:t>
            </a:r>
            <a:r>
              <a:rPr lang="en-US" altLang="ko-KR" sz="1200" b="1" dirty="0">
                <a:latin typeface="+mn-ea"/>
              </a:rPr>
              <a:t> </a:t>
            </a:r>
            <a:r>
              <a:rPr lang="ko-KR" altLang="en-US" sz="1200" b="1" dirty="0">
                <a:latin typeface="+mn-ea"/>
              </a:rPr>
              <a:t>타이틀 설정</a:t>
            </a:r>
            <a:endParaRPr lang="en-US" altLang="ko-KR" sz="1200" b="1" dirty="0">
              <a:latin typeface="+mn-ea"/>
            </a:endParaRPr>
          </a:p>
          <a:p>
            <a:pPr>
              <a:lnSpc>
                <a:spcPct val="150000"/>
              </a:lnSpc>
            </a:pPr>
            <a:r>
              <a:rPr lang="en-US" altLang="ko-KR" sz="1200" b="1" dirty="0">
                <a:latin typeface="+mn-ea"/>
              </a:rPr>
              <a:t>    Panel &gt; Description : </a:t>
            </a:r>
            <a:r>
              <a:rPr lang="ko-KR" altLang="en-US" sz="1200" b="1" dirty="0">
                <a:latin typeface="+mn-ea"/>
              </a:rPr>
              <a:t>패널 설명 설정</a:t>
            </a:r>
            <a:endParaRPr lang="en-US" altLang="ko-KR" sz="1200" b="1" dirty="0">
              <a:latin typeface="+mn-ea"/>
            </a:endParaRPr>
          </a:p>
          <a:p>
            <a:pPr>
              <a:lnSpc>
                <a:spcPct val="150000"/>
              </a:lnSpc>
            </a:pPr>
            <a:r>
              <a:rPr lang="en-US" altLang="ko-KR" sz="1200" b="1" dirty="0">
                <a:latin typeface="+mn-ea"/>
              </a:rPr>
              <a:t>    Panel &gt; Transparent : </a:t>
            </a:r>
            <a:r>
              <a:rPr lang="ko-KR" altLang="en-US" sz="1200" b="1" dirty="0">
                <a:latin typeface="+mn-ea"/>
              </a:rPr>
              <a:t>배경 투명화 설정</a:t>
            </a:r>
            <a:endParaRPr lang="en-US" altLang="ko-KR" sz="1200" b="1" dirty="0">
              <a:latin typeface="+mn-ea"/>
            </a:endParaRPr>
          </a:p>
          <a:p>
            <a:pPr>
              <a:lnSpc>
                <a:spcPct val="150000"/>
              </a:lnSpc>
            </a:pPr>
            <a:r>
              <a:rPr lang="en-US" altLang="ko-KR" sz="1200" b="1" dirty="0">
                <a:latin typeface="+mn-ea"/>
              </a:rPr>
              <a:t>    Panel &gt; Visualizations : </a:t>
            </a:r>
            <a:r>
              <a:rPr lang="ko-KR" altLang="en-US" sz="1200" b="1" dirty="0">
                <a:latin typeface="+mn-ea"/>
              </a:rPr>
              <a:t>패널에서 사용할 </a:t>
            </a:r>
            <a:r>
              <a:rPr lang="en-US" altLang="ko-KR" sz="1200" b="1" dirty="0">
                <a:latin typeface="+mn-ea"/>
              </a:rPr>
              <a:t>UI</a:t>
            </a:r>
            <a:r>
              <a:rPr lang="ko-KR" altLang="en-US" sz="1200" b="1" dirty="0">
                <a:latin typeface="+mn-ea"/>
              </a:rPr>
              <a:t>를 설정</a:t>
            </a:r>
            <a:r>
              <a:rPr lang="en-US" altLang="ko-KR" sz="1200" b="1" dirty="0">
                <a:latin typeface="+mn-ea"/>
              </a:rPr>
              <a:t> (</a:t>
            </a:r>
            <a:r>
              <a:rPr lang="ko-KR" altLang="en-US" sz="1200" b="1" dirty="0">
                <a:latin typeface="+mn-ea"/>
              </a:rPr>
              <a:t>그래프</a:t>
            </a:r>
            <a:r>
              <a:rPr lang="en-US" altLang="ko-KR" sz="1200" b="1" dirty="0">
                <a:latin typeface="+mn-ea"/>
              </a:rPr>
              <a:t>, </a:t>
            </a:r>
            <a:r>
              <a:rPr lang="ko-KR" altLang="en-US" sz="1200" b="1" dirty="0">
                <a:latin typeface="+mn-ea"/>
              </a:rPr>
              <a:t>게이지</a:t>
            </a:r>
            <a:r>
              <a:rPr lang="en-US" altLang="ko-KR" sz="1200" b="1" dirty="0">
                <a:latin typeface="+mn-ea"/>
              </a:rPr>
              <a:t>, </a:t>
            </a:r>
            <a:r>
              <a:rPr lang="ko-KR" altLang="en-US" sz="1200" b="1" dirty="0">
                <a:latin typeface="+mn-ea"/>
              </a:rPr>
              <a:t>히트 맵</a:t>
            </a:r>
            <a:r>
              <a:rPr lang="en-US" altLang="ko-KR" sz="1200" b="1" dirty="0">
                <a:latin typeface="+mn-ea"/>
              </a:rPr>
              <a:t>,</a:t>
            </a:r>
            <a:r>
              <a:rPr lang="ko-KR" altLang="en-US" sz="1200" b="1" dirty="0">
                <a:latin typeface="+mn-ea"/>
              </a:rPr>
              <a:t> 로그 등</a:t>
            </a:r>
            <a:r>
              <a:rPr lang="en-US" altLang="ko-KR" sz="1200" b="1" dirty="0">
                <a:latin typeface="+mn-ea"/>
              </a:rPr>
              <a:t>), UI</a:t>
            </a:r>
            <a:r>
              <a:rPr lang="ko-KR" altLang="en-US" sz="1200" b="1" dirty="0">
                <a:latin typeface="+mn-ea"/>
              </a:rPr>
              <a:t>에 따라 그래프 속성이 변</a:t>
            </a:r>
            <a:endParaRPr lang="en-US" altLang="ko-KR" sz="1200" b="1" dirty="0">
              <a:latin typeface="+mn-ea"/>
            </a:endParaRPr>
          </a:p>
          <a:p>
            <a:pPr>
              <a:lnSpc>
                <a:spcPct val="150000"/>
              </a:lnSpc>
            </a:pPr>
            <a:r>
              <a:rPr lang="en-US" altLang="ko-KR" sz="1200" b="1" dirty="0">
                <a:latin typeface="+mn-ea"/>
              </a:rPr>
              <a:t>		  </a:t>
            </a:r>
            <a:r>
              <a:rPr lang="ko-KR" altLang="en-US" sz="1200" b="1" dirty="0">
                <a:latin typeface="+mn-ea"/>
              </a:rPr>
              <a:t>경 변경</a:t>
            </a:r>
            <a:r>
              <a:rPr lang="en-US" altLang="ko-KR" sz="1200" b="1" dirty="0">
                <a:latin typeface="+mn-ea"/>
              </a:rPr>
              <a:t> ,</a:t>
            </a:r>
            <a:r>
              <a:rPr lang="ko-KR" altLang="en-US" sz="1200" b="1" dirty="0">
                <a:latin typeface="+mn-ea"/>
              </a:rPr>
              <a:t>기본 </a:t>
            </a:r>
            <a:r>
              <a:rPr lang="en-US" altLang="ko-KR" sz="1200" b="1" dirty="0">
                <a:latin typeface="+mn-ea"/>
              </a:rPr>
              <a:t>UI </a:t>
            </a:r>
            <a:r>
              <a:rPr lang="ko-KR" altLang="en-US" sz="1200" b="1" dirty="0">
                <a:latin typeface="+mn-ea"/>
              </a:rPr>
              <a:t>이외에 외부 플러그인을 설치하여 추가 가능</a:t>
            </a:r>
            <a:endParaRPr lang="en-US" altLang="ko-KR" sz="1200" b="1" dirty="0">
              <a:latin typeface="+mn-ea"/>
            </a:endParaRPr>
          </a:p>
          <a:p>
            <a:pPr>
              <a:lnSpc>
                <a:spcPct val="150000"/>
              </a:lnSpc>
            </a:pPr>
            <a:r>
              <a:rPr lang="en-US" altLang="ko-KR" sz="1200" b="1" dirty="0">
                <a:latin typeface="+mn-ea"/>
              </a:rPr>
              <a:t>    Panel &gt; Display options : </a:t>
            </a:r>
            <a:r>
              <a:rPr lang="ko-KR" altLang="en-US" sz="1200" b="1" dirty="0">
                <a:latin typeface="+mn-ea"/>
              </a:rPr>
              <a:t>선택한 </a:t>
            </a:r>
            <a:r>
              <a:rPr lang="en-US" altLang="ko-KR" sz="1200" b="1" dirty="0">
                <a:latin typeface="+mn-ea"/>
              </a:rPr>
              <a:t>Visualizations </a:t>
            </a:r>
            <a:r>
              <a:rPr lang="ko-KR" altLang="en-US" sz="1200" b="1" dirty="0">
                <a:latin typeface="+mn-ea"/>
              </a:rPr>
              <a:t>의 기본 설정</a:t>
            </a:r>
            <a:endParaRPr lang="en-US" altLang="ko-KR" sz="1200" b="1" dirty="0">
              <a:latin typeface="+mn-ea"/>
            </a:endParaRPr>
          </a:p>
          <a:p>
            <a:pPr>
              <a:lnSpc>
                <a:spcPct val="150000"/>
              </a:lnSpc>
            </a:pPr>
            <a:r>
              <a:rPr lang="en-US" altLang="ko-KR" sz="1200" b="1" dirty="0">
                <a:latin typeface="+mn-ea"/>
              </a:rPr>
              <a:t>   </a:t>
            </a:r>
            <a:endParaRPr lang="ko-KR" altLang="en-US" sz="1200" b="1" dirty="0">
              <a:latin typeface="+mn-ea"/>
            </a:endParaRPr>
          </a:p>
        </p:txBody>
      </p:sp>
      <p:pic>
        <p:nvPicPr>
          <p:cNvPr id="4" name="그림 3">
            <a:extLst>
              <a:ext uri="{FF2B5EF4-FFF2-40B4-BE49-F238E27FC236}">
                <a16:creationId xmlns:a16="http://schemas.microsoft.com/office/drawing/2014/main" id="{C6686C0B-603E-4752-B69B-653ADE63A18F}"/>
              </a:ext>
            </a:extLst>
          </p:cNvPr>
          <p:cNvPicPr>
            <a:picLocks noChangeAspect="1"/>
          </p:cNvPicPr>
          <p:nvPr/>
        </p:nvPicPr>
        <p:blipFill>
          <a:blip r:embed="rId2"/>
          <a:stretch>
            <a:fillRect/>
          </a:stretch>
        </p:blipFill>
        <p:spPr>
          <a:xfrm>
            <a:off x="2987418" y="3573016"/>
            <a:ext cx="3241172" cy="2571911"/>
          </a:xfrm>
          <a:prstGeom prst="rect">
            <a:avLst/>
          </a:prstGeom>
        </p:spPr>
      </p:pic>
    </p:spTree>
    <p:extLst>
      <p:ext uri="{BB962C8B-B14F-4D97-AF65-F5344CB8AC3E}">
        <p14:creationId xmlns:p14="http://schemas.microsoft.com/office/powerpoint/2010/main" val="17430770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t>- </a:t>
            </a:r>
            <a:r>
              <a:rPr kumimoji="1" lang="ko-KR" altLang="en-US" sz="2000" dirty="0"/>
              <a:t>패널 설정 </a:t>
            </a:r>
            <a:r>
              <a:rPr kumimoji="1" lang="en-US" altLang="ko-KR" sz="2000" dirty="0"/>
              <a:t>(3/4)</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2272610"/>
          </a:xfrm>
          <a:prstGeom prst="rect">
            <a:avLst/>
          </a:prstGeom>
          <a:noFill/>
        </p:spPr>
        <p:txBody>
          <a:bodyPr wrap="square" rtlCol="0">
            <a:spAutoFit/>
          </a:bodyPr>
          <a:lstStyle/>
          <a:p>
            <a:pPr>
              <a:lnSpc>
                <a:spcPct val="150000"/>
              </a:lnSpc>
            </a:pPr>
            <a:r>
              <a:rPr lang="en-US" altLang="ko-KR" sz="1200" b="1" dirty="0">
                <a:latin typeface="+mn-ea"/>
              </a:rPr>
              <a:t>5) </a:t>
            </a:r>
            <a:r>
              <a:rPr lang="ko-KR" altLang="en-US" sz="1200" b="1" dirty="0">
                <a:latin typeface="+mn-ea"/>
              </a:rPr>
              <a:t>쿼리 설정 </a:t>
            </a:r>
            <a:r>
              <a:rPr lang="en-US" altLang="ko-KR" sz="1200" b="1" dirty="0">
                <a:latin typeface="+mn-ea"/>
              </a:rPr>
              <a:t>(</a:t>
            </a:r>
            <a:r>
              <a:rPr lang="ko-KR" altLang="en-US" sz="1200" b="1" dirty="0">
                <a:latin typeface="+mn-ea"/>
              </a:rPr>
              <a:t>문서링크 </a:t>
            </a:r>
            <a:r>
              <a:rPr lang="en-US" altLang="ko-KR" sz="1200" b="1" dirty="0">
                <a:latin typeface="+mn-ea"/>
              </a:rPr>
              <a:t>: https://grafana.com/docs/grafana/latest/panels/queries/)</a:t>
            </a:r>
            <a:endParaRPr lang="ko-KR" altLang="en-US" sz="1200" b="1" dirty="0">
              <a:latin typeface="+mn-ea"/>
            </a:endParaRPr>
          </a:p>
          <a:p>
            <a:pPr>
              <a:lnSpc>
                <a:spcPct val="150000"/>
              </a:lnSpc>
            </a:pPr>
            <a:r>
              <a:rPr lang="ko-KR" altLang="en-US" sz="1200" b="1" dirty="0">
                <a:latin typeface="+mn-ea"/>
              </a:rPr>
              <a:t>    데이터베이스 설정 </a:t>
            </a:r>
            <a:r>
              <a:rPr lang="en-US" altLang="ko-KR" sz="1200" b="1" dirty="0">
                <a:latin typeface="+mn-ea"/>
              </a:rPr>
              <a:t>: Data Sources </a:t>
            </a:r>
            <a:r>
              <a:rPr lang="ko-KR" altLang="en-US" sz="1200" b="1" dirty="0">
                <a:latin typeface="+mn-ea"/>
              </a:rPr>
              <a:t>목록</a:t>
            </a:r>
            <a:r>
              <a:rPr lang="en-US" altLang="ko-KR" sz="1200" b="1" dirty="0">
                <a:latin typeface="+mn-ea"/>
              </a:rPr>
              <a:t>, </a:t>
            </a:r>
            <a:r>
              <a:rPr lang="ko-KR" altLang="en-US" sz="1200" b="1" dirty="0">
                <a:latin typeface="+mn-ea"/>
              </a:rPr>
              <a:t>쿼리에 사용할 데이터베이스 선택</a:t>
            </a:r>
          </a:p>
          <a:p>
            <a:pPr>
              <a:lnSpc>
                <a:spcPct val="150000"/>
              </a:lnSpc>
            </a:pPr>
            <a:r>
              <a:rPr lang="en-US" altLang="ko-KR" sz="1200" b="1" dirty="0">
                <a:latin typeface="+mn-ea"/>
              </a:rPr>
              <a:t>    </a:t>
            </a:r>
            <a:r>
              <a:rPr lang="ko-KR" altLang="en-US" sz="1200" b="1" dirty="0">
                <a:latin typeface="+mn-ea"/>
              </a:rPr>
              <a:t>쿼리 조건 설정 </a:t>
            </a:r>
            <a:r>
              <a:rPr lang="en-US" altLang="ko-KR" sz="1200" b="1" dirty="0">
                <a:latin typeface="+mn-ea"/>
              </a:rPr>
              <a:t>: </a:t>
            </a:r>
            <a:r>
              <a:rPr lang="ko-KR" altLang="en-US" sz="1200" b="1" dirty="0">
                <a:latin typeface="+mn-ea"/>
              </a:rPr>
              <a:t>데이터베이스에 따라 양식이 다르며 데이터베이스에서 조회할 조건을 설정</a:t>
            </a:r>
            <a:endParaRPr lang="en-US" altLang="ko-KR" sz="1200" b="1" dirty="0">
              <a:latin typeface="+mn-ea"/>
            </a:endParaRPr>
          </a:p>
          <a:p>
            <a:pPr>
              <a:lnSpc>
                <a:spcPct val="150000"/>
              </a:lnSpc>
            </a:pPr>
            <a:r>
              <a:rPr lang="en-US" altLang="ko-KR" sz="1200" b="1" dirty="0">
                <a:latin typeface="+mn-ea"/>
              </a:rPr>
              <a:t>    </a:t>
            </a:r>
            <a:r>
              <a:rPr lang="ko-KR" altLang="en-US" sz="1200" b="1" dirty="0">
                <a:latin typeface="+mn-ea"/>
              </a:rPr>
              <a:t>쿼리 추가 </a:t>
            </a:r>
            <a:r>
              <a:rPr lang="en-US" altLang="ko-KR" sz="1200" b="1" dirty="0">
                <a:latin typeface="+mn-ea"/>
              </a:rPr>
              <a:t>: </a:t>
            </a:r>
            <a:r>
              <a:rPr lang="ko-KR" altLang="en-US" sz="1200" b="1" dirty="0">
                <a:latin typeface="+mn-ea"/>
              </a:rPr>
              <a:t>패널에 표시할 데이터 추가 </a:t>
            </a:r>
            <a:r>
              <a:rPr lang="en-US" altLang="ko-KR" sz="1200" b="1" dirty="0">
                <a:latin typeface="+mn-ea"/>
              </a:rPr>
              <a:t>(</a:t>
            </a:r>
            <a:r>
              <a:rPr lang="ko-KR" altLang="en-US" sz="1200" b="1" dirty="0">
                <a:latin typeface="+mn-ea"/>
              </a:rPr>
              <a:t>그래프 </a:t>
            </a:r>
            <a:r>
              <a:rPr lang="en-US" altLang="ko-KR" sz="1200" b="1" dirty="0">
                <a:latin typeface="+mn-ea"/>
              </a:rPr>
              <a:t>UI</a:t>
            </a:r>
            <a:r>
              <a:rPr lang="ko-KR" altLang="en-US" sz="1200" b="1" dirty="0">
                <a:latin typeface="+mn-ea"/>
              </a:rPr>
              <a:t>의 경우 여러 라인으로 표시</a:t>
            </a:r>
            <a:r>
              <a:rPr lang="en-US" altLang="ko-KR" sz="1200" b="1" dirty="0">
                <a:latin typeface="+mn-ea"/>
              </a:rPr>
              <a:t>)</a:t>
            </a:r>
          </a:p>
          <a:p>
            <a:pPr>
              <a:lnSpc>
                <a:spcPct val="150000"/>
              </a:lnSpc>
            </a:pPr>
            <a:r>
              <a:rPr lang="en-US" altLang="ko-KR" sz="1200" b="1" dirty="0">
                <a:latin typeface="+mn-ea"/>
              </a:rPr>
              <a:t>    </a:t>
            </a:r>
            <a:r>
              <a:rPr lang="ko-KR" altLang="en-US" sz="1200" b="1" dirty="0">
                <a:latin typeface="+mn-ea"/>
              </a:rPr>
              <a:t>쿼리 옵션 </a:t>
            </a:r>
            <a:r>
              <a:rPr lang="en-US" altLang="ko-KR" sz="1200" b="1" dirty="0">
                <a:latin typeface="+mn-ea"/>
              </a:rPr>
              <a:t>: </a:t>
            </a:r>
            <a:r>
              <a:rPr lang="ko-KR" altLang="en-US" sz="1200" b="1" dirty="0">
                <a:latin typeface="+mn-ea"/>
              </a:rPr>
              <a:t>최대 데이터 포인트</a:t>
            </a:r>
            <a:r>
              <a:rPr lang="en-US" altLang="ko-KR" sz="1200" b="1" dirty="0">
                <a:latin typeface="+mn-ea"/>
              </a:rPr>
              <a:t>, </a:t>
            </a:r>
            <a:r>
              <a:rPr lang="ko-KR" altLang="en-US" sz="1200" b="1" dirty="0">
                <a:latin typeface="+mn-ea"/>
              </a:rPr>
              <a:t>최소 간격</a:t>
            </a:r>
            <a:r>
              <a:rPr lang="en-US" altLang="ko-KR" sz="1200" b="1" dirty="0">
                <a:latin typeface="+mn-ea"/>
              </a:rPr>
              <a:t>, </a:t>
            </a:r>
            <a:r>
              <a:rPr lang="ko-KR" altLang="en-US" sz="1200" b="1" dirty="0">
                <a:latin typeface="+mn-ea"/>
              </a:rPr>
              <a:t>상대 시간 등 </a:t>
            </a:r>
            <a:endParaRPr lang="en-US" altLang="ko-KR" sz="1200" b="1" dirty="0">
              <a:latin typeface="+mn-ea"/>
            </a:endParaRPr>
          </a:p>
          <a:p>
            <a:pPr>
              <a:lnSpc>
                <a:spcPct val="150000"/>
              </a:lnSpc>
            </a:pPr>
            <a:r>
              <a:rPr lang="en-US" altLang="ko-KR" sz="1200" b="1" dirty="0">
                <a:latin typeface="+mn-ea"/>
              </a:rPr>
              <a:t>    </a:t>
            </a:r>
            <a:r>
              <a:rPr lang="ko-KR" altLang="en-US" sz="1200" b="1" dirty="0">
                <a:latin typeface="+mn-ea"/>
              </a:rPr>
              <a:t>쿼리 결과 검사 </a:t>
            </a:r>
            <a:r>
              <a:rPr lang="en-US" altLang="ko-KR" sz="1200" b="1" dirty="0">
                <a:latin typeface="+mn-ea"/>
              </a:rPr>
              <a:t>: </a:t>
            </a:r>
            <a:r>
              <a:rPr lang="ko-KR" altLang="en-US" sz="1200" b="1" dirty="0">
                <a:latin typeface="+mn-ea"/>
              </a:rPr>
              <a:t>쿼리 요청 및 결과를 테이블</a:t>
            </a:r>
            <a:r>
              <a:rPr lang="en-US" altLang="ko-KR" sz="1200" b="1" dirty="0">
                <a:latin typeface="+mn-ea"/>
              </a:rPr>
              <a:t>, JSON </a:t>
            </a:r>
            <a:r>
              <a:rPr lang="ko-KR" altLang="en-US" sz="1200" b="1" dirty="0">
                <a:latin typeface="+mn-ea"/>
              </a:rPr>
              <a:t>등의 형태로 조회</a:t>
            </a:r>
            <a:endParaRPr lang="en-US" altLang="ko-KR" sz="1200" b="1" dirty="0">
              <a:latin typeface="+mn-ea"/>
            </a:endParaRPr>
          </a:p>
          <a:p>
            <a:pPr>
              <a:lnSpc>
                <a:spcPct val="150000"/>
              </a:lnSpc>
            </a:pPr>
            <a:r>
              <a:rPr lang="en-US" altLang="ko-KR" sz="1200" b="1" dirty="0">
                <a:latin typeface="+mn-ea"/>
              </a:rPr>
              <a:t>    </a:t>
            </a:r>
            <a:r>
              <a:rPr lang="ko-KR" altLang="en-US" sz="1200" b="1" dirty="0">
                <a:latin typeface="+mn-ea"/>
              </a:rPr>
              <a:t>쿼리 편집기</a:t>
            </a:r>
            <a:r>
              <a:rPr lang="en-US" altLang="ko-KR" sz="1200" b="1" dirty="0">
                <a:latin typeface="+mn-ea"/>
              </a:rPr>
              <a:t> : </a:t>
            </a:r>
            <a:r>
              <a:rPr lang="ko-KR" altLang="en-US" sz="1200" b="1" dirty="0">
                <a:latin typeface="+mn-ea"/>
              </a:rPr>
              <a:t>쿼리 텍스트 작성</a:t>
            </a:r>
            <a:r>
              <a:rPr lang="en-US" altLang="ko-KR" sz="1200" b="1" dirty="0">
                <a:latin typeface="+mn-ea"/>
              </a:rPr>
              <a:t>      , </a:t>
            </a:r>
            <a:r>
              <a:rPr lang="ko-KR" altLang="en-US" sz="1200" b="1" dirty="0">
                <a:latin typeface="+mn-ea"/>
              </a:rPr>
              <a:t>순서변경          </a:t>
            </a:r>
            <a:r>
              <a:rPr lang="en-US" altLang="ko-KR" sz="1200" b="1" dirty="0">
                <a:latin typeface="+mn-ea"/>
              </a:rPr>
              <a:t>, </a:t>
            </a:r>
            <a:r>
              <a:rPr lang="ko-KR" altLang="en-US" sz="1200" b="1" dirty="0">
                <a:latin typeface="+mn-ea"/>
              </a:rPr>
              <a:t>쿼리 복제     </a:t>
            </a:r>
            <a:r>
              <a:rPr lang="en-US" altLang="ko-KR" sz="1200" b="1" dirty="0">
                <a:latin typeface="+mn-ea"/>
              </a:rPr>
              <a:t>, </a:t>
            </a:r>
            <a:r>
              <a:rPr lang="ko-KR" altLang="en-US" sz="1200" b="1" dirty="0">
                <a:latin typeface="+mn-ea"/>
              </a:rPr>
              <a:t>쿼리 숨기기      </a:t>
            </a:r>
            <a:r>
              <a:rPr lang="en-US" altLang="ko-KR" sz="1200" b="1" dirty="0">
                <a:latin typeface="+mn-ea"/>
              </a:rPr>
              <a:t>, </a:t>
            </a:r>
            <a:r>
              <a:rPr lang="ko-KR" altLang="en-US" sz="1200" b="1" dirty="0">
                <a:latin typeface="+mn-ea"/>
              </a:rPr>
              <a:t>쿼리 삭제</a:t>
            </a:r>
            <a:endParaRPr lang="en-US" altLang="ko-KR" sz="1200" b="1" dirty="0">
              <a:latin typeface="+mn-ea"/>
            </a:endParaRPr>
          </a:p>
          <a:p>
            <a:pPr>
              <a:lnSpc>
                <a:spcPct val="150000"/>
              </a:lnSpc>
            </a:pPr>
            <a:endParaRPr lang="en-US" altLang="ko-KR" sz="1200" b="1" dirty="0">
              <a:latin typeface="+mn-ea"/>
            </a:endParaRPr>
          </a:p>
        </p:txBody>
      </p:sp>
      <p:pic>
        <p:nvPicPr>
          <p:cNvPr id="7" name="그림 6">
            <a:extLst>
              <a:ext uri="{FF2B5EF4-FFF2-40B4-BE49-F238E27FC236}">
                <a16:creationId xmlns:a16="http://schemas.microsoft.com/office/drawing/2014/main" id="{5329C11E-FFB4-4AFB-9FE8-E6254ECC4410}"/>
              </a:ext>
            </a:extLst>
          </p:cNvPr>
          <p:cNvPicPr>
            <a:picLocks noChangeAspect="1"/>
          </p:cNvPicPr>
          <p:nvPr/>
        </p:nvPicPr>
        <p:blipFill>
          <a:blip r:embed="rId2"/>
          <a:stretch>
            <a:fillRect/>
          </a:stretch>
        </p:blipFill>
        <p:spPr>
          <a:xfrm>
            <a:off x="1837319" y="3429000"/>
            <a:ext cx="5652120" cy="2647012"/>
          </a:xfrm>
          <a:prstGeom prst="rect">
            <a:avLst/>
          </a:prstGeom>
        </p:spPr>
      </p:pic>
      <p:sp>
        <p:nvSpPr>
          <p:cNvPr id="9" name="직사각형 8">
            <a:extLst>
              <a:ext uri="{FF2B5EF4-FFF2-40B4-BE49-F238E27FC236}">
                <a16:creationId xmlns:a16="http://schemas.microsoft.com/office/drawing/2014/main" id="{A4F105C2-67D2-4821-8023-DCC090B1E095}"/>
              </a:ext>
            </a:extLst>
          </p:cNvPr>
          <p:cNvSpPr/>
          <p:nvPr/>
        </p:nvSpPr>
        <p:spPr>
          <a:xfrm>
            <a:off x="1981335" y="3947719"/>
            <a:ext cx="5184576" cy="777425"/>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0" name="TextBox 9">
            <a:extLst>
              <a:ext uri="{FF2B5EF4-FFF2-40B4-BE49-F238E27FC236}">
                <a16:creationId xmlns:a16="http://schemas.microsoft.com/office/drawing/2014/main" id="{5AFE62A4-779E-47A9-830C-E41F61369562}"/>
              </a:ext>
            </a:extLst>
          </p:cNvPr>
          <p:cNvSpPr txBox="1"/>
          <p:nvPr/>
        </p:nvSpPr>
        <p:spPr>
          <a:xfrm>
            <a:off x="611560" y="4755295"/>
            <a:ext cx="1081743"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쿼리 조건 설정</a:t>
            </a:r>
            <a:endParaRPr lang="en-US" altLang="ko-KR" sz="900" dirty="0">
              <a:solidFill>
                <a:schemeClr val="bg1"/>
              </a:solidFill>
            </a:endParaRPr>
          </a:p>
        </p:txBody>
      </p:sp>
      <p:cxnSp>
        <p:nvCxnSpPr>
          <p:cNvPr id="11" name="연결선: 꺾임 10">
            <a:extLst>
              <a:ext uri="{FF2B5EF4-FFF2-40B4-BE49-F238E27FC236}">
                <a16:creationId xmlns:a16="http://schemas.microsoft.com/office/drawing/2014/main" id="{A6A1DB38-270E-4E94-8290-6ADE59494B6A}"/>
              </a:ext>
            </a:extLst>
          </p:cNvPr>
          <p:cNvCxnSpPr>
            <a:cxnSpLocks/>
            <a:stCxn id="9" idx="1"/>
            <a:endCxn id="10" idx="3"/>
          </p:cNvCxnSpPr>
          <p:nvPr/>
        </p:nvCxnSpPr>
        <p:spPr>
          <a:xfrm rot="10800000" flipV="1">
            <a:off x="1693303" y="4336431"/>
            <a:ext cx="288032" cy="534279"/>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7A156C5-5E8B-465D-B424-022D2DEECB2B}"/>
              </a:ext>
            </a:extLst>
          </p:cNvPr>
          <p:cNvSpPr txBox="1"/>
          <p:nvPr/>
        </p:nvSpPr>
        <p:spPr>
          <a:xfrm>
            <a:off x="611561" y="5833863"/>
            <a:ext cx="1016571"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쿼리 추가</a:t>
            </a:r>
          </a:p>
        </p:txBody>
      </p:sp>
      <p:cxnSp>
        <p:nvCxnSpPr>
          <p:cNvPr id="13" name="연결선: 꺾임 12">
            <a:extLst>
              <a:ext uri="{FF2B5EF4-FFF2-40B4-BE49-F238E27FC236}">
                <a16:creationId xmlns:a16="http://schemas.microsoft.com/office/drawing/2014/main" id="{3B3A847C-702C-41AF-9598-0824CE4EDA56}"/>
              </a:ext>
            </a:extLst>
          </p:cNvPr>
          <p:cNvCxnSpPr>
            <a:cxnSpLocks/>
            <a:stCxn id="14" idx="1"/>
            <a:endCxn id="12" idx="3"/>
          </p:cNvCxnSpPr>
          <p:nvPr/>
        </p:nvCxnSpPr>
        <p:spPr>
          <a:xfrm rot="10800000">
            <a:off x="1628132" y="5949279"/>
            <a:ext cx="219924" cy="214"/>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7480AD70-9F67-4856-A3E4-148CB3E3641D}"/>
              </a:ext>
            </a:extLst>
          </p:cNvPr>
          <p:cNvSpPr/>
          <p:nvPr/>
        </p:nvSpPr>
        <p:spPr>
          <a:xfrm>
            <a:off x="1848056" y="5867091"/>
            <a:ext cx="493319" cy="164804"/>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6" name="TextBox 15">
            <a:extLst>
              <a:ext uri="{FF2B5EF4-FFF2-40B4-BE49-F238E27FC236}">
                <a16:creationId xmlns:a16="http://schemas.microsoft.com/office/drawing/2014/main" id="{1FAD711B-79CC-4616-B901-F5785F3F00F1}"/>
              </a:ext>
            </a:extLst>
          </p:cNvPr>
          <p:cNvSpPr txBox="1"/>
          <p:nvPr/>
        </p:nvSpPr>
        <p:spPr>
          <a:xfrm>
            <a:off x="613183" y="3441184"/>
            <a:ext cx="1164470"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데이터베이스 설정</a:t>
            </a:r>
            <a:endParaRPr lang="en-US" altLang="ko-KR" sz="900" dirty="0">
              <a:solidFill>
                <a:schemeClr val="bg1"/>
              </a:solidFill>
            </a:endParaRPr>
          </a:p>
        </p:txBody>
      </p:sp>
      <p:sp>
        <p:nvSpPr>
          <p:cNvPr id="17" name="직사각형 16">
            <a:extLst>
              <a:ext uri="{FF2B5EF4-FFF2-40B4-BE49-F238E27FC236}">
                <a16:creationId xmlns:a16="http://schemas.microsoft.com/office/drawing/2014/main" id="{C47FB61D-688B-42D5-8146-84E5F73CDE96}"/>
              </a:ext>
            </a:extLst>
          </p:cNvPr>
          <p:cNvSpPr/>
          <p:nvPr/>
        </p:nvSpPr>
        <p:spPr>
          <a:xfrm>
            <a:off x="1846106" y="3470392"/>
            <a:ext cx="764895" cy="169877"/>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18" name="연결선: 꺾임 17">
            <a:extLst>
              <a:ext uri="{FF2B5EF4-FFF2-40B4-BE49-F238E27FC236}">
                <a16:creationId xmlns:a16="http://schemas.microsoft.com/office/drawing/2014/main" id="{D32A640C-7272-4B3C-9600-D5EFEE1C4004}"/>
              </a:ext>
            </a:extLst>
          </p:cNvPr>
          <p:cNvCxnSpPr>
            <a:cxnSpLocks/>
            <a:stCxn id="17" idx="1"/>
            <a:endCxn id="16" idx="3"/>
          </p:cNvCxnSpPr>
          <p:nvPr/>
        </p:nvCxnSpPr>
        <p:spPr>
          <a:xfrm rot="10800000" flipV="1">
            <a:off x="1777654" y="3555330"/>
            <a:ext cx="68453" cy="1269"/>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CB17BE4B-C135-4BCA-928F-051214F3F56C}"/>
              </a:ext>
            </a:extLst>
          </p:cNvPr>
          <p:cNvSpPr/>
          <p:nvPr/>
        </p:nvSpPr>
        <p:spPr>
          <a:xfrm>
            <a:off x="1981335" y="4986127"/>
            <a:ext cx="5184576" cy="777425"/>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22" name="연결선: 꺾임 21">
            <a:extLst>
              <a:ext uri="{FF2B5EF4-FFF2-40B4-BE49-F238E27FC236}">
                <a16:creationId xmlns:a16="http://schemas.microsoft.com/office/drawing/2014/main" id="{781E3B11-03D3-4CD9-AC7B-58252D2C0F68}"/>
              </a:ext>
            </a:extLst>
          </p:cNvPr>
          <p:cNvCxnSpPr>
            <a:cxnSpLocks/>
            <a:stCxn id="20" idx="1"/>
            <a:endCxn id="10" idx="3"/>
          </p:cNvCxnSpPr>
          <p:nvPr/>
        </p:nvCxnSpPr>
        <p:spPr>
          <a:xfrm rot="10800000">
            <a:off x="1693303" y="4870712"/>
            <a:ext cx="288032" cy="504129"/>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a16="http://schemas.microsoft.com/office/drawing/2014/main" id="{8537B752-F365-4E99-A66F-DFCEF2D1D184}"/>
              </a:ext>
            </a:extLst>
          </p:cNvPr>
          <p:cNvSpPr/>
          <p:nvPr/>
        </p:nvSpPr>
        <p:spPr>
          <a:xfrm>
            <a:off x="6732240" y="3464672"/>
            <a:ext cx="694510" cy="169877"/>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21" name="TextBox 20">
            <a:extLst>
              <a:ext uri="{FF2B5EF4-FFF2-40B4-BE49-F238E27FC236}">
                <a16:creationId xmlns:a16="http://schemas.microsoft.com/office/drawing/2014/main" id="{4D6F34D0-2EEA-45B4-AA27-48655B2D6742}"/>
              </a:ext>
            </a:extLst>
          </p:cNvPr>
          <p:cNvSpPr txBox="1"/>
          <p:nvPr/>
        </p:nvSpPr>
        <p:spPr>
          <a:xfrm>
            <a:off x="7542887" y="3440548"/>
            <a:ext cx="987930"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쿼리 결과 검사</a:t>
            </a:r>
            <a:endParaRPr lang="en-US" altLang="ko-KR" sz="900" dirty="0">
              <a:solidFill>
                <a:schemeClr val="bg1"/>
              </a:solidFill>
            </a:endParaRPr>
          </a:p>
        </p:txBody>
      </p:sp>
      <p:sp>
        <p:nvSpPr>
          <p:cNvPr id="23" name="직사각형 22">
            <a:extLst>
              <a:ext uri="{FF2B5EF4-FFF2-40B4-BE49-F238E27FC236}">
                <a16:creationId xmlns:a16="http://schemas.microsoft.com/office/drawing/2014/main" id="{725CC517-EE76-47F7-BD3C-C6B87CA1897C}"/>
              </a:ext>
            </a:extLst>
          </p:cNvPr>
          <p:cNvSpPr/>
          <p:nvPr/>
        </p:nvSpPr>
        <p:spPr>
          <a:xfrm>
            <a:off x="6588224" y="3777841"/>
            <a:ext cx="838526" cy="169877"/>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24" name="TextBox 23">
            <a:extLst>
              <a:ext uri="{FF2B5EF4-FFF2-40B4-BE49-F238E27FC236}">
                <a16:creationId xmlns:a16="http://schemas.microsoft.com/office/drawing/2014/main" id="{9024CEC2-CB6F-4DF0-AE70-1400F98DA4AB}"/>
              </a:ext>
            </a:extLst>
          </p:cNvPr>
          <p:cNvSpPr txBox="1"/>
          <p:nvPr/>
        </p:nvSpPr>
        <p:spPr>
          <a:xfrm>
            <a:off x="7542887" y="3745850"/>
            <a:ext cx="845537"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쿼리 편집기 </a:t>
            </a:r>
            <a:endParaRPr lang="en-US" altLang="ko-KR" sz="900" dirty="0">
              <a:solidFill>
                <a:schemeClr val="bg1"/>
              </a:solidFill>
            </a:endParaRPr>
          </a:p>
        </p:txBody>
      </p:sp>
      <p:cxnSp>
        <p:nvCxnSpPr>
          <p:cNvPr id="25" name="연결선: 꺾임 24">
            <a:extLst>
              <a:ext uri="{FF2B5EF4-FFF2-40B4-BE49-F238E27FC236}">
                <a16:creationId xmlns:a16="http://schemas.microsoft.com/office/drawing/2014/main" id="{3745ED56-67BC-4798-8545-B67ACBA5CFDE}"/>
              </a:ext>
            </a:extLst>
          </p:cNvPr>
          <p:cNvCxnSpPr>
            <a:cxnSpLocks/>
            <a:stCxn id="19" idx="3"/>
            <a:endCxn id="21" idx="1"/>
          </p:cNvCxnSpPr>
          <p:nvPr/>
        </p:nvCxnSpPr>
        <p:spPr>
          <a:xfrm>
            <a:off x="7426750" y="3549611"/>
            <a:ext cx="116137" cy="6353"/>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연결선: 꺾임 26">
            <a:extLst>
              <a:ext uri="{FF2B5EF4-FFF2-40B4-BE49-F238E27FC236}">
                <a16:creationId xmlns:a16="http://schemas.microsoft.com/office/drawing/2014/main" id="{40281F5E-ECBE-45ED-9681-43FDBDD8832E}"/>
              </a:ext>
            </a:extLst>
          </p:cNvPr>
          <p:cNvCxnSpPr>
            <a:cxnSpLocks/>
            <a:stCxn id="23" idx="3"/>
            <a:endCxn id="24" idx="1"/>
          </p:cNvCxnSpPr>
          <p:nvPr/>
        </p:nvCxnSpPr>
        <p:spPr>
          <a:xfrm flipV="1">
            <a:off x="7426750" y="3861266"/>
            <a:ext cx="116137" cy="1514"/>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1" name="직사각형 30">
            <a:extLst>
              <a:ext uri="{FF2B5EF4-FFF2-40B4-BE49-F238E27FC236}">
                <a16:creationId xmlns:a16="http://schemas.microsoft.com/office/drawing/2014/main" id="{03D8AB11-4B2B-44BB-AF81-23BA1FB4BDA4}"/>
              </a:ext>
            </a:extLst>
          </p:cNvPr>
          <p:cNvSpPr/>
          <p:nvPr/>
        </p:nvSpPr>
        <p:spPr>
          <a:xfrm>
            <a:off x="3041273" y="3481639"/>
            <a:ext cx="838526" cy="169877"/>
          </a:xfrm>
          <a:prstGeom prst="rect">
            <a:avLst/>
          </a:prstGeom>
          <a:noFill/>
          <a:ln w="127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32" name="TextBox 31">
            <a:extLst>
              <a:ext uri="{FF2B5EF4-FFF2-40B4-BE49-F238E27FC236}">
                <a16:creationId xmlns:a16="http://schemas.microsoft.com/office/drawing/2014/main" id="{E5E920C2-0402-4D52-95D6-D21970553394}"/>
              </a:ext>
            </a:extLst>
          </p:cNvPr>
          <p:cNvSpPr txBox="1"/>
          <p:nvPr/>
        </p:nvSpPr>
        <p:spPr>
          <a:xfrm>
            <a:off x="3995937" y="3449648"/>
            <a:ext cx="694510" cy="230832"/>
          </a:xfrm>
          <a:prstGeom prst="rect">
            <a:avLst/>
          </a:prstGeom>
          <a:solidFill>
            <a:srgbClr val="0070C0"/>
          </a:solidFill>
          <a:ln>
            <a:solidFill>
              <a:schemeClr val="bg1"/>
            </a:solidFill>
          </a:ln>
        </p:spPr>
        <p:txBody>
          <a:bodyPr wrap="square" rtlCol="0">
            <a:spAutoFit/>
          </a:bodyPr>
          <a:lstStyle/>
          <a:p>
            <a:pPr algn="ctr"/>
            <a:r>
              <a:rPr lang="ko-KR" altLang="en-US" sz="900" dirty="0">
                <a:solidFill>
                  <a:schemeClr val="bg1"/>
                </a:solidFill>
              </a:rPr>
              <a:t>쿼리 옵션 </a:t>
            </a:r>
            <a:endParaRPr lang="en-US" altLang="ko-KR" sz="900" dirty="0">
              <a:solidFill>
                <a:schemeClr val="bg1"/>
              </a:solidFill>
            </a:endParaRPr>
          </a:p>
        </p:txBody>
      </p:sp>
      <p:cxnSp>
        <p:nvCxnSpPr>
          <p:cNvPr id="33" name="연결선: 꺾임 32">
            <a:extLst>
              <a:ext uri="{FF2B5EF4-FFF2-40B4-BE49-F238E27FC236}">
                <a16:creationId xmlns:a16="http://schemas.microsoft.com/office/drawing/2014/main" id="{5A795F37-5610-4D35-8092-D2D7E998205C}"/>
              </a:ext>
            </a:extLst>
          </p:cNvPr>
          <p:cNvCxnSpPr>
            <a:cxnSpLocks/>
            <a:stCxn id="31" idx="3"/>
            <a:endCxn id="32" idx="1"/>
          </p:cNvCxnSpPr>
          <p:nvPr/>
        </p:nvCxnSpPr>
        <p:spPr>
          <a:xfrm flipV="1">
            <a:off x="3879799" y="3565064"/>
            <a:ext cx="116138" cy="1514"/>
          </a:xfrm>
          <a:prstGeom prst="bentConnector3">
            <a:avLst>
              <a:gd name="adj1" fmla="val 50000"/>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38" name="그림 37">
            <a:extLst>
              <a:ext uri="{FF2B5EF4-FFF2-40B4-BE49-F238E27FC236}">
                <a16:creationId xmlns:a16="http://schemas.microsoft.com/office/drawing/2014/main" id="{15AE7E2D-7722-436F-9D89-E0E716F551F6}"/>
              </a:ext>
            </a:extLst>
          </p:cNvPr>
          <p:cNvPicPr>
            <a:picLocks noChangeAspect="1"/>
          </p:cNvPicPr>
          <p:nvPr/>
        </p:nvPicPr>
        <p:blipFill>
          <a:blip r:embed="rId3"/>
          <a:stretch>
            <a:fillRect/>
          </a:stretch>
        </p:blipFill>
        <p:spPr>
          <a:xfrm>
            <a:off x="2991308" y="2636912"/>
            <a:ext cx="212540" cy="216024"/>
          </a:xfrm>
          <a:prstGeom prst="rect">
            <a:avLst/>
          </a:prstGeom>
        </p:spPr>
      </p:pic>
      <p:pic>
        <p:nvPicPr>
          <p:cNvPr id="40" name="그림 39">
            <a:extLst>
              <a:ext uri="{FF2B5EF4-FFF2-40B4-BE49-F238E27FC236}">
                <a16:creationId xmlns:a16="http://schemas.microsoft.com/office/drawing/2014/main" id="{2851AED3-A326-4C67-807A-385BBA8A3D6C}"/>
              </a:ext>
            </a:extLst>
          </p:cNvPr>
          <p:cNvPicPr>
            <a:picLocks noChangeAspect="1"/>
          </p:cNvPicPr>
          <p:nvPr/>
        </p:nvPicPr>
        <p:blipFill>
          <a:blip r:embed="rId4"/>
          <a:stretch>
            <a:fillRect/>
          </a:stretch>
        </p:blipFill>
        <p:spPr>
          <a:xfrm>
            <a:off x="4005271" y="2636912"/>
            <a:ext cx="432047" cy="216024"/>
          </a:xfrm>
          <a:prstGeom prst="rect">
            <a:avLst/>
          </a:prstGeom>
        </p:spPr>
      </p:pic>
      <p:pic>
        <p:nvPicPr>
          <p:cNvPr id="42" name="그림 41">
            <a:extLst>
              <a:ext uri="{FF2B5EF4-FFF2-40B4-BE49-F238E27FC236}">
                <a16:creationId xmlns:a16="http://schemas.microsoft.com/office/drawing/2014/main" id="{89F12682-D4C3-4A7A-A8AB-FD98CEB83FF7}"/>
              </a:ext>
            </a:extLst>
          </p:cNvPr>
          <p:cNvPicPr>
            <a:picLocks noChangeAspect="1"/>
          </p:cNvPicPr>
          <p:nvPr/>
        </p:nvPicPr>
        <p:blipFill>
          <a:blip r:embed="rId5"/>
          <a:stretch>
            <a:fillRect/>
          </a:stretch>
        </p:blipFill>
        <p:spPr>
          <a:xfrm>
            <a:off x="5292081" y="2635901"/>
            <a:ext cx="198022" cy="216024"/>
          </a:xfrm>
          <a:prstGeom prst="rect">
            <a:avLst/>
          </a:prstGeom>
        </p:spPr>
      </p:pic>
      <p:pic>
        <p:nvPicPr>
          <p:cNvPr id="44" name="그림 43">
            <a:extLst>
              <a:ext uri="{FF2B5EF4-FFF2-40B4-BE49-F238E27FC236}">
                <a16:creationId xmlns:a16="http://schemas.microsoft.com/office/drawing/2014/main" id="{47CCE7BA-08DA-43D6-A20A-8C28B3A7A27B}"/>
              </a:ext>
            </a:extLst>
          </p:cNvPr>
          <p:cNvPicPr>
            <a:picLocks noChangeAspect="1"/>
          </p:cNvPicPr>
          <p:nvPr/>
        </p:nvPicPr>
        <p:blipFill>
          <a:blip r:embed="rId6"/>
          <a:stretch>
            <a:fillRect/>
          </a:stretch>
        </p:blipFill>
        <p:spPr>
          <a:xfrm>
            <a:off x="6480883" y="2635901"/>
            <a:ext cx="214682" cy="222215"/>
          </a:xfrm>
          <a:prstGeom prst="rect">
            <a:avLst/>
          </a:prstGeom>
        </p:spPr>
      </p:pic>
      <p:pic>
        <p:nvPicPr>
          <p:cNvPr id="46" name="그림 45">
            <a:extLst>
              <a:ext uri="{FF2B5EF4-FFF2-40B4-BE49-F238E27FC236}">
                <a16:creationId xmlns:a16="http://schemas.microsoft.com/office/drawing/2014/main" id="{9D3EEC3C-5B0E-4110-82F9-D5AF59FAF42C}"/>
              </a:ext>
            </a:extLst>
          </p:cNvPr>
          <p:cNvPicPr>
            <a:picLocks noChangeAspect="1"/>
          </p:cNvPicPr>
          <p:nvPr/>
        </p:nvPicPr>
        <p:blipFill>
          <a:blip r:embed="rId7"/>
          <a:stretch>
            <a:fillRect/>
          </a:stretch>
        </p:blipFill>
        <p:spPr>
          <a:xfrm>
            <a:off x="7542887" y="2635901"/>
            <a:ext cx="219625" cy="216024"/>
          </a:xfrm>
          <a:prstGeom prst="rect">
            <a:avLst/>
          </a:prstGeom>
        </p:spPr>
      </p:pic>
    </p:spTree>
    <p:extLst>
      <p:ext uri="{BB962C8B-B14F-4D97-AF65-F5344CB8AC3E}">
        <p14:creationId xmlns:p14="http://schemas.microsoft.com/office/powerpoint/2010/main" val="22832849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FACC55DE-7D2A-43DC-8B85-5A75C40739F0}"/>
              </a:ext>
            </a:extLst>
          </p:cNvPr>
          <p:cNvSpPr>
            <a:spLocks noChangeArrowheads="1"/>
          </p:cNvSpPr>
          <p:nvPr/>
        </p:nvSpPr>
        <p:spPr bwMode="auto">
          <a:xfrm>
            <a:off x="467544" y="908721"/>
            <a:ext cx="8352928"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lang="en-US" altLang="ko-KR" sz="2000" b="1" dirty="0">
                <a:latin typeface="+mn-ea"/>
              </a:rPr>
              <a:t>10.</a:t>
            </a:r>
            <a:r>
              <a:rPr kumimoji="1" lang="en-US" altLang="ko-KR" sz="2000" dirty="0"/>
              <a:t> </a:t>
            </a:r>
            <a:r>
              <a:rPr kumimoji="1" lang="ko-KR" altLang="en-US" sz="2000" dirty="0"/>
              <a:t>시계열 데이터 </a:t>
            </a:r>
            <a:r>
              <a:rPr kumimoji="1" lang="ko-KR" altLang="en-US" sz="2000" dirty="0" err="1"/>
              <a:t>대쉬보드</a:t>
            </a:r>
            <a:r>
              <a:rPr kumimoji="1" lang="ko-KR" altLang="en-US" sz="2000" dirty="0"/>
              <a:t> 활용 </a:t>
            </a:r>
            <a:r>
              <a:rPr kumimoji="1" lang="en-US" altLang="ko-KR" sz="2000" dirty="0"/>
              <a:t>- </a:t>
            </a:r>
            <a:r>
              <a:rPr kumimoji="1" lang="ko-KR" altLang="en-US" sz="2000" dirty="0"/>
              <a:t>패널 설정 </a:t>
            </a:r>
            <a:r>
              <a:rPr kumimoji="1" lang="en-US" altLang="ko-KR" sz="2000" dirty="0"/>
              <a:t>(4/4)</a:t>
            </a:r>
            <a:endParaRPr kumimoji="1" lang="x-none" altLang="en-US" sz="2000" dirty="0"/>
          </a:p>
        </p:txBody>
      </p:sp>
      <p:sp>
        <p:nvSpPr>
          <p:cNvPr id="15" name="TextBox 14">
            <a:extLst>
              <a:ext uri="{FF2B5EF4-FFF2-40B4-BE49-F238E27FC236}">
                <a16:creationId xmlns:a16="http://schemas.microsoft.com/office/drawing/2014/main" id="{5AD71D7F-330C-4A47-8923-B0AEF6735F97}"/>
              </a:ext>
            </a:extLst>
          </p:cNvPr>
          <p:cNvSpPr txBox="1"/>
          <p:nvPr/>
        </p:nvSpPr>
        <p:spPr>
          <a:xfrm>
            <a:off x="467544" y="908720"/>
            <a:ext cx="8352928" cy="3103607"/>
          </a:xfrm>
          <a:prstGeom prst="rect">
            <a:avLst/>
          </a:prstGeom>
          <a:noFill/>
        </p:spPr>
        <p:txBody>
          <a:bodyPr wrap="square" rtlCol="0">
            <a:spAutoFit/>
          </a:bodyPr>
          <a:lstStyle/>
          <a:p>
            <a:pPr>
              <a:lnSpc>
                <a:spcPct val="150000"/>
              </a:lnSpc>
            </a:pPr>
            <a:r>
              <a:rPr lang="en-US" altLang="ko-KR" sz="1200" b="1" dirty="0">
                <a:latin typeface="+mn-ea"/>
              </a:rPr>
              <a:t>6) </a:t>
            </a:r>
            <a:r>
              <a:rPr lang="ko-KR" altLang="en-US" sz="1200" b="1" dirty="0">
                <a:latin typeface="+mn-ea"/>
              </a:rPr>
              <a:t>마크베이스 쿼리 설정 예시 </a:t>
            </a:r>
            <a:r>
              <a:rPr lang="en-US" altLang="ko-KR" sz="1200" b="1" dirty="0">
                <a:latin typeface="+mn-ea"/>
              </a:rPr>
              <a:t>(</a:t>
            </a:r>
            <a:r>
              <a:rPr lang="ko-KR" altLang="en-US" sz="1200" b="1" dirty="0">
                <a:latin typeface="+mn-ea"/>
              </a:rPr>
              <a:t>그래프 </a:t>
            </a:r>
            <a:r>
              <a:rPr lang="en-US" altLang="ko-KR" sz="1200" b="1" dirty="0">
                <a:latin typeface="+mn-ea"/>
              </a:rPr>
              <a:t>UI)</a:t>
            </a:r>
            <a:endParaRPr lang="ko-KR" altLang="en-US" sz="1200" b="1" dirty="0">
              <a:latin typeface="+mn-ea"/>
            </a:endParaRPr>
          </a:p>
          <a:p>
            <a:pPr>
              <a:lnSpc>
                <a:spcPct val="150000"/>
              </a:lnSpc>
            </a:pPr>
            <a:r>
              <a:rPr lang="en-US" altLang="ko-KR" sz="1200" b="1" dirty="0">
                <a:latin typeface="+mn-ea"/>
              </a:rPr>
              <a:t>    </a:t>
            </a:r>
            <a:r>
              <a:rPr lang="ko-KR" altLang="en-US" sz="1200" b="1" dirty="0">
                <a:latin typeface="+mn-ea"/>
              </a:rPr>
              <a:t>마크베이스의 데이터를 그래프로 조회할 시 아래와 같은 조건으로 검색</a:t>
            </a:r>
          </a:p>
          <a:p>
            <a:pPr>
              <a:lnSpc>
                <a:spcPct val="150000"/>
              </a:lnSpc>
            </a:pPr>
            <a:r>
              <a:rPr lang="en-US" altLang="ko-KR" sz="1200" b="1" dirty="0">
                <a:latin typeface="+mn-ea"/>
              </a:rPr>
              <a:t>    - </a:t>
            </a:r>
            <a:r>
              <a:rPr lang="ko-KR" altLang="en-US" sz="1200" b="1" dirty="0">
                <a:latin typeface="+mn-ea"/>
              </a:rPr>
              <a:t>데이터베이스 </a:t>
            </a:r>
            <a:r>
              <a:rPr lang="en-US" altLang="ko-KR" sz="1200" b="1" dirty="0">
                <a:latin typeface="+mn-ea"/>
              </a:rPr>
              <a:t>: </a:t>
            </a:r>
            <a:r>
              <a:rPr lang="en-US" altLang="ko-KR" sz="1200" b="1" dirty="0" err="1">
                <a:latin typeface="+mn-ea"/>
              </a:rPr>
              <a:t>machbase</a:t>
            </a:r>
            <a:r>
              <a:rPr lang="en-US" altLang="ko-KR" sz="1200" b="1" dirty="0">
                <a:latin typeface="+mn-ea"/>
              </a:rPr>
              <a:t>      </a:t>
            </a:r>
          </a:p>
          <a:p>
            <a:pPr>
              <a:lnSpc>
                <a:spcPct val="150000"/>
              </a:lnSpc>
            </a:pPr>
            <a:r>
              <a:rPr lang="en-US" altLang="ko-KR" sz="1200" b="1" dirty="0">
                <a:latin typeface="+mn-ea"/>
              </a:rPr>
              <a:t>    - FROM</a:t>
            </a:r>
            <a:r>
              <a:rPr lang="ko-KR" altLang="en-US" sz="1200" b="1" dirty="0">
                <a:latin typeface="+mn-ea"/>
              </a:rPr>
              <a:t> </a:t>
            </a:r>
            <a:r>
              <a:rPr lang="en-US" altLang="ko-KR" sz="1200" b="1" dirty="0">
                <a:latin typeface="+mn-ea"/>
              </a:rPr>
              <a:t>(</a:t>
            </a:r>
            <a:r>
              <a:rPr lang="ko-KR" altLang="en-US" sz="1200" b="1" dirty="0">
                <a:latin typeface="+mn-ea"/>
              </a:rPr>
              <a:t>테이블명</a:t>
            </a:r>
            <a:r>
              <a:rPr lang="en-US" altLang="ko-KR" sz="1200" b="1" dirty="0">
                <a:latin typeface="+mn-ea"/>
              </a:rPr>
              <a:t>):</a:t>
            </a:r>
            <a:r>
              <a:rPr lang="ko-KR" altLang="en-US" sz="1200" b="1" dirty="0">
                <a:latin typeface="+mn-ea"/>
              </a:rPr>
              <a:t> </a:t>
            </a:r>
            <a:r>
              <a:rPr lang="en-US" altLang="ko-KR" sz="1200" b="1" dirty="0">
                <a:latin typeface="+mn-ea"/>
              </a:rPr>
              <a:t>TAG 	</a:t>
            </a:r>
          </a:p>
          <a:p>
            <a:pPr>
              <a:lnSpc>
                <a:spcPct val="150000"/>
              </a:lnSpc>
            </a:pPr>
            <a:r>
              <a:rPr lang="en-US" altLang="ko-KR" sz="1200" b="1" dirty="0">
                <a:latin typeface="+mn-ea"/>
              </a:rPr>
              <a:t>    - SELECT (</a:t>
            </a:r>
            <a:r>
              <a:rPr lang="ko-KR" altLang="en-US" sz="1200" b="1" dirty="0">
                <a:latin typeface="+mn-ea"/>
              </a:rPr>
              <a:t>값 </a:t>
            </a:r>
            <a:r>
              <a:rPr lang="ko-KR" altLang="en-US" sz="1200" b="1" dirty="0" err="1">
                <a:latin typeface="+mn-ea"/>
              </a:rPr>
              <a:t>필드명</a:t>
            </a:r>
            <a:r>
              <a:rPr lang="en-US" altLang="ko-KR" sz="1200" b="1" dirty="0">
                <a:latin typeface="+mn-ea"/>
              </a:rPr>
              <a:t>): VALUE	</a:t>
            </a:r>
          </a:p>
          <a:p>
            <a:pPr>
              <a:lnSpc>
                <a:spcPct val="150000"/>
              </a:lnSpc>
            </a:pPr>
            <a:r>
              <a:rPr lang="en-US" altLang="ko-KR" sz="1200" b="1" dirty="0">
                <a:latin typeface="+mn-ea"/>
              </a:rPr>
              <a:t>    - </a:t>
            </a:r>
            <a:r>
              <a:rPr lang="en-US" altLang="ko-KR" sz="1200" b="1" dirty="0" err="1">
                <a:latin typeface="+mn-ea"/>
              </a:rPr>
              <a:t>TimeField</a:t>
            </a:r>
            <a:r>
              <a:rPr lang="en-US" altLang="ko-KR" sz="1200" b="1" dirty="0">
                <a:latin typeface="+mn-ea"/>
              </a:rPr>
              <a:t> (</a:t>
            </a:r>
            <a:r>
              <a:rPr lang="ko-KR" altLang="en-US" sz="1200" b="1" dirty="0">
                <a:latin typeface="+mn-ea"/>
              </a:rPr>
              <a:t>시간 </a:t>
            </a:r>
            <a:r>
              <a:rPr lang="ko-KR" altLang="en-US" sz="1200" b="1" dirty="0" err="1">
                <a:latin typeface="+mn-ea"/>
              </a:rPr>
              <a:t>필드명</a:t>
            </a:r>
            <a:r>
              <a:rPr lang="en-US" altLang="ko-KR" sz="1200" b="1" dirty="0">
                <a:latin typeface="+mn-ea"/>
              </a:rPr>
              <a:t>): TIME</a:t>
            </a:r>
          </a:p>
          <a:p>
            <a:pPr>
              <a:lnSpc>
                <a:spcPct val="150000"/>
              </a:lnSpc>
            </a:pPr>
            <a:r>
              <a:rPr lang="en-US" altLang="ko-KR" sz="1200" b="1" dirty="0">
                <a:latin typeface="+mn-ea"/>
              </a:rPr>
              <a:t>    - Filter (</a:t>
            </a:r>
            <a:r>
              <a:rPr lang="ko-KR" altLang="en-US" sz="1200" b="1" dirty="0" err="1">
                <a:latin typeface="+mn-ea"/>
              </a:rPr>
              <a:t>조건문</a:t>
            </a:r>
            <a:r>
              <a:rPr lang="en-US" altLang="ko-KR" sz="1200" b="1" dirty="0">
                <a:latin typeface="+mn-ea"/>
              </a:rPr>
              <a:t>) : </a:t>
            </a:r>
            <a:r>
              <a:rPr lang="ko-KR" altLang="en-US" sz="1200" b="1" dirty="0">
                <a:latin typeface="+mn-ea"/>
              </a:rPr>
              <a:t>조건 필드</a:t>
            </a:r>
            <a:r>
              <a:rPr lang="en-US" altLang="ko-KR" sz="1200" b="1" dirty="0">
                <a:latin typeface="+mn-ea"/>
              </a:rPr>
              <a:t>(NAME), </a:t>
            </a:r>
            <a:r>
              <a:rPr lang="ko-KR" altLang="en-US" sz="1200" b="1" dirty="0">
                <a:latin typeface="+mn-ea"/>
              </a:rPr>
              <a:t>연산자</a:t>
            </a:r>
            <a:r>
              <a:rPr lang="en-US" altLang="ko-KR" sz="1200" b="1" dirty="0">
                <a:latin typeface="+mn-ea"/>
              </a:rPr>
              <a:t>(=), </a:t>
            </a:r>
            <a:r>
              <a:rPr lang="ko-KR" altLang="en-US" sz="1200" b="1" dirty="0">
                <a:latin typeface="+mn-ea"/>
              </a:rPr>
              <a:t>조건</a:t>
            </a:r>
            <a:r>
              <a:rPr lang="en-US" altLang="ko-KR" sz="1200" b="1" dirty="0">
                <a:latin typeface="+mn-ea"/>
              </a:rPr>
              <a:t> </a:t>
            </a:r>
            <a:r>
              <a:rPr lang="ko-KR" altLang="en-US" sz="1200" b="1" dirty="0">
                <a:latin typeface="+mn-ea"/>
              </a:rPr>
              <a:t>내용</a:t>
            </a:r>
            <a:r>
              <a:rPr lang="en-US" altLang="ko-KR" sz="1200" b="1" dirty="0">
                <a:latin typeface="+mn-ea"/>
              </a:rPr>
              <a:t>(</a:t>
            </a:r>
            <a:r>
              <a:rPr lang="ko-KR" altLang="en-US" sz="1200" b="1" dirty="0" err="1">
                <a:latin typeface="+mn-ea"/>
              </a:rPr>
              <a:t>태그명</a:t>
            </a:r>
            <a:r>
              <a:rPr lang="en-US" altLang="ko-KR" sz="1200" b="1" dirty="0">
                <a:latin typeface="+mn-ea"/>
              </a:rPr>
              <a:t>)</a:t>
            </a:r>
          </a:p>
          <a:p>
            <a:pPr>
              <a:lnSpc>
                <a:spcPct val="150000"/>
              </a:lnSpc>
            </a:pPr>
            <a:r>
              <a:rPr lang="en-US" altLang="ko-KR" sz="1200" b="1" dirty="0">
                <a:latin typeface="+mn-ea"/>
              </a:rPr>
              <a:t>    - Panel &gt; Visualization : Graph</a:t>
            </a:r>
          </a:p>
          <a:p>
            <a:pPr>
              <a:lnSpc>
                <a:spcPct val="150000"/>
              </a:lnSpc>
            </a:pPr>
            <a:r>
              <a:rPr lang="en-US" altLang="ko-KR" sz="1200" b="1" dirty="0">
                <a:latin typeface="+mn-ea"/>
              </a:rPr>
              <a:t>    - Field &gt; Unit : Temperature / Celsius (°C)</a:t>
            </a:r>
          </a:p>
          <a:p>
            <a:pPr>
              <a:lnSpc>
                <a:spcPct val="150000"/>
              </a:lnSpc>
            </a:pPr>
            <a:r>
              <a:rPr lang="en-US" altLang="ko-KR" sz="1200" b="1" dirty="0">
                <a:latin typeface="+mn-ea"/>
              </a:rPr>
              <a:t>                </a:t>
            </a:r>
          </a:p>
          <a:p>
            <a:pPr>
              <a:lnSpc>
                <a:spcPct val="150000"/>
              </a:lnSpc>
            </a:pPr>
            <a:endParaRPr lang="en-US" altLang="ko-KR" sz="1200" b="1" dirty="0">
              <a:latin typeface="+mn-ea"/>
            </a:endParaRPr>
          </a:p>
        </p:txBody>
      </p:sp>
      <p:pic>
        <p:nvPicPr>
          <p:cNvPr id="8" name="그림 7">
            <a:extLst>
              <a:ext uri="{FF2B5EF4-FFF2-40B4-BE49-F238E27FC236}">
                <a16:creationId xmlns:a16="http://schemas.microsoft.com/office/drawing/2014/main" id="{C25D56C3-579B-4534-8C68-69CA72F24575}"/>
              </a:ext>
            </a:extLst>
          </p:cNvPr>
          <p:cNvPicPr>
            <a:picLocks noChangeAspect="1"/>
          </p:cNvPicPr>
          <p:nvPr/>
        </p:nvPicPr>
        <p:blipFill>
          <a:blip r:embed="rId2"/>
          <a:stretch>
            <a:fillRect/>
          </a:stretch>
        </p:blipFill>
        <p:spPr>
          <a:xfrm>
            <a:off x="1925960" y="3501008"/>
            <a:ext cx="5292080" cy="2678929"/>
          </a:xfrm>
          <a:prstGeom prst="rect">
            <a:avLst/>
          </a:prstGeom>
        </p:spPr>
      </p:pic>
    </p:spTree>
    <p:extLst>
      <p:ext uri="{BB962C8B-B14F-4D97-AF65-F5344CB8AC3E}">
        <p14:creationId xmlns:p14="http://schemas.microsoft.com/office/powerpoint/2010/main" val="14991197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6">
            <a:extLst>
              <a:ext uri="{FF2B5EF4-FFF2-40B4-BE49-F238E27FC236}">
                <a16:creationId xmlns:a16="http://schemas.microsoft.com/office/drawing/2014/main" id="{EE603DBD-22E3-4C22-9939-1C2D6DC004C4}"/>
              </a:ext>
            </a:extLst>
          </p:cNvPr>
          <p:cNvSpPr txBox="1">
            <a:spLocks/>
          </p:cNvSpPr>
          <p:nvPr/>
        </p:nvSpPr>
        <p:spPr>
          <a:xfrm>
            <a:off x="0" y="2204864"/>
            <a:ext cx="9144000" cy="528053"/>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ctr"/>
            <a:r>
              <a:rPr lang="en-US" altLang="ko-KR" sz="2800" dirty="0">
                <a:latin typeface="+mj-ea"/>
              </a:rPr>
              <a:t>11. </a:t>
            </a:r>
            <a:r>
              <a:rPr lang="ko-KR" altLang="en-US" sz="2800" dirty="0">
                <a:latin typeface="+mj-ea"/>
              </a:rPr>
              <a:t>클라우드 자원 성능 모니터링</a:t>
            </a:r>
            <a:endParaRPr lang="ko-KR" altLang="en-US" dirty="0">
              <a:solidFill>
                <a:srgbClr val="0070C0"/>
              </a:solidFill>
              <a:latin typeface="+mj-ea"/>
            </a:endParaRPr>
          </a:p>
        </p:txBody>
      </p:sp>
      <p:sp>
        <p:nvSpPr>
          <p:cNvPr id="4" name="제목 6">
            <a:extLst>
              <a:ext uri="{FF2B5EF4-FFF2-40B4-BE49-F238E27FC236}">
                <a16:creationId xmlns:a16="http://schemas.microsoft.com/office/drawing/2014/main" id="{2B3852DA-8CE7-46FC-8190-B9E69FC69C7D}"/>
              </a:ext>
            </a:extLst>
          </p:cNvPr>
          <p:cNvSpPr txBox="1">
            <a:spLocks/>
          </p:cNvSpPr>
          <p:nvPr/>
        </p:nvSpPr>
        <p:spPr>
          <a:xfrm>
            <a:off x="0" y="0"/>
            <a:ext cx="9143767" cy="620688"/>
          </a:xfrm>
          <a:prstGeom prst="rect">
            <a:avLst/>
          </a:prstGeom>
        </p:spPr>
        <p:txBody>
          <a:bodyPr/>
          <a:lstStyle>
            <a:lvl1pPr algn="l" defTabSz="914400" rtl="0" eaLnBrk="1" latinLnBrk="1" hangingPunct="1">
              <a:spcBef>
                <a:spcPct val="0"/>
              </a:spcBef>
              <a:buNone/>
              <a:defRPr sz="2800" kern="1200">
                <a:solidFill>
                  <a:schemeClr val="accent1"/>
                </a:solidFill>
                <a:effectLst/>
                <a:latin typeface="+mj-lt"/>
                <a:ea typeface="+mj-ea"/>
                <a:cs typeface="+mj-cs"/>
              </a:defRPr>
            </a:lvl1pPr>
          </a:lstStyle>
          <a:p>
            <a:pPr algn="r"/>
            <a:r>
              <a:rPr lang="en-US" altLang="ko-KR" sz="1800" dirty="0">
                <a:solidFill>
                  <a:schemeClr val="accent1">
                    <a:lumMod val="40000"/>
                    <a:lumOff val="60000"/>
                  </a:schemeClr>
                </a:solidFill>
                <a:latin typeface="+mj-ea"/>
              </a:rPr>
              <a:t>AAS</a:t>
            </a:r>
            <a:r>
              <a:rPr lang="ko-KR" altLang="en-US" sz="1800" dirty="0">
                <a:solidFill>
                  <a:schemeClr val="accent1">
                    <a:lumMod val="40000"/>
                    <a:lumOff val="60000"/>
                  </a:schemeClr>
                </a:solidFill>
                <a:latin typeface="+mj-ea"/>
              </a:rPr>
              <a:t> 기반 데이터 수집</a:t>
            </a:r>
            <a:r>
              <a:rPr lang="en-US" altLang="ko-KR" sz="1800" dirty="0">
                <a:solidFill>
                  <a:schemeClr val="accent1">
                    <a:lumMod val="40000"/>
                    <a:lumOff val="60000"/>
                  </a:schemeClr>
                </a:solidFill>
                <a:latin typeface="+mj-ea"/>
              </a:rPr>
              <a:t>/</a:t>
            </a:r>
            <a:r>
              <a:rPr lang="ko-KR" altLang="en-US" sz="1800" dirty="0">
                <a:solidFill>
                  <a:schemeClr val="accent1">
                    <a:lumMod val="40000"/>
                    <a:lumOff val="60000"/>
                  </a:schemeClr>
                </a:solidFill>
                <a:latin typeface="+mj-ea"/>
              </a:rPr>
              <a:t>저장 솔루션</a:t>
            </a:r>
            <a:br>
              <a:rPr lang="en-US" altLang="ko-KR" sz="1800" dirty="0">
                <a:solidFill>
                  <a:schemeClr val="accent1">
                    <a:lumMod val="40000"/>
                    <a:lumOff val="60000"/>
                  </a:schemeClr>
                </a:solidFill>
                <a:latin typeface="+mj-ea"/>
              </a:rPr>
            </a:br>
            <a:r>
              <a:rPr lang="ko-KR" altLang="en-US" sz="1800" dirty="0">
                <a:solidFill>
                  <a:schemeClr val="accent1">
                    <a:lumMod val="40000"/>
                    <a:lumOff val="60000"/>
                  </a:schemeClr>
                </a:solidFill>
                <a:latin typeface="+mj-ea"/>
              </a:rPr>
              <a:t>클라우드 플랫폼의 구성 및 데이터 활용</a:t>
            </a:r>
          </a:p>
        </p:txBody>
      </p:sp>
    </p:spTree>
    <p:extLst>
      <p:ext uri="{BB962C8B-B14F-4D97-AF65-F5344CB8AC3E}">
        <p14:creationId xmlns:p14="http://schemas.microsoft.com/office/powerpoint/2010/main" val="12281339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2">
            <a:extLst>
              <a:ext uri="{FF2B5EF4-FFF2-40B4-BE49-F238E27FC236}">
                <a16:creationId xmlns:a16="http://schemas.microsoft.com/office/drawing/2014/main" id="{83ABF23C-0856-4196-B488-3A51D04AF324}"/>
              </a:ext>
            </a:extLst>
          </p:cNvPr>
          <p:cNvSpPr>
            <a:spLocks noChangeArrowheads="1"/>
          </p:cNvSpPr>
          <p:nvPr/>
        </p:nvSpPr>
        <p:spPr bwMode="auto">
          <a:xfrm>
            <a:off x="323528" y="908720"/>
            <a:ext cx="8496944" cy="5400600"/>
          </a:xfrm>
          <a:prstGeom prst="roundRect">
            <a:avLst>
              <a:gd name="adj" fmla="val 0"/>
            </a:avLst>
          </a:prstGeom>
          <a:solidFill>
            <a:srgbClr val="C2E4D4"/>
          </a:solidFill>
          <a:ln w="25400">
            <a:solidFill>
              <a:srgbClr val="53A787"/>
            </a:solidFill>
            <a:prstDash val="solid"/>
            <a:round/>
            <a:headEnd type="none" w="sm" len="sm"/>
            <a:tailEnd type="none" w="sm" len="sm"/>
          </a:ln>
        </p:spPr>
        <p:txBody>
          <a:bodyPr wrap="none" anchor="ctr"/>
          <a:lstStyle/>
          <a:p>
            <a:endParaRPr lang="ko-KR" altLang="en-US" sz="1000">
              <a:solidFill>
                <a:srgbClr val="000000"/>
              </a:solidFill>
              <a:latin typeface="나눔고딕" pitchFamily="50" charset="-127"/>
              <a:ea typeface="나눔고딕" pitchFamily="50" charset="-127"/>
            </a:endParaRPr>
          </a:p>
        </p:txBody>
      </p:sp>
      <p:sp>
        <p:nvSpPr>
          <p:cNvPr id="2" name="제목 1">
            <a:extLst>
              <a:ext uri="{FF2B5EF4-FFF2-40B4-BE49-F238E27FC236}">
                <a16:creationId xmlns:a16="http://schemas.microsoft.com/office/drawing/2014/main" id="{A7941764-CA8D-684A-9652-5AAA65D77C5C}"/>
              </a:ext>
            </a:extLst>
          </p:cNvPr>
          <p:cNvSpPr>
            <a:spLocks noGrp="1"/>
          </p:cNvSpPr>
          <p:nvPr>
            <p:ph type="title"/>
          </p:nvPr>
        </p:nvSpPr>
        <p:spPr/>
        <p:txBody>
          <a:bodyPr/>
          <a:lstStyle/>
          <a:p>
            <a:r>
              <a:rPr kumimoji="1" lang="en-US" altLang="ko-KR" sz="2000" dirty="0">
                <a:latin typeface="+mj-ea"/>
              </a:rPr>
              <a:t>11. </a:t>
            </a:r>
            <a:r>
              <a:rPr kumimoji="1" lang="ko-KR" altLang="en-US" sz="2000" dirty="0">
                <a:latin typeface="+mj-ea"/>
              </a:rPr>
              <a:t>클라우드 자원 성능 모니터링 </a:t>
            </a:r>
            <a:r>
              <a:rPr kumimoji="1" lang="en-US" altLang="ko-KR" sz="2000" dirty="0">
                <a:latin typeface="+mj-ea"/>
              </a:rPr>
              <a:t>(1/3)</a:t>
            </a:r>
            <a:endParaRPr kumimoji="1" lang="ko-KR" altLang="en-US" sz="2000" dirty="0">
              <a:latin typeface="+mj-ea"/>
            </a:endParaRPr>
          </a:p>
        </p:txBody>
      </p:sp>
      <p:sp>
        <p:nvSpPr>
          <p:cNvPr id="15" name="TextBox 14">
            <a:extLst>
              <a:ext uri="{FF2B5EF4-FFF2-40B4-BE49-F238E27FC236}">
                <a16:creationId xmlns:a16="http://schemas.microsoft.com/office/drawing/2014/main" id="{5AD71D7F-330C-4A47-8923-B0AEF6735F97}"/>
              </a:ext>
            </a:extLst>
          </p:cNvPr>
          <p:cNvSpPr txBox="1"/>
          <p:nvPr/>
        </p:nvSpPr>
        <p:spPr>
          <a:xfrm>
            <a:off x="323528" y="908720"/>
            <a:ext cx="8496944" cy="1164614"/>
          </a:xfrm>
          <a:prstGeom prst="rect">
            <a:avLst/>
          </a:prstGeom>
          <a:noFill/>
        </p:spPr>
        <p:txBody>
          <a:bodyPr wrap="square" rtlCol="0">
            <a:spAutoFit/>
          </a:bodyPr>
          <a:lstStyle/>
          <a:p>
            <a:pPr marL="228600" indent="-228600">
              <a:lnSpc>
                <a:spcPct val="150000"/>
              </a:lnSpc>
              <a:buAutoNum type="arabicParenR"/>
            </a:pPr>
            <a:r>
              <a:rPr lang="en-US" altLang="ko-KR" sz="1200" b="1" dirty="0">
                <a:latin typeface="+mn-ea"/>
              </a:rPr>
              <a:t>Glances </a:t>
            </a:r>
            <a:r>
              <a:rPr lang="ko-KR" altLang="en-US" sz="1200" b="1" dirty="0">
                <a:latin typeface="+mn-ea"/>
              </a:rPr>
              <a:t>개요</a:t>
            </a:r>
            <a:endParaRPr lang="en-US" altLang="ko-KR" sz="1200" b="1" dirty="0">
              <a:latin typeface="+mn-ea"/>
            </a:endParaRPr>
          </a:p>
          <a:p>
            <a:pPr marL="671513" lvl="1" indent="-214313">
              <a:lnSpc>
                <a:spcPct val="150000"/>
              </a:lnSpc>
              <a:buFont typeface="Arial" panose="020B0604020202020204" pitchFamily="34" charset="0"/>
              <a:buChar char="•"/>
            </a:pPr>
            <a:r>
              <a:rPr lang="en-US" altLang="ko-KR" sz="1200" dirty="0">
                <a:latin typeface="+mn-ea"/>
              </a:rPr>
              <a:t>Python </a:t>
            </a:r>
            <a:r>
              <a:rPr lang="ko-KR" altLang="en-US" sz="1200" dirty="0">
                <a:latin typeface="+mn-ea"/>
              </a:rPr>
              <a:t>기반 서버 및 </a:t>
            </a:r>
            <a:r>
              <a:rPr lang="en-US" altLang="ko-KR" sz="1200" dirty="0">
                <a:latin typeface="+mn-ea"/>
              </a:rPr>
              <a:t>PC </a:t>
            </a:r>
            <a:r>
              <a:rPr lang="ko-KR" altLang="en-US" sz="1200" dirty="0">
                <a:latin typeface="+mn-ea"/>
              </a:rPr>
              <a:t>성능 모니터링 툴</a:t>
            </a:r>
            <a:endParaRPr lang="en-US" altLang="ko-KR" sz="1200" dirty="0">
              <a:latin typeface="+mn-ea"/>
            </a:endParaRPr>
          </a:p>
          <a:p>
            <a:pPr marL="671513" lvl="1" indent="-214313">
              <a:lnSpc>
                <a:spcPct val="150000"/>
              </a:lnSpc>
              <a:buFont typeface="Arial" panose="020B0604020202020204" pitchFamily="34" charset="0"/>
              <a:buChar char="•"/>
            </a:pPr>
            <a:r>
              <a:rPr lang="en-US" altLang="ko-KR" sz="1200" dirty="0">
                <a:latin typeface="+mn-ea"/>
              </a:rPr>
              <a:t>CPU,</a:t>
            </a:r>
            <a:r>
              <a:rPr lang="ko-KR" altLang="en-US" sz="1200" dirty="0">
                <a:latin typeface="+mn-ea"/>
              </a:rPr>
              <a:t> 메모리</a:t>
            </a:r>
            <a:r>
              <a:rPr lang="en-US" altLang="ko-KR" sz="1200" dirty="0">
                <a:latin typeface="+mn-ea"/>
              </a:rPr>
              <a:t>, Network, Disk </a:t>
            </a:r>
            <a:r>
              <a:rPr lang="ko-KR" altLang="en-US" sz="1200" dirty="0">
                <a:latin typeface="+mn-ea"/>
              </a:rPr>
              <a:t>등 종합적인 상태 조회 가능</a:t>
            </a:r>
            <a:endParaRPr lang="en-US" altLang="ko-KR" sz="1200" dirty="0">
              <a:latin typeface="+mn-ea"/>
            </a:endParaRPr>
          </a:p>
          <a:p>
            <a:pPr marL="671513" lvl="1" indent="-214313">
              <a:lnSpc>
                <a:spcPct val="150000"/>
              </a:lnSpc>
              <a:buFont typeface="Arial" panose="020B0604020202020204" pitchFamily="34" charset="0"/>
              <a:buChar char="•"/>
            </a:pPr>
            <a:r>
              <a:rPr lang="ko-KR" altLang="en-US" sz="1200" dirty="0">
                <a:latin typeface="+mn-ea"/>
              </a:rPr>
              <a:t>쉘 터미널 모니터링 </a:t>
            </a:r>
            <a:r>
              <a:rPr lang="en-US" altLang="ko-KR" sz="1200" dirty="0">
                <a:latin typeface="+mn-ea"/>
              </a:rPr>
              <a:t>UI </a:t>
            </a:r>
            <a:r>
              <a:rPr lang="ko-KR" altLang="en-US" sz="1200" dirty="0">
                <a:latin typeface="+mn-ea"/>
              </a:rPr>
              <a:t>지원</a:t>
            </a:r>
            <a:r>
              <a:rPr lang="en-US" altLang="ko-KR" sz="1200" dirty="0">
                <a:latin typeface="+mn-ea"/>
              </a:rPr>
              <a:t>, </a:t>
            </a:r>
            <a:r>
              <a:rPr lang="ko-KR" altLang="en-US" sz="1200" dirty="0">
                <a:latin typeface="+mn-ea"/>
              </a:rPr>
              <a:t> </a:t>
            </a:r>
            <a:r>
              <a:rPr lang="en-US" altLang="ko-KR" sz="1200" dirty="0" err="1">
                <a:latin typeface="+mn-ea"/>
              </a:rPr>
              <a:t>influxdb</a:t>
            </a:r>
            <a:r>
              <a:rPr lang="ko-KR" altLang="en-US" sz="1200" dirty="0">
                <a:latin typeface="+mn-ea"/>
              </a:rPr>
              <a:t>연동</a:t>
            </a:r>
            <a:r>
              <a:rPr lang="en-US" altLang="ko-KR" sz="1200" dirty="0">
                <a:latin typeface="+mn-ea"/>
              </a:rPr>
              <a:t>, </a:t>
            </a:r>
            <a:r>
              <a:rPr lang="ko-KR" altLang="en-US" sz="1200" dirty="0">
                <a:latin typeface="+mn-ea"/>
              </a:rPr>
              <a:t> </a:t>
            </a:r>
            <a:r>
              <a:rPr lang="en-US" altLang="ko-KR" sz="1200" dirty="0">
                <a:latin typeface="+mn-ea"/>
              </a:rPr>
              <a:t>Grafana Dashboard</a:t>
            </a:r>
            <a:r>
              <a:rPr lang="ko-KR" altLang="en-US" sz="1200" dirty="0">
                <a:latin typeface="+mn-ea"/>
              </a:rPr>
              <a:t> 등 지원</a:t>
            </a:r>
            <a:endParaRPr lang="en-US" altLang="ko-KR" sz="1200" dirty="0">
              <a:latin typeface="+mn-ea"/>
            </a:endParaRPr>
          </a:p>
        </p:txBody>
      </p:sp>
      <p:pic>
        <p:nvPicPr>
          <p:cNvPr id="7" name="그림 6">
            <a:extLst>
              <a:ext uri="{FF2B5EF4-FFF2-40B4-BE49-F238E27FC236}">
                <a16:creationId xmlns:a16="http://schemas.microsoft.com/office/drawing/2014/main" id="{E4096AC0-7AEE-419D-9453-3781F59794B3}"/>
              </a:ext>
            </a:extLst>
          </p:cNvPr>
          <p:cNvPicPr>
            <a:picLocks noChangeAspect="1"/>
          </p:cNvPicPr>
          <p:nvPr/>
        </p:nvPicPr>
        <p:blipFill>
          <a:blip r:embed="rId3"/>
          <a:stretch>
            <a:fillRect/>
          </a:stretch>
        </p:blipFill>
        <p:spPr>
          <a:xfrm>
            <a:off x="755576" y="2204865"/>
            <a:ext cx="3960440" cy="1906252"/>
          </a:xfrm>
          <a:prstGeom prst="rect">
            <a:avLst/>
          </a:prstGeom>
        </p:spPr>
      </p:pic>
      <p:pic>
        <p:nvPicPr>
          <p:cNvPr id="9" name="그림 8">
            <a:extLst>
              <a:ext uri="{FF2B5EF4-FFF2-40B4-BE49-F238E27FC236}">
                <a16:creationId xmlns:a16="http://schemas.microsoft.com/office/drawing/2014/main" id="{2305A8FA-6E53-4C14-8E5F-72492227A89E}"/>
              </a:ext>
            </a:extLst>
          </p:cNvPr>
          <p:cNvPicPr>
            <a:picLocks noChangeAspect="1"/>
          </p:cNvPicPr>
          <p:nvPr/>
        </p:nvPicPr>
        <p:blipFill>
          <a:blip r:embed="rId4"/>
          <a:stretch>
            <a:fillRect/>
          </a:stretch>
        </p:blipFill>
        <p:spPr>
          <a:xfrm>
            <a:off x="4572000" y="4208578"/>
            <a:ext cx="4104456" cy="1975570"/>
          </a:xfrm>
          <a:prstGeom prst="rect">
            <a:avLst/>
          </a:prstGeom>
        </p:spPr>
      </p:pic>
    </p:spTree>
    <p:extLst>
      <p:ext uri="{BB962C8B-B14F-4D97-AF65-F5344CB8AC3E}">
        <p14:creationId xmlns:p14="http://schemas.microsoft.com/office/powerpoint/2010/main" val="3812567640"/>
      </p:ext>
    </p:extLst>
  </p:cSld>
  <p:clrMapOvr>
    <a:masterClrMapping/>
  </p:clrMapOvr>
</p:sld>
</file>

<file path=ppt/theme/theme1.xml><?xml version="1.0" encoding="utf-8"?>
<a:theme xmlns:a="http://schemas.openxmlformats.org/drawingml/2006/main" name="디자인 사용자 지정">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디자인 사용자 지정">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20000"/>
            <a:lumOff val="80000"/>
          </a:schemeClr>
        </a:solidFill>
        <a:ln>
          <a:noFill/>
        </a:ln>
        <a:effectLst>
          <a:outerShdw blurRad="50800" dist="38100" dir="2700000" algn="tl" rotWithShape="0">
            <a:prstClr val="black">
              <a:alpha val="40000"/>
            </a:prstClr>
          </a:outerShdw>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2_디자인 사용자 지정">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29372</TotalTime>
  <Words>7442</Words>
  <Application>Microsoft Office PowerPoint</Application>
  <PresentationFormat>화면 슬라이드 쇼(4:3)</PresentationFormat>
  <Paragraphs>1382</Paragraphs>
  <Slides>106</Slides>
  <Notes>42</Notes>
  <HiddenSlides>0</HiddenSlides>
  <MMClips>0</MMClips>
  <ScaleCrop>false</ScaleCrop>
  <HeadingPairs>
    <vt:vector size="6" baseType="variant">
      <vt:variant>
        <vt:lpstr>사용한 글꼴</vt:lpstr>
      </vt:variant>
      <vt:variant>
        <vt:i4>11</vt:i4>
      </vt:variant>
      <vt:variant>
        <vt:lpstr>테마</vt:lpstr>
      </vt:variant>
      <vt:variant>
        <vt:i4>3</vt:i4>
      </vt:variant>
      <vt:variant>
        <vt:lpstr>슬라이드 제목</vt:lpstr>
      </vt:variant>
      <vt:variant>
        <vt:i4>106</vt:i4>
      </vt:variant>
    </vt:vector>
  </HeadingPairs>
  <TitlesOfParts>
    <vt:vector size="120" baseType="lpstr">
      <vt:lpstr>open sans</vt:lpstr>
      <vt:lpstr>Raleway</vt:lpstr>
      <vt:lpstr>Ubuntu Condensed</vt:lpstr>
      <vt:lpstr>나눔고딕</vt:lpstr>
      <vt:lpstr>나눔고딕 ExtraBold</vt:lpstr>
      <vt:lpstr>맑은 고딕</vt:lpstr>
      <vt:lpstr>빛고을광주_Bold</vt:lpstr>
      <vt:lpstr>산돌고딕 M</vt:lpstr>
      <vt:lpstr>Arial</vt:lpstr>
      <vt:lpstr>Wingdings</vt:lpstr>
      <vt:lpstr>Wingdings 2</vt:lpstr>
      <vt:lpstr>디자인 사용자 지정</vt:lpstr>
      <vt:lpstr>1_디자인 사용자 지정</vt:lpstr>
      <vt:lpstr>2_디자인 사용자 지정</vt:lpstr>
      <vt:lpstr>AAS 기반 데이터 수집/저장 솔루션  클라우드 플랫폼의 구성 및 데이터 활용</vt:lpstr>
      <vt:lpstr>1. 클라우드 수집 및 저장 개요 2. 클라우드 인스턴스 생성 3. 클라우드 원격 접속 4. 클라우드 저장 공간 구성 5. 클라우드 소프트웨어 설치 6. 클라우드 서비스 환경 설정 7. 클라우드 서비스 관리 8. 클라우드 보안 9. 시계열 데이터베이스 백업 10. 시계열 데이터 대쉬보드 활용 11. 클라우드 자원 성능 모니터링 12. 외부 데이터 연동 서비스 (REST API)</vt:lpstr>
      <vt:lpstr>1. 클라우드 수집 및 저장 개요</vt:lpstr>
      <vt:lpstr>1. 클라우드 수집 및 저장 개요 (1/2) - 아키텍쳐</vt:lpstr>
      <vt:lpstr>1. 클라우드 수집 및 저장 개요 (2/2) - 구성도</vt:lpstr>
      <vt:lpstr>PowerPoint 프레젠테이션</vt:lpstr>
      <vt:lpstr>2. 클라우드 인스턴스 생성 (1/17)</vt:lpstr>
      <vt:lpstr>2. 클라우드 인스턴스 생성 (2/17)</vt:lpstr>
      <vt:lpstr>2. 클라우드 인스턴스 생성 (3/17)</vt:lpstr>
      <vt:lpstr>2. 클라우드 인스턴스 생성 (4/17)</vt:lpstr>
      <vt:lpstr>2. 클라우드 인스턴스 생성 (5/17)</vt:lpstr>
      <vt:lpstr>2. 클라우드 인스턴스 생성 (6/17)</vt:lpstr>
      <vt:lpstr>2. 클라우드 인스턴스 생성 (7/17)</vt:lpstr>
      <vt:lpstr>2. 클라우드 인스턴스 생성 (8/17)</vt:lpstr>
      <vt:lpstr>2. 클라우드 설치- 인스턴스 생성 (9/17)</vt:lpstr>
      <vt:lpstr>2. 클라우드 인스턴스 생성 (10/17)</vt:lpstr>
      <vt:lpstr>2. 클라우드 인스턴스 생성 (11/17)</vt:lpstr>
      <vt:lpstr>2. 클라우드 인스턴스 생성 (12/17)</vt:lpstr>
      <vt:lpstr>2. 클라우드 인스턴스 생성 (13/17)</vt:lpstr>
      <vt:lpstr>2. 클라우드 인스턴스 생성 (14/17)</vt:lpstr>
      <vt:lpstr>2. 클라우드 인스턴스 생성 (15/17)</vt:lpstr>
      <vt:lpstr>2. 클라우드 인스턴스 생성 (16/17)</vt:lpstr>
      <vt:lpstr>2. 클라우드 인스턴스 생성 (17/17)</vt:lpstr>
      <vt:lpstr>PowerPoint 프레젠테이션</vt:lpstr>
      <vt:lpstr>3. 클라우드 원격 접속 (1/6)</vt:lpstr>
      <vt:lpstr>3. 클라우드 원격 접속 (2/6)</vt:lpstr>
      <vt:lpstr>3. 클라우드 원격 접속 (3/6)</vt:lpstr>
      <vt:lpstr>3. 클라우드 원격 접속 (4/6)</vt:lpstr>
      <vt:lpstr>3. 클라우드 원격 접속 (5/6)</vt:lpstr>
      <vt:lpstr>3. 클라우드 원격 접속 (6/6)</vt:lpstr>
      <vt:lpstr>PowerPoint 프레젠테이션</vt:lpstr>
      <vt:lpstr>PowerPoint 프레젠테이션</vt:lpstr>
      <vt:lpstr>PowerPoint 프레젠테이션</vt:lpstr>
      <vt:lpstr>PowerPoint 프레젠테이션</vt:lpstr>
      <vt:lpstr>PowerPoint 프레젠테이션</vt:lpstr>
      <vt:lpstr>5. 클라우드 소프트웨어 설치 (1/8)</vt:lpstr>
      <vt:lpstr>5. 클라우드 소프트웨어 설치 (2/8)</vt:lpstr>
      <vt:lpstr>5. 클라우드 소프트웨어 설치 (3/8)</vt:lpstr>
      <vt:lpstr>5. 클라우드 소프트웨어 설치 (4/8)</vt:lpstr>
      <vt:lpstr>5. 클라우드 소프트웨어 설치 (5/8)</vt:lpstr>
      <vt:lpstr>5. 클라우드 소프트웨어 설치 (6/8)</vt:lpstr>
      <vt:lpstr>5. 클라우드 소프트웨어 설치 (7/8)</vt:lpstr>
      <vt:lpstr>5. 클라우드 소프트웨어 설치 (8/8)</vt:lpstr>
      <vt:lpstr>PowerPoint 프레젠테이션</vt:lpstr>
      <vt:lpstr>6. 클라우드 서비스 환경 설정 (1/22)</vt:lpstr>
      <vt:lpstr>6. 클라우드 서비스 환경 설정 (2/22)</vt:lpstr>
      <vt:lpstr>6. 클라우드 서비스 환경 설정 (3/22)</vt:lpstr>
      <vt:lpstr>6. 클라우드 서비스 환경 설정 (4/22)</vt:lpstr>
      <vt:lpstr>6. 클라우드 서비스 환경 설정 (5/22)</vt:lpstr>
      <vt:lpstr>6. 클라우드 서비스 환경 설정 (6/22)</vt:lpstr>
      <vt:lpstr>6. 클라우드 서비스 환경 설정 (7/22)</vt:lpstr>
      <vt:lpstr>6. 클라우드 서비스 환경 설정 (8/22)</vt:lpstr>
      <vt:lpstr>6. 클라우드 서비스 환경 설정 (9/22)</vt:lpstr>
      <vt:lpstr>6. 클라우드 서비스 환경 설정 (10/22)</vt:lpstr>
      <vt:lpstr>6. 클라우드 서비스 환경 설정 (11/22)</vt:lpstr>
      <vt:lpstr>6. 클라우드 서비스 환경 설정 (12/22)</vt:lpstr>
      <vt:lpstr>6. 클라우드 서비스 환경 설정 (13/22)</vt:lpstr>
      <vt:lpstr>6. 클라우드 서비스 환경 설정 (14/22)</vt:lpstr>
      <vt:lpstr>6. 클라우드 서비스 환경 설정 (15/22)</vt:lpstr>
      <vt:lpstr>6. 클라우드 서비스 환경 설정 (16/22)</vt:lpstr>
      <vt:lpstr>6. 클라우드 서비스 환경 설정 (17/22)</vt:lpstr>
      <vt:lpstr>6. 클라우드 서비스 환경 설정 (18/22)</vt:lpstr>
      <vt:lpstr>6. 클라우드 서비스 환경 설정 (19/22)</vt:lpstr>
      <vt:lpstr>6. 클라우드 서비스 환경 설정 (20/22)</vt:lpstr>
      <vt:lpstr>6. 클라우드 서비스 환경 설정 (21/22)</vt:lpstr>
      <vt:lpstr>6. 클라우드 서비스 환경 설정 (22/22)</vt:lpstr>
      <vt:lpstr>PowerPoint 프레젠테이션</vt:lpstr>
      <vt:lpstr>7. 클라우드 서비스 관리 (1/3)</vt:lpstr>
      <vt:lpstr>7. 클라우드 서비스 관리 (2/3)</vt:lpstr>
      <vt:lpstr>7. 클라우드 서비스 관리 (3/3)</vt:lpstr>
      <vt:lpstr>PowerPoint 프레젠테이션</vt:lpstr>
      <vt:lpstr>8. 클라우드 보안 (1/2)</vt:lpstr>
      <vt:lpstr>8. 클라우드 보안 (2/2)</vt:lpstr>
      <vt:lpstr>PowerPoint 프레젠테이션</vt:lpstr>
      <vt:lpstr>9. 시계열 데이터베이스 백업 (1/3) - 개요</vt:lpstr>
      <vt:lpstr>9. 시계열 데이터베이스 백업 (2/3) – 스크립트 등록</vt:lpstr>
      <vt:lpstr>9. 시계열 데이터베이스 백업 (3/3) – 예시</vt:lpstr>
      <vt:lpstr>PowerPoint 프레젠테이션</vt:lpstr>
      <vt:lpstr>10. 시계열 데이터 대쉬보드 활용 - 개요</vt:lpstr>
      <vt:lpstr>10. 시계열 데이터 대쉬보드 활용 - 개요</vt:lpstr>
      <vt:lpstr>10. 시계열 데이터 대쉬보드 활용 - GRAFANA 설치 (1/2)</vt:lpstr>
      <vt:lpstr>10. 시계열 데이터 대쉬보드 활용 - GRAFANA 설치 (2/2)</vt:lpstr>
      <vt:lpstr>10. 시계열 데이터 대쉬보드 활용 - 서비스 관리 (1/2)</vt:lpstr>
      <vt:lpstr>10. 시계열 데이터 대쉬보드 활용 - 서비스 관리 (2/2)</vt:lpstr>
      <vt:lpstr>10. 시계열 데이터 대쉬보드 활용 – 접속방법 (1/2) </vt:lpstr>
      <vt:lpstr>10. 시계열 데이터 대쉬보드 활용 – 접속방법 (2/2) </vt:lpstr>
      <vt:lpstr>10. 시계열 데이터 대쉬보드 활용 – 마크베이스 연동 (1/2)</vt:lpstr>
      <vt:lpstr>10. 시계열 데이터 대쉬보드 활용 – 마크베이스 연동 (2/2)</vt:lpstr>
      <vt:lpstr>10. 시계열 데이터 대쉬보드 활용 - 대쉬보드 관리 (1/3) </vt:lpstr>
      <vt:lpstr>10. 시계열 데이터 대쉬보드 활용 – 대쉬보드 관리 (2/3) </vt:lpstr>
      <vt:lpstr>10. 시계열 데이터 대쉬보드 활용 – 대쉬보드 관리 (3/3) </vt:lpstr>
      <vt:lpstr>10. 시계열 데이터 대쉬보드 활용 – 대쉬보드 설정 (1/2)</vt:lpstr>
      <vt:lpstr>10. 시계열 데이터 대쉬보드 활용 – 대쉬보드 설정 (2/2)</vt:lpstr>
      <vt:lpstr>10. 시계열 데이터 대쉬보드 활용 – 패널 설정 (1/4)</vt:lpstr>
      <vt:lpstr>10. 시계열 데이터 대쉬보드 활용 - 패널 설정 (2/4)</vt:lpstr>
      <vt:lpstr>10. 시계열 데이터 대쉬보드 활용 - 패널 설정 (3/4)</vt:lpstr>
      <vt:lpstr>10. 시계열 데이터 대쉬보드 활용 - 패널 설정 (4/4)</vt:lpstr>
      <vt:lpstr>PowerPoint 프레젠테이션</vt:lpstr>
      <vt:lpstr>11. 클라우드 자원 성능 모니터링 (1/3)</vt:lpstr>
      <vt:lpstr>11. 클라우드 자원 성능 모니터링 (2/3)</vt:lpstr>
      <vt:lpstr>11. 클라우드 자원 성능 모니터링 (3/3)</vt:lpstr>
      <vt:lpstr>PowerPoint 프레젠테이션</vt:lpstr>
      <vt:lpstr>12. 외부 데이터 연동 서비스 (1/4)</vt:lpstr>
      <vt:lpstr>12. 외부 데이터 연동 서비스 (2/4)</vt:lpstr>
      <vt:lpstr>12. 외부 데이터 연동 서비스 (3/4)</vt:lpstr>
      <vt:lpstr>12. 외부 데이터 연동 서비스 (4/4)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mocca</dc:creator>
  <cp:lastModifiedBy>조 현재</cp:lastModifiedBy>
  <cp:revision>1632</cp:revision>
  <cp:lastPrinted>2017-09-03T09:33:59Z</cp:lastPrinted>
  <dcterms:created xsi:type="dcterms:W3CDTF">2011-03-30T09:03:29Z</dcterms:created>
  <dcterms:modified xsi:type="dcterms:W3CDTF">2021-04-12T01:51:16Z</dcterms:modified>
</cp:coreProperties>
</file>